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Override PartName="/ppt/media/image4.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 id="567" r:id="rId319"/>
    <p:sldId id="568" r:id="rId320"/>
    <p:sldId id="569" r:id="rId321"/>
    <p:sldId id="570" r:id="rId322"/>
    <p:sldId id="571" r:id="rId323"/>
    <p:sldId id="572" r:id="rId324"/>
    <p:sldId id="573" r:id="rId325"/>
    <p:sldId id="574" r:id="rId326"/>
    <p:sldId id="575" r:id="rId327"/>
    <p:sldId id="576" r:id="rId328"/>
    <p:sldId id="577" r:id="rId329"/>
    <p:sldId id="578" r:id="rId330"/>
    <p:sldId id="579" r:id="rId331"/>
    <p:sldId id="580" r:id="rId332"/>
    <p:sldId id="581" r:id="rId333"/>
    <p:sldId id="582" r:id="rId334"/>
    <p:sldId id="583" r:id="rId335"/>
    <p:sldId id="584" r:id="rId336"/>
    <p:sldId id="585" r:id="rId337"/>
    <p:sldId id="586" r:id="rId338"/>
    <p:sldId id="587" r:id="rId339"/>
    <p:sldId id="588" r:id="rId340"/>
    <p:sldId id="589" r:id="rId341"/>
    <p:sldId id="590" r:id="rId342"/>
    <p:sldId id="591" r:id="rId343"/>
    <p:sldId id="592" r:id="rId344"/>
    <p:sldId id="593" r:id="rId345"/>
    <p:sldId id="594" r:id="rId346"/>
    <p:sldId id="595" r:id="rId347"/>
    <p:sldId id="596" r:id="rId348"/>
    <p:sldId id="597" r:id="rId349"/>
    <p:sldId id="598" r:id="rId350"/>
    <p:sldId id="599" r:id="rId351"/>
    <p:sldId id="600" r:id="rId352"/>
    <p:sldId id="601" r:id="rId353"/>
    <p:sldId id="602" r:id="rId354"/>
    <p:sldId id="603" r:id="rId355"/>
    <p:sldId id="604" r:id="rId356"/>
    <p:sldId id="605" r:id="rId357"/>
    <p:sldId id="606" r:id="rId358"/>
    <p:sldId id="607" r:id="rId359"/>
    <p:sldId id="608" r:id="rId360"/>
    <p:sldId id="609" r:id="rId361"/>
    <p:sldId id="610" r:id="rId362"/>
    <p:sldId id="611" r:id="rId363"/>
    <p:sldId id="612" r:id="rId364"/>
    <p:sldId id="613" r:id="rId365"/>
    <p:sldId id="614" r:id="rId366"/>
    <p:sldId id="615" r:id="rId367"/>
    <p:sldId id="616" r:id="rId368"/>
    <p:sldId id="617" r:id="rId369"/>
    <p:sldId id="618" r:id="rId370"/>
    <p:sldId id="619" r:id="rId371"/>
    <p:sldId id="620" r:id="rId372"/>
    <p:sldId id="621" r:id="rId373"/>
    <p:sldId id="622" r:id="rId374"/>
    <p:sldId id="623" r:id="rId375"/>
    <p:sldId id="624" r:id="rId376"/>
    <p:sldId id="625" r:id="rId377"/>
    <p:sldId id="626" r:id="rId378"/>
    <p:sldId id="627" r:id="rId379"/>
    <p:sldId id="628" r:id="rId380"/>
    <p:sldId id="629" r:id="rId381"/>
    <p:sldId id="630" r:id="rId382"/>
    <p:sldId id="631" r:id="rId383"/>
    <p:sldId id="632" r:id="rId384"/>
    <p:sldId id="633" r:id="rId385"/>
    <p:sldId id="634" r:id="rId386"/>
    <p:sldId id="635" r:id="rId387"/>
    <p:sldId id="636" r:id="rId388"/>
    <p:sldId id="637" r:id="rId389"/>
    <p:sldId id="638" r:id="rId390"/>
    <p:sldId id="639" r:id="rId391"/>
    <p:sldId id="640" r:id="rId392"/>
    <p:sldId id="641" r:id="rId393"/>
    <p:sldId id="642" r:id="rId394"/>
    <p:sldId id="643" r:id="rId395"/>
    <p:sldId id="644" r:id="rId396"/>
    <p:sldId id="645" r:id="rId397"/>
    <p:sldId id="646" r:id="rId398"/>
    <p:sldId id="647" r:id="rId399"/>
    <p:sldId id="648" r:id="rId400"/>
    <p:sldId id="649" r:id="rId401"/>
    <p:sldId id="650" r:id="rId402"/>
    <p:sldId id="651" r:id="rId403"/>
    <p:sldId id="652" r:id="rId404"/>
    <p:sldId id="653" r:id="rId405"/>
    <p:sldId id="654" r:id="rId406"/>
    <p:sldId id="655" r:id="rId407"/>
    <p:sldId id="656" r:id="rId408"/>
    <p:sldId id="657" r:id="rId409"/>
    <p:sldId id="658" r:id="rId410"/>
    <p:sldId id="659" r:id="rId411"/>
    <p:sldId id="660" r:id="rId412"/>
    <p:sldId id="661" r:id="rId413"/>
    <p:sldId id="662" r:id="rId414"/>
    <p:sldId id="663" r:id="rId415"/>
    <p:sldId id="664" r:id="rId416"/>
    <p:sldId id="665" r:id="rId417"/>
    <p:sldId id="666" r:id="rId418"/>
    <p:sldId id="667" r:id="rId419"/>
    <p:sldId id="668" r:id="rId420"/>
    <p:sldId id="669" r:id="rId421"/>
    <p:sldId id="670" r:id="rId422"/>
    <p:sldId id="671" r:id="rId423"/>
    <p:sldId id="672" r:id="rId424"/>
    <p:sldId id="673" r:id="rId425"/>
    <p:sldId id="674" r:id="rId426"/>
    <p:sldId id="675" r:id="rId427"/>
    <p:sldId id="676" r:id="rId428"/>
    <p:sldId id="677" r:id="rId429"/>
    <p:sldId id="678" r:id="rId430"/>
    <p:sldId id="679" r:id="rId431"/>
    <p:sldId id="680" r:id="rId432"/>
    <p:sldId id="681" r:id="rId433"/>
    <p:sldId id="682" r:id="rId434"/>
    <p:sldId id="683" r:id="rId435"/>
    <p:sldId id="684" r:id="rId436"/>
    <p:sldId id="685" r:id="rId437"/>
    <p:sldId id="686" r:id="rId438"/>
    <p:sldId id="687" r:id="rId439"/>
    <p:sldId id="688" r:id="rId440"/>
    <p:sldId id="689" r:id="rId441"/>
    <p:sldId id="690" r:id="rId442"/>
    <p:sldId id="691" r:id="rId443"/>
    <p:sldId id="692" r:id="rId444"/>
    <p:sldId id="693" r:id="rId445"/>
    <p:sldId id="694" r:id="rId446"/>
    <p:sldId id="695" r:id="rId447"/>
    <p:sldId id="696" r:id="rId448"/>
    <p:sldId id="697" r:id="rId449"/>
    <p:sldId id="698" r:id="rId450"/>
    <p:sldId id="699" r:id="rId451"/>
    <p:sldId id="700" r:id="rId452"/>
    <p:sldId id="701" r:id="rId453"/>
    <p:sldId id="702" r:id="rId454"/>
    <p:sldId id="703" r:id="rId455"/>
    <p:sldId id="704" r:id="rId456"/>
    <p:sldId id="705" r:id="rId457"/>
    <p:sldId id="706" r:id="rId458"/>
    <p:sldId id="707" r:id="rId459"/>
    <p:sldId id="708" r:id="rId460"/>
    <p:sldId id="709" r:id="rId461"/>
    <p:sldId id="710" r:id="rId462"/>
    <p:sldId id="711" r:id="rId463"/>
    <p:sldId id="712" r:id="rId464"/>
    <p:sldId id="713" r:id="rId465"/>
    <p:sldId id="714" r:id="rId466"/>
    <p:sldId id="715" r:id="rId467"/>
    <p:sldId id="716" r:id="rId468"/>
    <p:sldId id="717" r:id="rId469"/>
    <p:sldId id="718" r:id="rId470"/>
    <p:sldId id="719" r:id="rId471"/>
    <p:sldId id="720" r:id="rId472"/>
    <p:sldId id="721" r:id="rId473"/>
    <p:sldId id="722" r:id="rId474"/>
    <p:sldId id="723" r:id="rId475"/>
    <p:sldId id="724" r:id="rId476"/>
    <p:sldId id="725" r:id="rId477"/>
    <p:sldId id="726" r:id="rId478"/>
    <p:sldId id="727" r:id="rId479"/>
    <p:sldId id="728" r:id="rId480"/>
    <p:sldId id="729" r:id="rId481"/>
    <p:sldId id="730" r:id="rId482"/>
    <p:sldId id="731" r:id="rId483"/>
    <p:sldId id="732" r:id="rId484"/>
    <p:sldId id="733" r:id="rId485"/>
    <p:sldId id="734" r:id="rId486"/>
    <p:sldId id="735" r:id="rId487"/>
    <p:sldId id="736" r:id="rId488"/>
    <p:sldId id="737" r:id="rId489"/>
    <p:sldId id="738" r:id="rId490"/>
    <p:sldId id="739" r:id="rId491"/>
    <p:sldId id="740" r:id="rId492"/>
    <p:sldId id="741" r:id="rId493"/>
    <p:sldId id="742" r:id="rId494"/>
    <p:sldId id="743" r:id="rId495"/>
    <p:sldId id="744" r:id="rId496"/>
    <p:sldId id="745" r:id="rId497"/>
    <p:sldId id="746" r:id="rId498"/>
    <p:sldId id="747" r:id="rId499"/>
    <p:sldId id="748" r:id="rId500"/>
    <p:sldId id="749" r:id="rId501"/>
    <p:sldId id="750" r:id="rId502"/>
    <p:sldId id="751" r:id="rId503"/>
    <p:sldId id="752" r:id="rId504"/>
    <p:sldId id="753" r:id="rId505"/>
    <p:sldId id="754" r:id="rId506"/>
    <p:sldId id="755" r:id="rId507"/>
    <p:sldId id="756" r:id="rId508"/>
    <p:sldId id="757" r:id="rId509"/>
    <p:sldId id="758" r:id="rId510"/>
    <p:sldId id="759" r:id="rId511"/>
    <p:sldId id="760" r:id="rId512"/>
    <p:sldId id="761" r:id="rId513"/>
    <p:sldId id="762" r:id="rId514"/>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B12923"/>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B12923"/>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B12923"/>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B12923"/>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B12923"/>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B12923"/>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B12923"/>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B12923"/>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B12923"/>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B12923"/>
      </a:tcTxStyle>
      <a:tcStyle>
        <a:tcBdr>
          <a:left>
            <a:ln w="12700" cap="flat">
              <a:solidFill>
                <a:srgbClr val="024C89"/>
              </a:solidFill>
              <a:prstDash val="solid"/>
              <a:round/>
            </a:ln>
          </a:left>
          <a:right>
            <a:ln w="12700" cap="flat">
              <a:solidFill>
                <a:srgbClr val="024C89"/>
              </a:solidFill>
              <a:prstDash val="solid"/>
              <a:round/>
            </a:ln>
          </a:right>
          <a:top>
            <a:ln w="12700" cap="flat">
              <a:solidFill>
                <a:srgbClr val="024C89"/>
              </a:solidFill>
              <a:prstDash val="solid"/>
              <a:round/>
            </a:ln>
          </a:top>
          <a:bottom>
            <a:ln w="12700" cap="flat">
              <a:solidFill>
                <a:srgbClr val="024C89"/>
              </a:solidFill>
              <a:prstDash val="solid"/>
              <a:round/>
            </a:ln>
          </a:bottom>
          <a:insideH>
            <a:ln w="12700" cap="flat">
              <a:solidFill>
                <a:srgbClr val="024C89"/>
              </a:solidFill>
              <a:prstDash val="solid"/>
              <a:round/>
            </a:ln>
          </a:insideH>
          <a:insideV>
            <a:ln w="12700" cap="flat">
              <a:solidFill>
                <a:srgbClr val="024C89"/>
              </a:solidFill>
              <a:prstDash val="solid"/>
              <a:round/>
            </a:ln>
          </a:insideV>
        </a:tcBdr>
        <a:fill>
          <a:solidFill>
            <a:schemeClr val="accent1">
              <a:lumOff val="44000"/>
            </a:schemeClr>
          </a:solidFill>
        </a:fill>
      </a:tcStyle>
    </a:wholeTbl>
    <a:band2H>
      <a:tcTxStyle b="def" i="def"/>
      <a:tcStyle>
        <a:tcBdr/>
        <a:fill>
          <a:solidFill>
            <a:schemeClr val="accent1">
              <a:lumOff val="44000"/>
            </a:schemeClr>
          </a:solidFill>
        </a:fill>
      </a:tcStyle>
    </a:band2H>
    <a:firstCol>
      <a:tcTxStyle b="on" i="off">
        <a:font>
          <a:latin typeface="Arial"/>
          <a:ea typeface="Arial"/>
          <a:cs typeface="Arial"/>
        </a:font>
        <a:srgbClr val="024C89"/>
      </a:tcTxStyle>
      <a:tcStyle>
        <a:tcBdr>
          <a:left>
            <a:ln w="12700" cap="flat">
              <a:solidFill>
                <a:srgbClr val="024C89"/>
              </a:solidFill>
              <a:prstDash val="solid"/>
              <a:round/>
            </a:ln>
          </a:left>
          <a:right>
            <a:ln w="12700" cap="flat">
              <a:solidFill>
                <a:srgbClr val="024C89"/>
              </a:solidFill>
              <a:prstDash val="solid"/>
              <a:round/>
            </a:ln>
          </a:right>
          <a:top>
            <a:ln w="12700" cap="flat">
              <a:solidFill>
                <a:srgbClr val="024C89"/>
              </a:solidFill>
              <a:prstDash val="solid"/>
              <a:round/>
            </a:ln>
          </a:top>
          <a:bottom>
            <a:ln w="12700" cap="flat">
              <a:solidFill>
                <a:srgbClr val="024C89"/>
              </a:solidFill>
              <a:prstDash val="solid"/>
              <a:round/>
            </a:ln>
          </a:bottom>
          <a:insideH>
            <a:ln w="12700" cap="flat">
              <a:solidFill>
                <a:srgbClr val="024C89"/>
              </a:solidFill>
              <a:prstDash val="solid"/>
              <a:round/>
            </a:ln>
          </a:insideH>
          <a:insideV>
            <a:ln w="12700" cap="flat">
              <a:solidFill>
                <a:srgbClr val="024C89"/>
              </a:solidFill>
              <a:prstDash val="solid"/>
              <a:round/>
            </a:ln>
          </a:insideV>
        </a:tcBdr>
        <a:fill>
          <a:solidFill>
            <a:schemeClr val="accent1">
              <a:lumOff val="44000"/>
            </a:schemeClr>
          </a:solidFill>
        </a:fill>
      </a:tcStyle>
    </a:firstCol>
    <a:lastRow>
      <a:tcTxStyle b="on" i="off">
        <a:font>
          <a:latin typeface="Arial"/>
          <a:ea typeface="Arial"/>
          <a:cs typeface="Arial"/>
        </a:font>
        <a:srgbClr val="024C89"/>
      </a:tcTxStyle>
      <a:tcStyle>
        <a:tcBdr>
          <a:left>
            <a:ln w="12700" cap="flat">
              <a:solidFill>
                <a:srgbClr val="024C89"/>
              </a:solidFill>
              <a:prstDash val="solid"/>
              <a:round/>
            </a:ln>
          </a:left>
          <a:right>
            <a:ln w="12700" cap="flat">
              <a:solidFill>
                <a:srgbClr val="024C89"/>
              </a:solidFill>
              <a:prstDash val="solid"/>
              <a:round/>
            </a:ln>
          </a:right>
          <a:top>
            <a:ln w="38100" cap="flat">
              <a:solidFill>
                <a:srgbClr val="024C89"/>
              </a:solidFill>
              <a:prstDash val="solid"/>
              <a:round/>
            </a:ln>
          </a:top>
          <a:bottom>
            <a:ln w="12700" cap="flat">
              <a:solidFill>
                <a:srgbClr val="024C89"/>
              </a:solidFill>
              <a:prstDash val="solid"/>
              <a:round/>
            </a:ln>
          </a:bottom>
          <a:insideH>
            <a:ln w="12700" cap="flat">
              <a:solidFill>
                <a:srgbClr val="024C89"/>
              </a:solidFill>
              <a:prstDash val="solid"/>
              <a:round/>
            </a:ln>
          </a:insideH>
          <a:insideV>
            <a:ln w="12700" cap="flat">
              <a:solidFill>
                <a:srgbClr val="024C89"/>
              </a:solidFill>
              <a:prstDash val="solid"/>
              <a:round/>
            </a:ln>
          </a:insideV>
        </a:tcBdr>
        <a:fill>
          <a:solidFill>
            <a:schemeClr val="accent1">
              <a:lumOff val="44000"/>
            </a:schemeClr>
          </a:solidFill>
        </a:fill>
      </a:tcStyle>
    </a:lastRow>
    <a:firstRow>
      <a:tcTxStyle b="on" i="off">
        <a:font>
          <a:latin typeface="Arial"/>
          <a:ea typeface="Arial"/>
          <a:cs typeface="Arial"/>
        </a:font>
        <a:srgbClr val="024C89"/>
      </a:tcTxStyle>
      <a:tcStyle>
        <a:tcBdr>
          <a:left>
            <a:ln w="12700" cap="flat">
              <a:solidFill>
                <a:srgbClr val="024C89"/>
              </a:solidFill>
              <a:prstDash val="solid"/>
              <a:round/>
            </a:ln>
          </a:left>
          <a:right>
            <a:ln w="12700" cap="flat">
              <a:solidFill>
                <a:srgbClr val="024C89"/>
              </a:solidFill>
              <a:prstDash val="solid"/>
              <a:round/>
            </a:ln>
          </a:right>
          <a:top>
            <a:ln w="12700" cap="flat">
              <a:solidFill>
                <a:srgbClr val="024C89"/>
              </a:solidFill>
              <a:prstDash val="solid"/>
              <a:round/>
            </a:ln>
          </a:top>
          <a:bottom>
            <a:ln w="38100" cap="flat">
              <a:solidFill>
                <a:srgbClr val="024C89"/>
              </a:solidFill>
              <a:prstDash val="solid"/>
              <a:round/>
            </a:ln>
          </a:bottom>
          <a:insideH>
            <a:ln w="12700" cap="flat">
              <a:solidFill>
                <a:srgbClr val="024C89"/>
              </a:solidFill>
              <a:prstDash val="solid"/>
              <a:round/>
            </a:ln>
          </a:insideH>
          <a:insideV>
            <a:ln w="12700" cap="flat">
              <a:solidFill>
                <a:srgbClr val="024C89"/>
              </a:solidFill>
              <a:prstDash val="solid"/>
              <a:round/>
            </a:ln>
          </a:insideV>
        </a:tcBdr>
        <a:fill>
          <a:solidFill>
            <a:schemeClr val="accent1">
              <a:lumOff val="44000"/>
            </a:schemeClr>
          </a:solidFill>
        </a:fill>
      </a:tcStyle>
    </a:firstRow>
  </a:tblStyle>
  <a:tblStyle styleId="{C7B018BB-80A7-4F77-B60F-C8B233D01FF8}" styleName="">
    <a:tblBg/>
    <a:wholeTbl>
      <a:tcTxStyle b="off" i="off">
        <a:font>
          <a:latin typeface="Arial"/>
          <a:ea typeface="Arial"/>
          <a:cs typeface="Arial"/>
        </a:font>
        <a:srgbClr val="B12923"/>
      </a:tcTxStyle>
      <a:tcStyle>
        <a:tcBdr>
          <a:left>
            <a:ln w="12700" cap="flat">
              <a:solidFill>
                <a:srgbClr val="024C89"/>
              </a:solidFill>
              <a:prstDash val="solid"/>
              <a:round/>
            </a:ln>
          </a:left>
          <a:right>
            <a:ln w="12700" cap="flat">
              <a:solidFill>
                <a:srgbClr val="024C89"/>
              </a:solidFill>
              <a:prstDash val="solid"/>
              <a:round/>
            </a:ln>
          </a:right>
          <a:top>
            <a:ln w="12700" cap="flat">
              <a:solidFill>
                <a:srgbClr val="024C89"/>
              </a:solidFill>
              <a:prstDash val="solid"/>
              <a:round/>
            </a:ln>
          </a:top>
          <a:bottom>
            <a:ln w="12700" cap="flat">
              <a:solidFill>
                <a:srgbClr val="024C89"/>
              </a:solidFill>
              <a:prstDash val="solid"/>
              <a:round/>
            </a:ln>
          </a:bottom>
          <a:insideH>
            <a:ln w="12700" cap="flat">
              <a:solidFill>
                <a:srgbClr val="024C89"/>
              </a:solidFill>
              <a:prstDash val="solid"/>
              <a:round/>
            </a:ln>
          </a:insideH>
          <a:insideV>
            <a:ln w="12700" cap="flat">
              <a:solidFill>
                <a:srgbClr val="024C89"/>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
          <a:latin typeface="Arial"/>
          <a:ea typeface="Arial"/>
          <a:cs typeface="Arial"/>
        </a:font>
        <a:srgbClr val="024C89"/>
      </a:tcTxStyle>
      <a:tcStyle>
        <a:tcBdr>
          <a:left>
            <a:ln w="12700" cap="flat">
              <a:solidFill>
                <a:srgbClr val="024C89"/>
              </a:solidFill>
              <a:prstDash val="solid"/>
              <a:round/>
            </a:ln>
          </a:left>
          <a:right>
            <a:ln w="12700" cap="flat">
              <a:solidFill>
                <a:srgbClr val="024C89"/>
              </a:solidFill>
              <a:prstDash val="solid"/>
              <a:round/>
            </a:ln>
          </a:right>
          <a:top>
            <a:ln w="12700" cap="flat">
              <a:solidFill>
                <a:srgbClr val="024C89"/>
              </a:solidFill>
              <a:prstDash val="solid"/>
              <a:round/>
            </a:ln>
          </a:top>
          <a:bottom>
            <a:ln w="12700" cap="flat">
              <a:solidFill>
                <a:srgbClr val="024C89"/>
              </a:solidFill>
              <a:prstDash val="solid"/>
              <a:round/>
            </a:ln>
          </a:bottom>
          <a:insideH>
            <a:ln w="12700" cap="flat">
              <a:solidFill>
                <a:srgbClr val="024C89"/>
              </a:solidFill>
              <a:prstDash val="solid"/>
              <a:round/>
            </a:ln>
          </a:insideH>
          <a:insideV>
            <a:ln w="12700" cap="flat">
              <a:solidFill>
                <a:srgbClr val="024C89"/>
              </a:solidFill>
              <a:prstDash val="solid"/>
              <a:round/>
            </a:ln>
          </a:insideV>
        </a:tcBdr>
        <a:fill>
          <a:solidFill>
            <a:schemeClr val="accent3"/>
          </a:solidFill>
        </a:fill>
      </a:tcStyle>
    </a:firstCol>
    <a:lastRow>
      <a:tcTxStyle b="on" i="off">
        <a:font>
          <a:latin typeface="Arial"/>
          <a:ea typeface="Arial"/>
          <a:cs typeface="Arial"/>
        </a:font>
        <a:srgbClr val="024C89"/>
      </a:tcTxStyle>
      <a:tcStyle>
        <a:tcBdr>
          <a:left>
            <a:ln w="12700" cap="flat">
              <a:solidFill>
                <a:srgbClr val="024C89"/>
              </a:solidFill>
              <a:prstDash val="solid"/>
              <a:round/>
            </a:ln>
          </a:left>
          <a:right>
            <a:ln w="12700" cap="flat">
              <a:solidFill>
                <a:srgbClr val="024C89"/>
              </a:solidFill>
              <a:prstDash val="solid"/>
              <a:round/>
            </a:ln>
          </a:right>
          <a:top>
            <a:ln w="38100" cap="flat">
              <a:solidFill>
                <a:srgbClr val="024C89"/>
              </a:solidFill>
              <a:prstDash val="solid"/>
              <a:round/>
            </a:ln>
          </a:top>
          <a:bottom>
            <a:ln w="12700" cap="flat">
              <a:solidFill>
                <a:srgbClr val="024C89"/>
              </a:solidFill>
              <a:prstDash val="solid"/>
              <a:round/>
            </a:ln>
          </a:bottom>
          <a:insideH>
            <a:ln w="12700" cap="flat">
              <a:solidFill>
                <a:srgbClr val="024C89"/>
              </a:solidFill>
              <a:prstDash val="solid"/>
              <a:round/>
            </a:ln>
          </a:insideH>
          <a:insideV>
            <a:ln w="12700" cap="flat">
              <a:solidFill>
                <a:srgbClr val="024C89"/>
              </a:solidFill>
              <a:prstDash val="solid"/>
              <a:round/>
            </a:ln>
          </a:insideV>
        </a:tcBdr>
        <a:fill>
          <a:solidFill>
            <a:schemeClr val="accent3"/>
          </a:solidFill>
        </a:fill>
      </a:tcStyle>
    </a:lastRow>
    <a:firstRow>
      <a:tcTxStyle b="on" i="off">
        <a:font>
          <a:latin typeface="Arial"/>
          <a:ea typeface="Arial"/>
          <a:cs typeface="Arial"/>
        </a:font>
        <a:srgbClr val="024C89"/>
      </a:tcTxStyle>
      <a:tcStyle>
        <a:tcBdr>
          <a:left>
            <a:ln w="12700" cap="flat">
              <a:solidFill>
                <a:srgbClr val="024C89"/>
              </a:solidFill>
              <a:prstDash val="solid"/>
              <a:round/>
            </a:ln>
          </a:left>
          <a:right>
            <a:ln w="12700" cap="flat">
              <a:solidFill>
                <a:srgbClr val="024C89"/>
              </a:solidFill>
              <a:prstDash val="solid"/>
              <a:round/>
            </a:ln>
          </a:right>
          <a:top>
            <a:ln w="12700" cap="flat">
              <a:solidFill>
                <a:srgbClr val="024C89"/>
              </a:solidFill>
              <a:prstDash val="solid"/>
              <a:round/>
            </a:ln>
          </a:top>
          <a:bottom>
            <a:ln w="38100" cap="flat">
              <a:solidFill>
                <a:srgbClr val="024C89"/>
              </a:solidFill>
              <a:prstDash val="solid"/>
              <a:round/>
            </a:ln>
          </a:bottom>
          <a:insideH>
            <a:ln w="12700" cap="flat">
              <a:solidFill>
                <a:srgbClr val="024C89"/>
              </a:solidFill>
              <a:prstDash val="solid"/>
              <a:round/>
            </a:ln>
          </a:insideH>
          <a:insideV>
            <a:ln w="12700" cap="flat">
              <a:solidFill>
                <a:srgbClr val="024C89"/>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B12923"/>
      </a:tcTxStyle>
      <a:tcStyle>
        <a:tcBdr>
          <a:left>
            <a:ln w="12700" cap="flat">
              <a:solidFill>
                <a:srgbClr val="024C89"/>
              </a:solidFill>
              <a:prstDash val="solid"/>
              <a:round/>
            </a:ln>
          </a:left>
          <a:right>
            <a:ln w="12700" cap="flat">
              <a:solidFill>
                <a:srgbClr val="024C89"/>
              </a:solidFill>
              <a:prstDash val="solid"/>
              <a:round/>
            </a:ln>
          </a:right>
          <a:top>
            <a:ln w="12700" cap="flat">
              <a:solidFill>
                <a:srgbClr val="024C89"/>
              </a:solidFill>
              <a:prstDash val="solid"/>
              <a:round/>
            </a:ln>
          </a:top>
          <a:bottom>
            <a:ln w="12700" cap="flat">
              <a:solidFill>
                <a:srgbClr val="024C89"/>
              </a:solidFill>
              <a:prstDash val="solid"/>
              <a:round/>
            </a:ln>
          </a:bottom>
          <a:insideH>
            <a:ln w="12700" cap="flat">
              <a:solidFill>
                <a:srgbClr val="024C89"/>
              </a:solidFill>
              <a:prstDash val="solid"/>
              <a:round/>
            </a:ln>
          </a:insideH>
          <a:insideV>
            <a:ln w="12700" cap="flat">
              <a:solidFill>
                <a:srgbClr val="024C89"/>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
          <a:latin typeface="Arial"/>
          <a:ea typeface="Arial"/>
          <a:cs typeface="Arial"/>
        </a:font>
        <a:srgbClr val="024C89"/>
      </a:tcTxStyle>
      <a:tcStyle>
        <a:tcBdr>
          <a:left>
            <a:ln w="12700" cap="flat">
              <a:solidFill>
                <a:srgbClr val="024C89"/>
              </a:solidFill>
              <a:prstDash val="solid"/>
              <a:round/>
            </a:ln>
          </a:left>
          <a:right>
            <a:ln w="12700" cap="flat">
              <a:solidFill>
                <a:srgbClr val="024C89"/>
              </a:solidFill>
              <a:prstDash val="solid"/>
              <a:round/>
            </a:ln>
          </a:right>
          <a:top>
            <a:ln w="12700" cap="flat">
              <a:solidFill>
                <a:srgbClr val="024C89"/>
              </a:solidFill>
              <a:prstDash val="solid"/>
              <a:round/>
            </a:ln>
          </a:top>
          <a:bottom>
            <a:ln w="12700" cap="flat">
              <a:solidFill>
                <a:srgbClr val="024C89"/>
              </a:solidFill>
              <a:prstDash val="solid"/>
              <a:round/>
            </a:ln>
          </a:bottom>
          <a:insideH>
            <a:ln w="12700" cap="flat">
              <a:solidFill>
                <a:srgbClr val="024C89"/>
              </a:solidFill>
              <a:prstDash val="solid"/>
              <a:round/>
            </a:ln>
          </a:insideH>
          <a:insideV>
            <a:ln w="12700" cap="flat">
              <a:solidFill>
                <a:srgbClr val="024C89"/>
              </a:solidFill>
              <a:prstDash val="solid"/>
              <a:round/>
            </a:ln>
          </a:insideV>
        </a:tcBdr>
        <a:fill>
          <a:solidFill>
            <a:schemeClr val="accent6"/>
          </a:solidFill>
        </a:fill>
      </a:tcStyle>
    </a:firstCol>
    <a:lastRow>
      <a:tcTxStyle b="on" i="off">
        <a:font>
          <a:latin typeface="Arial"/>
          <a:ea typeface="Arial"/>
          <a:cs typeface="Arial"/>
        </a:font>
        <a:srgbClr val="024C89"/>
      </a:tcTxStyle>
      <a:tcStyle>
        <a:tcBdr>
          <a:left>
            <a:ln w="12700" cap="flat">
              <a:solidFill>
                <a:srgbClr val="024C89"/>
              </a:solidFill>
              <a:prstDash val="solid"/>
              <a:round/>
            </a:ln>
          </a:left>
          <a:right>
            <a:ln w="12700" cap="flat">
              <a:solidFill>
                <a:srgbClr val="024C89"/>
              </a:solidFill>
              <a:prstDash val="solid"/>
              <a:round/>
            </a:ln>
          </a:right>
          <a:top>
            <a:ln w="38100" cap="flat">
              <a:solidFill>
                <a:srgbClr val="024C89"/>
              </a:solidFill>
              <a:prstDash val="solid"/>
              <a:round/>
            </a:ln>
          </a:top>
          <a:bottom>
            <a:ln w="12700" cap="flat">
              <a:solidFill>
                <a:srgbClr val="024C89"/>
              </a:solidFill>
              <a:prstDash val="solid"/>
              <a:round/>
            </a:ln>
          </a:bottom>
          <a:insideH>
            <a:ln w="12700" cap="flat">
              <a:solidFill>
                <a:srgbClr val="024C89"/>
              </a:solidFill>
              <a:prstDash val="solid"/>
              <a:round/>
            </a:ln>
          </a:insideH>
          <a:insideV>
            <a:ln w="12700" cap="flat">
              <a:solidFill>
                <a:srgbClr val="024C89"/>
              </a:solidFill>
              <a:prstDash val="solid"/>
              <a:round/>
            </a:ln>
          </a:insideV>
        </a:tcBdr>
        <a:fill>
          <a:solidFill>
            <a:schemeClr val="accent6"/>
          </a:solidFill>
        </a:fill>
      </a:tcStyle>
    </a:lastRow>
    <a:firstRow>
      <a:tcTxStyle b="on" i="off">
        <a:font>
          <a:latin typeface="Arial"/>
          <a:ea typeface="Arial"/>
          <a:cs typeface="Arial"/>
        </a:font>
        <a:srgbClr val="024C89"/>
      </a:tcTxStyle>
      <a:tcStyle>
        <a:tcBdr>
          <a:left>
            <a:ln w="12700" cap="flat">
              <a:solidFill>
                <a:srgbClr val="024C89"/>
              </a:solidFill>
              <a:prstDash val="solid"/>
              <a:round/>
            </a:ln>
          </a:left>
          <a:right>
            <a:ln w="12700" cap="flat">
              <a:solidFill>
                <a:srgbClr val="024C89"/>
              </a:solidFill>
              <a:prstDash val="solid"/>
              <a:round/>
            </a:ln>
          </a:right>
          <a:top>
            <a:ln w="12700" cap="flat">
              <a:solidFill>
                <a:srgbClr val="024C89"/>
              </a:solidFill>
              <a:prstDash val="solid"/>
              <a:round/>
            </a:ln>
          </a:top>
          <a:bottom>
            <a:ln w="38100" cap="flat">
              <a:solidFill>
                <a:srgbClr val="024C89"/>
              </a:solidFill>
              <a:prstDash val="solid"/>
              <a:round/>
            </a:ln>
          </a:bottom>
          <a:insideH>
            <a:ln w="12700" cap="flat">
              <a:solidFill>
                <a:srgbClr val="024C89"/>
              </a:solidFill>
              <a:prstDash val="solid"/>
              <a:round/>
            </a:ln>
          </a:insideH>
          <a:insideV>
            <a:ln w="12700" cap="flat">
              <a:solidFill>
                <a:srgbClr val="024C89"/>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B1292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2E7E7"/>
          </a:solidFill>
        </a:fill>
      </a:tcStyle>
    </a:wholeTbl>
    <a:band2H>
      <a:tcTxStyle b="def" i="def"/>
      <a:tcStyle>
        <a:tcBdr/>
        <a:fill>
          <a:solidFill>
            <a:srgbClr val="024C89"/>
          </a:solidFill>
        </a:fill>
      </a:tcStyle>
    </a:band2H>
    <a:firstCol>
      <a:tcTxStyle b="on" i="off">
        <a:font>
          <a:latin typeface="Arial"/>
          <a:ea typeface="Arial"/>
          <a:cs typeface="Arial"/>
        </a:font>
        <a:srgbClr val="024C8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44000"/>
            </a:schemeClr>
          </a:solidFill>
        </a:fill>
      </a:tcStyle>
    </a:firstCol>
    <a:lastRow>
      <a:tcTxStyle b="on" i="off">
        <a:font>
          <a:latin typeface="Arial"/>
          <a:ea typeface="Arial"/>
          <a:cs typeface="Arial"/>
        </a:font>
        <a:srgbClr val="B12923"/>
      </a:tcTxStyle>
      <a:tcStyle>
        <a:tcBdr>
          <a:left>
            <a:ln w="12700" cap="flat">
              <a:noFill/>
              <a:miter lim="400000"/>
            </a:ln>
          </a:left>
          <a:right>
            <a:ln w="12700" cap="flat">
              <a:noFill/>
              <a:miter lim="400000"/>
            </a:ln>
          </a:right>
          <a:top>
            <a:ln w="50800" cap="flat">
              <a:solidFill>
                <a:srgbClr val="B12923"/>
              </a:solidFill>
              <a:prstDash val="solid"/>
              <a:round/>
            </a:ln>
          </a:top>
          <a:bottom>
            <a:ln w="25400" cap="flat">
              <a:solidFill>
                <a:srgbClr val="B12923"/>
              </a:solidFill>
              <a:prstDash val="solid"/>
              <a:round/>
            </a:ln>
          </a:bottom>
          <a:insideH>
            <a:ln w="12700" cap="flat">
              <a:noFill/>
              <a:miter lim="400000"/>
            </a:ln>
          </a:insideH>
          <a:insideV>
            <a:ln w="12700" cap="flat">
              <a:noFill/>
              <a:miter lim="400000"/>
            </a:ln>
          </a:insideV>
        </a:tcBdr>
        <a:fill>
          <a:solidFill>
            <a:srgbClr val="024C89"/>
          </a:solidFill>
        </a:fill>
      </a:tcStyle>
    </a:lastRow>
    <a:firstRow>
      <a:tcTxStyle b="on" i="off">
        <a:font>
          <a:latin typeface="Arial"/>
          <a:ea typeface="Arial"/>
          <a:cs typeface="Arial"/>
        </a:font>
        <a:srgbClr val="024C89"/>
      </a:tcTxStyle>
      <a:tcStyle>
        <a:tcBdr>
          <a:left>
            <a:ln w="12700" cap="flat">
              <a:noFill/>
              <a:miter lim="400000"/>
            </a:ln>
          </a:left>
          <a:right>
            <a:ln w="12700" cap="flat">
              <a:noFill/>
              <a:miter lim="400000"/>
            </a:ln>
          </a:right>
          <a:top>
            <a:ln w="25400" cap="flat">
              <a:solidFill>
                <a:srgbClr val="B12923"/>
              </a:solidFill>
              <a:prstDash val="solid"/>
              <a:round/>
            </a:ln>
          </a:top>
          <a:bottom>
            <a:ln w="25400" cap="flat">
              <a:solidFill>
                <a:srgbClr val="B12923"/>
              </a:solidFill>
              <a:prstDash val="solid"/>
              <a:round/>
            </a:ln>
          </a:bottom>
          <a:insideH>
            <a:ln w="12700" cap="flat">
              <a:noFill/>
              <a:miter lim="400000"/>
            </a:ln>
          </a:insideH>
          <a:insideV>
            <a:ln w="12700" cap="flat">
              <a:noFill/>
              <a:miter lim="400000"/>
            </a:ln>
          </a:insideV>
        </a:tcBdr>
        <a:fill>
          <a:solidFill>
            <a:schemeClr val="accent1">
              <a:lumOff val="44000"/>
            </a:schemeClr>
          </a:solidFill>
        </a:fill>
      </a:tcStyle>
    </a:firstRow>
  </a:tblStyle>
  <a:tblStyle styleId="{33BA23B1-9221-436E-865A-0063620EA4FD}" styleName="">
    <a:tblBg/>
    <a:wholeTbl>
      <a:tcTxStyle b="off" i="off">
        <a:font>
          <a:latin typeface="Arial"/>
          <a:ea typeface="Arial"/>
          <a:cs typeface="Arial"/>
        </a:font>
        <a:srgbClr val="B12923"/>
      </a:tcTxStyle>
      <a:tcStyle>
        <a:tcBdr>
          <a:left>
            <a:ln w="12700" cap="flat">
              <a:solidFill>
                <a:srgbClr val="024C89"/>
              </a:solidFill>
              <a:prstDash val="solid"/>
              <a:round/>
            </a:ln>
          </a:left>
          <a:right>
            <a:ln w="12700" cap="flat">
              <a:solidFill>
                <a:srgbClr val="024C89"/>
              </a:solidFill>
              <a:prstDash val="solid"/>
              <a:round/>
            </a:ln>
          </a:right>
          <a:top>
            <a:ln w="12700" cap="flat">
              <a:solidFill>
                <a:srgbClr val="024C89"/>
              </a:solidFill>
              <a:prstDash val="solid"/>
              <a:round/>
            </a:ln>
          </a:top>
          <a:bottom>
            <a:ln w="12700" cap="flat">
              <a:solidFill>
                <a:srgbClr val="024C89"/>
              </a:solidFill>
              <a:prstDash val="solid"/>
              <a:round/>
            </a:ln>
          </a:bottom>
          <a:insideH>
            <a:ln w="12700" cap="flat">
              <a:solidFill>
                <a:srgbClr val="024C89"/>
              </a:solidFill>
              <a:prstDash val="solid"/>
              <a:round/>
            </a:ln>
          </a:insideH>
          <a:insideV>
            <a:ln w="12700" cap="flat">
              <a:solidFill>
                <a:srgbClr val="024C89"/>
              </a:solidFill>
              <a:prstDash val="solid"/>
              <a:round/>
            </a:ln>
          </a:insideV>
        </a:tcBdr>
        <a:fill>
          <a:solidFill>
            <a:srgbClr val="E4CBCB"/>
          </a:solidFill>
        </a:fill>
      </a:tcStyle>
    </a:wholeTbl>
    <a:band2H>
      <a:tcTxStyle b="def" i="def"/>
      <a:tcStyle>
        <a:tcBdr/>
        <a:fill>
          <a:solidFill>
            <a:srgbClr val="F2E7E7"/>
          </a:solidFill>
        </a:fill>
      </a:tcStyle>
    </a:band2H>
    <a:firstCol>
      <a:tcTxStyle b="on" i="off">
        <a:font>
          <a:latin typeface="Arial"/>
          <a:ea typeface="Arial"/>
          <a:cs typeface="Arial"/>
        </a:font>
        <a:srgbClr val="024C89"/>
      </a:tcTxStyle>
      <a:tcStyle>
        <a:tcBdr>
          <a:left>
            <a:ln w="12700" cap="flat">
              <a:solidFill>
                <a:srgbClr val="024C89"/>
              </a:solidFill>
              <a:prstDash val="solid"/>
              <a:round/>
            </a:ln>
          </a:left>
          <a:right>
            <a:ln w="12700" cap="flat">
              <a:solidFill>
                <a:srgbClr val="024C89"/>
              </a:solidFill>
              <a:prstDash val="solid"/>
              <a:round/>
            </a:ln>
          </a:right>
          <a:top>
            <a:ln w="12700" cap="flat">
              <a:solidFill>
                <a:srgbClr val="024C89"/>
              </a:solidFill>
              <a:prstDash val="solid"/>
              <a:round/>
            </a:ln>
          </a:top>
          <a:bottom>
            <a:ln w="12700" cap="flat">
              <a:solidFill>
                <a:srgbClr val="024C89"/>
              </a:solidFill>
              <a:prstDash val="solid"/>
              <a:round/>
            </a:ln>
          </a:bottom>
          <a:insideH>
            <a:ln w="12700" cap="flat">
              <a:solidFill>
                <a:srgbClr val="024C89"/>
              </a:solidFill>
              <a:prstDash val="solid"/>
              <a:round/>
            </a:ln>
          </a:insideH>
          <a:insideV>
            <a:ln w="12700" cap="flat">
              <a:solidFill>
                <a:srgbClr val="024C89"/>
              </a:solidFill>
              <a:prstDash val="solid"/>
              <a:round/>
            </a:ln>
          </a:insideV>
        </a:tcBdr>
        <a:fill>
          <a:solidFill>
            <a:srgbClr val="B12923"/>
          </a:solidFill>
        </a:fill>
      </a:tcStyle>
    </a:firstCol>
    <a:lastRow>
      <a:tcTxStyle b="on" i="off">
        <a:font>
          <a:latin typeface="Arial"/>
          <a:ea typeface="Arial"/>
          <a:cs typeface="Arial"/>
        </a:font>
        <a:srgbClr val="024C89"/>
      </a:tcTxStyle>
      <a:tcStyle>
        <a:tcBdr>
          <a:left>
            <a:ln w="12700" cap="flat">
              <a:solidFill>
                <a:srgbClr val="024C89"/>
              </a:solidFill>
              <a:prstDash val="solid"/>
              <a:round/>
            </a:ln>
          </a:left>
          <a:right>
            <a:ln w="12700" cap="flat">
              <a:solidFill>
                <a:srgbClr val="024C89"/>
              </a:solidFill>
              <a:prstDash val="solid"/>
              <a:round/>
            </a:ln>
          </a:right>
          <a:top>
            <a:ln w="38100" cap="flat">
              <a:solidFill>
                <a:srgbClr val="024C89"/>
              </a:solidFill>
              <a:prstDash val="solid"/>
              <a:round/>
            </a:ln>
          </a:top>
          <a:bottom>
            <a:ln w="12700" cap="flat">
              <a:solidFill>
                <a:srgbClr val="024C89"/>
              </a:solidFill>
              <a:prstDash val="solid"/>
              <a:round/>
            </a:ln>
          </a:bottom>
          <a:insideH>
            <a:ln w="12700" cap="flat">
              <a:solidFill>
                <a:srgbClr val="024C89"/>
              </a:solidFill>
              <a:prstDash val="solid"/>
              <a:round/>
            </a:ln>
          </a:insideH>
          <a:insideV>
            <a:ln w="12700" cap="flat">
              <a:solidFill>
                <a:srgbClr val="024C89"/>
              </a:solidFill>
              <a:prstDash val="solid"/>
              <a:round/>
            </a:ln>
          </a:insideV>
        </a:tcBdr>
        <a:fill>
          <a:solidFill>
            <a:srgbClr val="B12923"/>
          </a:solidFill>
        </a:fill>
      </a:tcStyle>
    </a:lastRow>
    <a:firstRow>
      <a:tcTxStyle b="on" i="off">
        <a:font>
          <a:latin typeface="Arial"/>
          <a:ea typeface="Arial"/>
          <a:cs typeface="Arial"/>
        </a:font>
        <a:srgbClr val="024C89"/>
      </a:tcTxStyle>
      <a:tcStyle>
        <a:tcBdr>
          <a:left>
            <a:ln w="12700" cap="flat">
              <a:solidFill>
                <a:srgbClr val="024C89"/>
              </a:solidFill>
              <a:prstDash val="solid"/>
              <a:round/>
            </a:ln>
          </a:left>
          <a:right>
            <a:ln w="12700" cap="flat">
              <a:solidFill>
                <a:srgbClr val="024C89"/>
              </a:solidFill>
              <a:prstDash val="solid"/>
              <a:round/>
            </a:ln>
          </a:right>
          <a:top>
            <a:ln w="12700" cap="flat">
              <a:solidFill>
                <a:srgbClr val="024C89"/>
              </a:solidFill>
              <a:prstDash val="solid"/>
              <a:round/>
            </a:ln>
          </a:top>
          <a:bottom>
            <a:ln w="38100" cap="flat">
              <a:solidFill>
                <a:srgbClr val="024C89"/>
              </a:solidFill>
              <a:prstDash val="solid"/>
              <a:round/>
            </a:ln>
          </a:bottom>
          <a:insideH>
            <a:ln w="12700" cap="flat">
              <a:solidFill>
                <a:srgbClr val="024C89"/>
              </a:solidFill>
              <a:prstDash val="solid"/>
              <a:round/>
            </a:ln>
          </a:insideH>
          <a:insideV>
            <a:ln w="12700" cap="flat">
              <a:solidFill>
                <a:srgbClr val="024C89"/>
              </a:solidFill>
              <a:prstDash val="solid"/>
              <a:round/>
            </a:ln>
          </a:insideV>
        </a:tcBdr>
        <a:fill>
          <a:solidFill>
            <a:srgbClr val="B12923"/>
          </a:solidFill>
        </a:fill>
      </a:tcStyle>
    </a:firstRow>
  </a:tblStyle>
  <a:tblStyle styleId="{2708684C-4D16-4618-839F-0558EEFCDFE6}" styleName="">
    <a:tblBg/>
    <a:wholeTbl>
      <a:tcTxStyle b="off" i="off">
        <a:font>
          <a:latin typeface="Arial"/>
          <a:ea typeface="Arial"/>
          <a:cs typeface="Arial"/>
        </a:font>
        <a:srgbClr val="024C89"/>
      </a:tcTxStyle>
      <a:tcStyle>
        <a:tcBdr>
          <a:left>
            <a:ln w="12700" cap="flat">
              <a:solidFill>
                <a:srgbClr val="024C89"/>
              </a:solidFill>
              <a:prstDash val="solid"/>
              <a:round/>
            </a:ln>
          </a:left>
          <a:right>
            <a:ln w="12700" cap="flat">
              <a:solidFill>
                <a:srgbClr val="024C89"/>
              </a:solidFill>
              <a:prstDash val="solid"/>
              <a:round/>
            </a:ln>
          </a:right>
          <a:top>
            <a:ln w="12700" cap="flat">
              <a:solidFill>
                <a:srgbClr val="024C89"/>
              </a:solidFill>
              <a:prstDash val="solid"/>
              <a:round/>
            </a:ln>
          </a:top>
          <a:bottom>
            <a:ln w="12700" cap="flat">
              <a:solidFill>
                <a:srgbClr val="024C89"/>
              </a:solidFill>
              <a:prstDash val="solid"/>
              <a:round/>
            </a:ln>
          </a:bottom>
          <a:insideH>
            <a:ln w="12700" cap="flat">
              <a:solidFill>
                <a:srgbClr val="024C89"/>
              </a:solidFill>
              <a:prstDash val="solid"/>
              <a:round/>
            </a:ln>
          </a:insideH>
          <a:insideV>
            <a:ln w="12700" cap="flat">
              <a:solidFill>
                <a:srgbClr val="024C89"/>
              </a:solidFill>
              <a:prstDash val="solid"/>
              <a:round/>
            </a:ln>
          </a:insideV>
        </a:tcBdr>
        <a:fill>
          <a:solidFill>
            <a:srgbClr val="024C89">
              <a:alpha val="20000"/>
            </a:srgbClr>
          </a:solidFill>
        </a:fill>
      </a:tcStyle>
    </a:wholeTbl>
    <a:band2H>
      <a:tcTxStyle b="def" i="def"/>
      <a:tcStyle>
        <a:tcBdr/>
        <a:fill>
          <a:solidFill>
            <a:schemeClr val="accent1">
              <a:lumOff val="44000"/>
            </a:schemeClr>
          </a:solidFill>
        </a:fill>
      </a:tcStyle>
    </a:band2H>
    <a:firstCol>
      <a:tcTxStyle b="on" i="off">
        <a:font>
          <a:latin typeface="Arial"/>
          <a:ea typeface="Arial"/>
          <a:cs typeface="Arial"/>
        </a:font>
        <a:srgbClr val="024C89"/>
      </a:tcTxStyle>
      <a:tcStyle>
        <a:tcBdr>
          <a:left>
            <a:ln w="12700" cap="flat">
              <a:solidFill>
                <a:srgbClr val="024C89"/>
              </a:solidFill>
              <a:prstDash val="solid"/>
              <a:round/>
            </a:ln>
          </a:left>
          <a:right>
            <a:ln w="12700" cap="flat">
              <a:solidFill>
                <a:srgbClr val="024C89"/>
              </a:solidFill>
              <a:prstDash val="solid"/>
              <a:round/>
            </a:ln>
          </a:right>
          <a:top>
            <a:ln w="12700" cap="flat">
              <a:solidFill>
                <a:srgbClr val="024C89"/>
              </a:solidFill>
              <a:prstDash val="solid"/>
              <a:round/>
            </a:ln>
          </a:top>
          <a:bottom>
            <a:ln w="12700" cap="flat">
              <a:solidFill>
                <a:srgbClr val="024C89"/>
              </a:solidFill>
              <a:prstDash val="solid"/>
              <a:round/>
            </a:ln>
          </a:bottom>
          <a:insideH>
            <a:ln w="12700" cap="flat">
              <a:solidFill>
                <a:srgbClr val="024C89"/>
              </a:solidFill>
              <a:prstDash val="solid"/>
              <a:round/>
            </a:ln>
          </a:insideH>
          <a:insideV>
            <a:ln w="12700" cap="flat">
              <a:solidFill>
                <a:srgbClr val="024C89"/>
              </a:solidFill>
              <a:prstDash val="solid"/>
              <a:round/>
            </a:ln>
          </a:insideV>
        </a:tcBdr>
        <a:fill>
          <a:solidFill>
            <a:srgbClr val="024C89">
              <a:alpha val="20000"/>
            </a:srgbClr>
          </a:solidFill>
        </a:fill>
      </a:tcStyle>
    </a:firstCol>
    <a:lastRow>
      <a:tcTxStyle b="on" i="off">
        <a:font>
          <a:latin typeface="Arial"/>
          <a:ea typeface="Arial"/>
          <a:cs typeface="Arial"/>
        </a:font>
        <a:srgbClr val="024C89"/>
      </a:tcTxStyle>
      <a:tcStyle>
        <a:tcBdr>
          <a:left>
            <a:ln w="12700" cap="flat">
              <a:solidFill>
                <a:srgbClr val="024C89"/>
              </a:solidFill>
              <a:prstDash val="solid"/>
              <a:round/>
            </a:ln>
          </a:left>
          <a:right>
            <a:ln w="12700" cap="flat">
              <a:solidFill>
                <a:srgbClr val="024C89"/>
              </a:solidFill>
              <a:prstDash val="solid"/>
              <a:round/>
            </a:ln>
          </a:right>
          <a:top>
            <a:ln w="50800" cap="flat">
              <a:solidFill>
                <a:srgbClr val="024C89"/>
              </a:solidFill>
              <a:prstDash val="solid"/>
              <a:round/>
            </a:ln>
          </a:top>
          <a:bottom>
            <a:ln w="12700" cap="flat">
              <a:solidFill>
                <a:srgbClr val="024C89"/>
              </a:solidFill>
              <a:prstDash val="solid"/>
              <a:round/>
            </a:ln>
          </a:bottom>
          <a:insideH>
            <a:ln w="12700" cap="flat">
              <a:solidFill>
                <a:srgbClr val="024C89"/>
              </a:solidFill>
              <a:prstDash val="solid"/>
              <a:round/>
            </a:ln>
          </a:insideH>
          <a:insideV>
            <a:ln w="12700" cap="flat">
              <a:solidFill>
                <a:srgbClr val="024C89"/>
              </a:solidFill>
              <a:prstDash val="solid"/>
              <a:round/>
            </a:ln>
          </a:insideV>
        </a:tcBdr>
        <a:fill>
          <a:noFill/>
        </a:fill>
      </a:tcStyle>
    </a:lastRow>
    <a:firstRow>
      <a:tcTxStyle b="on" i="off">
        <a:font>
          <a:latin typeface="Arial"/>
          <a:ea typeface="Arial"/>
          <a:cs typeface="Arial"/>
        </a:font>
        <a:srgbClr val="024C89"/>
      </a:tcTxStyle>
      <a:tcStyle>
        <a:tcBdr>
          <a:left>
            <a:ln w="12700" cap="flat">
              <a:solidFill>
                <a:srgbClr val="024C89"/>
              </a:solidFill>
              <a:prstDash val="solid"/>
              <a:round/>
            </a:ln>
          </a:left>
          <a:right>
            <a:ln w="12700" cap="flat">
              <a:solidFill>
                <a:srgbClr val="024C89"/>
              </a:solidFill>
              <a:prstDash val="solid"/>
              <a:round/>
            </a:ln>
          </a:right>
          <a:top>
            <a:ln w="12700" cap="flat">
              <a:solidFill>
                <a:srgbClr val="024C89"/>
              </a:solidFill>
              <a:prstDash val="solid"/>
              <a:round/>
            </a:ln>
          </a:top>
          <a:bottom>
            <a:ln w="25400" cap="flat">
              <a:solidFill>
                <a:srgbClr val="024C89"/>
              </a:solidFill>
              <a:prstDash val="solid"/>
              <a:round/>
            </a:ln>
          </a:bottom>
          <a:insideH>
            <a:ln w="12700" cap="flat">
              <a:solidFill>
                <a:srgbClr val="024C89"/>
              </a:solidFill>
              <a:prstDash val="solid"/>
              <a:round/>
            </a:ln>
          </a:insideH>
          <a:insideV>
            <a:ln w="12700" cap="flat">
              <a:solidFill>
                <a:srgbClr val="024C89"/>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 Id="rId191" Type="http://schemas.openxmlformats.org/officeDocument/2006/relationships/slide" Target="slides/slide184.xml"/><Relationship Id="rId192" Type="http://schemas.openxmlformats.org/officeDocument/2006/relationships/slide" Target="slides/slide185.xml"/><Relationship Id="rId193" Type="http://schemas.openxmlformats.org/officeDocument/2006/relationships/slide" Target="slides/slide186.xml"/><Relationship Id="rId194" Type="http://schemas.openxmlformats.org/officeDocument/2006/relationships/slide" Target="slides/slide187.xml"/><Relationship Id="rId195" Type="http://schemas.openxmlformats.org/officeDocument/2006/relationships/slide" Target="slides/slide188.xml"/><Relationship Id="rId196" Type="http://schemas.openxmlformats.org/officeDocument/2006/relationships/slide" Target="slides/slide189.xml"/><Relationship Id="rId197" Type="http://schemas.openxmlformats.org/officeDocument/2006/relationships/slide" Target="slides/slide190.xml"/><Relationship Id="rId198" Type="http://schemas.openxmlformats.org/officeDocument/2006/relationships/slide" Target="slides/slide191.xml"/><Relationship Id="rId199" Type="http://schemas.openxmlformats.org/officeDocument/2006/relationships/slide" Target="slides/slide192.xml"/><Relationship Id="rId200" Type="http://schemas.openxmlformats.org/officeDocument/2006/relationships/slide" Target="slides/slide193.xml"/><Relationship Id="rId201" Type="http://schemas.openxmlformats.org/officeDocument/2006/relationships/slide" Target="slides/slide194.xml"/><Relationship Id="rId202" Type="http://schemas.openxmlformats.org/officeDocument/2006/relationships/slide" Target="slides/slide195.xml"/><Relationship Id="rId203" Type="http://schemas.openxmlformats.org/officeDocument/2006/relationships/slide" Target="slides/slide196.xml"/><Relationship Id="rId204" Type="http://schemas.openxmlformats.org/officeDocument/2006/relationships/slide" Target="slides/slide197.xml"/><Relationship Id="rId205" Type="http://schemas.openxmlformats.org/officeDocument/2006/relationships/slide" Target="slides/slide198.xml"/><Relationship Id="rId206" Type="http://schemas.openxmlformats.org/officeDocument/2006/relationships/slide" Target="slides/slide199.xml"/><Relationship Id="rId207" Type="http://schemas.openxmlformats.org/officeDocument/2006/relationships/slide" Target="slides/slide200.xml"/><Relationship Id="rId208" Type="http://schemas.openxmlformats.org/officeDocument/2006/relationships/slide" Target="slides/slide201.xml"/><Relationship Id="rId209" Type="http://schemas.openxmlformats.org/officeDocument/2006/relationships/slide" Target="slides/slide202.xml"/><Relationship Id="rId210" Type="http://schemas.openxmlformats.org/officeDocument/2006/relationships/slide" Target="slides/slide203.xml"/><Relationship Id="rId211" Type="http://schemas.openxmlformats.org/officeDocument/2006/relationships/slide" Target="slides/slide204.xml"/><Relationship Id="rId212" Type="http://schemas.openxmlformats.org/officeDocument/2006/relationships/slide" Target="slides/slide205.xml"/><Relationship Id="rId213" Type="http://schemas.openxmlformats.org/officeDocument/2006/relationships/slide" Target="slides/slide206.xml"/><Relationship Id="rId214" Type="http://schemas.openxmlformats.org/officeDocument/2006/relationships/slide" Target="slides/slide207.xml"/><Relationship Id="rId215" Type="http://schemas.openxmlformats.org/officeDocument/2006/relationships/slide" Target="slides/slide208.xml"/><Relationship Id="rId216" Type="http://schemas.openxmlformats.org/officeDocument/2006/relationships/slide" Target="slides/slide209.xml"/><Relationship Id="rId217" Type="http://schemas.openxmlformats.org/officeDocument/2006/relationships/slide" Target="slides/slide210.xml"/><Relationship Id="rId218" Type="http://schemas.openxmlformats.org/officeDocument/2006/relationships/slide" Target="slides/slide211.xml"/><Relationship Id="rId219" Type="http://schemas.openxmlformats.org/officeDocument/2006/relationships/slide" Target="slides/slide212.xml"/><Relationship Id="rId220" Type="http://schemas.openxmlformats.org/officeDocument/2006/relationships/slide" Target="slides/slide213.xml"/><Relationship Id="rId221" Type="http://schemas.openxmlformats.org/officeDocument/2006/relationships/slide" Target="slides/slide214.xml"/><Relationship Id="rId222" Type="http://schemas.openxmlformats.org/officeDocument/2006/relationships/slide" Target="slides/slide215.xml"/><Relationship Id="rId223" Type="http://schemas.openxmlformats.org/officeDocument/2006/relationships/slide" Target="slides/slide216.xml"/><Relationship Id="rId224" Type="http://schemas.openxmlformats.org/officeDocument/2006/relationships/slide" Target="slides/slide217.xml"/><Relationship Id="rId225" Type="http://schemas.openxmlformats.org/officeDocument/2006/relationships/slide" Target="slides/slide218.xml"/><Relationship Id="rId226" Type="http://schemas.openxmlformats.org/officeDocument/2006/relationships/slide" Target="slides/slide219.xml"/><Relationship Id="rId227" Type="http://schemas.openxmlformats.org/officeDocument/2006/relationships/slide" Target="slides/slide220.xml"/><Relationship Id="rId228" Type="http://schemas.openxmlformats.org/officeDocument/2006/relationships/slide" Target="slides/slide221.xml"/><Relationship Id="rId229" Type="http://schemas.openxmlformats.org/officeDocument/2006/relationships/slide" Target="slides/slide222.xml"/><Relationship Id="rId230" Type="http://schemas.openxmlformats.org/officeDocument/2006/relationships/slide" Target="slides/slide223.xml"/><Relationship Id="rId231" Type="http://schemas.openxmlformats.org/officeDocument/2006/relationships/slide" Target="slides/slide224.xml"/><Relationship Id="rId232" Type="http://schemas.openxmlformats.org/officeDocument/2006/relationships/slide" Target="slides/slide225.xml"/><Relationship Id="rId233" Type="http://schemas.openxmlformats.org/officeDocument/2006/relationships/slide" Target="slides/slide226.xml"/><Relationship Id="rId234" Type="http://schemas.openxmlformats.org/officeDocument/2006/relationships/slide" Target="slides/slide227.xml"/><Relationship Id="rId235" Type="http://schemas.openxmlformats.org/officeDocument/2006/relationships/slide" Target="slides/slide228.xml"/><Relationship Id="rId236" Type="http://schemas.openxmlformats.org/officeDocument/2006/relationships/slide" Target="slides/slide229.xml"/><Relationship Id="rId237" Type="http://schemas.openxmlformats.org/officeDocument/2006/relationships/slide" Target="slides/slide230.xml"/><Relationship Id="rId238" Type="http://schemas.openxmlformats.org/officeDocument/2006/relationships/slide" Target="slides/slide231.xml"/><Relationship Id="rId239" Type="http://schemas.openxmlformats.org/officeDocument/2006/relationships/slide" Target="slides/slide232.xml"/><Relationship Id="rId240" Type="http://schemas.openxmlformats.org/officeDocument/2006/relationships/slide" Target="slides/slide233.xml"/><Relationship Id="rId241" Type="http://schemas.openxmlformats.org/officeDocument/2006/relationships/slide" Target="slides/slide234.xml"/><Relationship Id="rId242" Type="http://schemas.openxmlformats.org/officeDocument/2006/relationships/slide" Target="slides/slide235.xml"/><Relationship Id="rId243" Type="http://schemas.openxmlformats.org/officeDocument/2006/relationships/slide" Target="slides/slide236.xml"/><Relationship Id="rId244" Type="http://schemas.openxmlformats.org/officeDocument/2006/relationships/slide" Target="slides/slide237.xml"/><Relationship Id="rId245" Type="http://schemas.openxmlformats.org/officeDocument/2006/relationships/slide" Target="slides/slide238.xml"/><Relationship Id="rId246" Type="http://schemas.openxmlformats.org/officeDocument/2006/relationships/slide" Target="slides/slide239.xml"/><Relationship Id="rId247" Type="http://schemas.openxmlformats.org/officeDocument/2006/relationships/slide" Target="slides/slide240.xml"/><Relationship Id="rId248" Type="http://schemas.openxmlformats.org/officeDocument/2006/relationships/slide" Target="slides/slide241.xml"/><Relationship Id="rId249" Type="http://schemas.openxmlformats.org/officeDocument/2006/relationships/slide" Target="slides/slide242.xml"/><Relationship Id="rId250" Type="http://schemas.openxmlformats.org/officeDocument/2006/relationships/slide" Target="slides/slide243.xml"/><Relationship Id="rId251" Type="http://schemas.openxmlformats.org/officeDocument/2006/relationships/slide" Target="slides/slide244.xml"/><Relationship Id="rId252" Type="http://schemas.openxmlformats.org/officeDocument/2006/relationships/slide" Target="slides/slide245.xml"/><Relationship Id="rId253" Type="http://schemas.openxmlformats.org/officeDocument/2006/relationships/slide" Target="slides/slide246.xml"/><Relationship Id="rId254" Type="http://schemas.openxmlformats.org/officeDocument/2006/relationships/slide" Target="slides/slide247.xml"/><Relationship Id="rId255" Type="http://schemas.openxmlformats.org/officeDocument/2006/relationships/slide" Target="slides/slide248.xml"/><Relationship Id="rId256" Type="http://schemas.openxmlformats.org/officeDocument/2006/relationships/slide" Target="slides/slide249.xml"/><Relationship Id="rId257" Type="http://schemas.openxmlformats.org/officeDocument/2006/relationships/slide" Target="slides/slide250.xml"/><Relationship Id="rId258" Type="http://schemas.openxmlformats.org/officeDocument/2006/relationships/slide" Target="slides/slide251.xml"/><Relationship Id="rId259" Type="http://schemas.openxmlformats.org/officeDocument/2006/relationships/slide" Target="slides/slide252.xml"/><Relationship Id="rId260" Type="http://schemas.openxmlformats.org/officeDocument/2006/relationships/slide" Target="slides/slide253.xml"/><Relationship Id="rId261" Type="http://schemas.openxmlformats.org/officeDocument/2006/relationships/slide" Target="slides/slide254.xml"/><Relationship Id="rId262" Type="http://schemas.openxmlformats.org/officeDocument/2006/relationships/slide" Target="slides/slide255.xml"/><Relationship Id="rId263" Type="http://schemas.openxmlformats.org/officeDocument/2006/relationships/slide" Target="slides/slide256.xml"/><Relationship Id="rId264" Type="http://schemas.openxmlformats.org/officeDocument/2006/relationships/slide" Target="slides/slide257.xml"/><Relationship Id="rId265" Type="http://schemas.openxmlformats.org/officeDocument/2006/relationships/slide" Target="slides/slide258.xml"/><Relationship Id="rId266" Type="http://schemas.openxmlformats.org/officeDocument/2006/relationships/slide" Target="slides/slide259.xml"/><Relationship Id="rId267" Type="http://schemas.openxmlformats.org/officeDocument/2006/relationships/slide" Target="slides/slide260.xml"/><Relationship Id="rId268" Type="http://schemas.openxmlformats.org/officeDocument/2006/relationships/slide" Target="slides/slide261.xml"/><Relationship Id="rId269" Type="http://schemas.openxmlformats.org/officeDocument/2006/relationships/slide" Target="slides/slide262.xml"/><Relationship Id="rId270" Type="http://schemas.openxmlformats.org/officeDocument/2006/relationships/slide" Target="slides/slide263.xml"/><Relationship Id="rId271" Type="http://schemas.openxmlformats.org/officeDocument/2006/relationships/slide" Target="slides/slide264.xml"/><Relationship Id="rId272" Type="http://schemas.openxmlformats.org/officeDocument/2006/relationships/slide" Target="slides/slide265.xml"/><Relationship Id="rId273" Type="http://schemas.openxmlformats.org/officeDocument/2006/relationships/slide" Target="slides/slide266.xml"/><Relationship Id="rId274" Type="http://schemas.openxmlformats.org/officeDocument/2006/relationships/slide" Target="slides/slide267.xml"/><Relationship Id="rId275" Type="http://schemas.openxmlformats.org/officeDocument/2006/relationships/slide" Target="slides/slide268.xml"/><Relationship Id="rId276" Type="http://schemas.openxmlformats.org/officeDocument/2006/relationships/slide" Target="slides/slide269.xml"/><Relationship Id="rId277" Type="http://schemas.openxmlformats.org/officeDocument/2006/relationships/slide" Target="slides/slide270.xml"/><Relationship Id="rId278" Type="http://schemas.openxmlformats.org/officeDocument/2006/relationships/slide" Target="slides/slide271.xml"/><Relationship Id="rId279" Type="http://schemas.openxmlformats.org/officeDocument/2006/relationships/slide" Target="slides/slide272.xml"/><Relationship Id="rId280" Type="http://schemas.openxmlformats.org/officeDocument/2006/relationships/slide" Target="slides/slide273.xml"/><Relationship Id="rId281" Type="http://schemas.openxmlformats.org/officeDocument/2006/relationships/slide" Target="slides/slide274.xml"/><Relationship Id="rId282" Type="http://schemas.openxmlformats.org/officeDocument/2006/relationships/slide" Target="slides/slide275.xml"/><Relationship Id="rId283" Type="http://schemas.openxmlformats.org/officeDocument/2006/relationships/slide" Target="slides/slide276.xml"/><Relationship Id="rId284" Type="http://schemas.openxmlformats.org/officeDocument/2006/relationships/slide" Target="slides/slide277.xml"/><Relationship Id="rId285" Type="http://schemas.openxmlformats.org/officeDocument/2006/relationships/slide" Target="slides/slide278.xml"/><Relationship Id="rId286" Type="http://schemas.openxmlformats.org/officeDocument/2006/relationships/slide" Target="slides/slide279.xml"/><Relationship Id="rId287" Type="http://schemas.openxmlformats.org/officeDocument/2006/relationships/slide" Target="slides/slide280.xml"/><Relationship Id="rId288" Type="http://schemas.openxmlformats.org/officeDocument/2006/relationships/slide" Target="slides/slide281.xml"/><Relationship Id="rId289" Type="http://schemas.openxmlformats.org/officeDocument/2006/relationships/slide" Target="slides/slide282.xml"/><Relationship Id="rId290" Type="http://schemas.openxmlformats.org/officeDocument/2006/relationships/slide" Target="slides/slide283.xml"/><Relationship Id="rId291" Type="http://schemas.openxmlformats.org/officeDocument/2006/relationships/slide" Target="slides/slide284.xml"/><Relationship Id="rId292" Type="http://schemas.openxmlformats.org/officeDocument/2006/relationships/slide" Target="slides/slide285.xml"/><Relationship Id="rId293" Type="http://schemas.openxmlformats.org/officeDocument/2006/relationships/slide" Target="slides/slide286.xml"/><Relationship Id="rId294" Type="http://schemas.openxmlformats.org/officeDocument/2006/relationships/slide" Target="slides/slide287.xml"/><Relationship Id="rId295" Type="http://schemas.openxmlformats.org/officeDocument/2006/relationships/slide" Target="slides/slide288.xml"/><Relationship Id="rId296" Type="http://schemas.openxmlformats.org/officeDocument/2006/relationships/slide" Target="slides/slide289.xml"/><Relationship Id="rId297" Type="http://schemas.openxmlformats.org/officeDocument/2006/relationships/slide" Target="slides/slide290.xml"/><Relationship Id="rId298" Type="http://schemas.openxmlformats.org/officeDocument/2006/relationships/slide" Target="slides/slide291.xml"/><Relationship Id="rId299" Type="http://schemas.openxmlformats.org/officeDocument/2006/relationships/slide" Target="slides/slide292.xml"/><Relationship Id="rId300" Type="http://schemas.openxmlformats.org/officeDocument/2006/relationships/slide" Target="slides/slide293.xml"/><Relationship Id="rId301" Type="http://schemas.openxmlformats.org/officeDocument/2006/relationships/slide" Target="slides/slide294.xml"/><Relationship Id="rId302" Type="http://schemas.openxmlformats.org/officeDocument/2006/relationships/slide" Target="slides/slide295.xml"/><Relationship Id="rId303" Type="http://schemas.openxmlformats.org/officeDocument/2006/relationships/slide" Target="slides/slide296.xml"/><Relationship Id="rId304" Type="http://schemas.openxmlformats.org/officeDocument/2006/relationships/slide" Target="slides/slide297.xml"/><Relationship Id="rId305" Type="http://schemas.openxmlformats.org/officeDocument/2006/relationships/slide" Target="slides/slide298.xml"/><Relationship Id="rId306" Type="http://schemas.openxmlformats.org/officeDocument/2006/relationships/slide" Target="slides/slide299.xml"/><Relationship Id="rId307" Type="http://schemas.openxmlformats.org/officeDocument/2006/relationships/slide" Target="slides/slide300.xml"/><Relationship Id="rId308" Type="http://schemas.openxmlformats.org/officeDocument/2006/relationships/slide" Target="slides/slide301.xml"/><Relationship Id="rId309" Type="http://schemas.openxmlformats.org/officeDocument/2006/relationships/slide" Target="slides/slide302.xml"/><Relationship Id="rId310" Type="http://schemas.openxmlformats.org/officeDocument/2006/relationships/slide" Target="slides/slide303.xml"/><Relationship Id="rId311" Type="http://schemas.openxmlformats.org/officeDocument/2006/relationships/slide" Target="slides/slide304.xml"/><Relationship Id="rId312" Type="http://schemas.openxmlformats.org/officeDocument/2006/relationships/slide" Target="slides/slide305.xml"/><Relationship Id="rId313" Type="http://schemas.openxmlformats.org/officeDocument/2006/relationships/slide" Target="slides/slide306.xml"/><Relationship Id="rId314" Type="http://schemas.openxmlformats.org/officeDocument/2006/relationships/slide" Target="slides/slide307.xml"/><Relationship Id="rId315" Type="http://schemas.openxmlformats.org/officeDocument/2006/relationships/slide" Target="slides/slide308.xml"/><Relationship Id="rId316" Type="http://schemas.openxmlformats.org/officeDocument/2006/relationships/slide" Target="slides/slide309.xml"/><Relationship Id="rId317" Type="http://schemas.openxmlformats.org/officeDocument/2006/relationships/slide" Target="slides/slide310.xml"/><Relationship Id="rId318" Type="http://schemas.openxmlformats.org/officeDocument/2006/relationships/slide" Target="slides/slide311.xml"/><Relationship Id="rId319" Type="http://schemas.openxmlformats.org/officeDocument/2006/relationships/slide" Target="slides/slide312.xml"/><Relationship Id="rId320" Type="http://schemas.openxmlformats.org/officeDocument/2006/relationships/slide" Target="slides/slide313.xml"/><Relationship Id="rId321" Type="http://schemas.openxmlformats.org/officeDocument/2006/relationships/slide" Target="slides/slide314.xml"/><Relationship Id="rId322" Type="http://schemas.openxmlformats.org/officeDocument/2006/relationships/slide" Target="slides/slide315.xml"/><Relationship Id="rId323" Type="http://schemas.openxmlformats.org/officeDocument/2006/relationships/slide" Target="slides/slide316.xml"/><Relationship Id="rId324" Type="http://schemas.openxmlformats.org/officeDocument/2006/relationships/slide" Target="slides/slide317.xml"/><Relationship Id="rId325" Type="http://schemas.openxmlformats.org/officeDocument/2006/relationships/slide" Target="slides/slide318.xml"/><Relationship Id="rId326" Type="http://schemas.openxmlformats.org/officeDocument/2006/relationships/slide" Target="slides/slide319.xml"/><Relationship Id="rId327" Type="http://schemas.openxmlformats.org/officeDocument/2006/relationships/slide" Target="slides/slide320.xml"/><Relationship Id="rId328" Type="http://schemas.openxmlformats.org/officeDocument/2006/relationships/slide" Target="slides/slide321.xml"/><Relationship Id="rId329" Type="http://schemas.openxmlformats.org/officeDocument/2006/relationships/slide" Target="slides/slide322.xml"/><Relationship Id="rId330" Type="http://schemas.openxmlformats.org/officeDocument/2006/relationships/slide" Target="slides/slide323.xml"/><Relationship Id="rId331" Type="http://schemas.openxmlformats.org/officeDocument/2006/relationships/slide" Target="slides/slide324.xml"/><Relationship Id="rId332" Type="http://schemas.openxmlformats.org/officeDocument/2006/relationships/slide" Target="slides/slide325.xml"/><Relationship Id="rId333" Type="http://schemas.openxmlformats.org/officeDocument/2006/relationships/slide" Target="slides/slide326.xml"/><Relationship Id="rId334" Type="http://schemas.openxmlformats.org/officeDocument/2006/relationships/slide" Target="slides/slide327.xml"/><Relationship Id="rId335" Type="http://schemas.openxmlformats.org/officeDocument/2006/relationships/slide" Target="slides/slide328.xml"/><Relationship Id="rId336" Type="http://schemas.openxmlformats.org/officeDocument/2006/relationships/slide" Target="slides/slide329.xml"/><Relationship Id="rId337" Type="http://schemas.openxmlformats.org/officeDocument/2006/relationships/slide" Target="slides/slide330.xml"/><Relationship Id="rId338" Type="http://schemas.openxmlformats.org/officeDocument/2006/relationships/slide" Target="slides/slide331.xml"/><Relationship Id="rId339" Type="http://schemas.openxmlformats.org/officeDocument/2006/relationships/slide" Target="slides/slide332.xml"/><Relationship Id="rId340" Type="http://schemas.openxmlformats.org/officeDocument/2006/relationships/slide" Target="slides/slide333.xml"/><Relationship Id="rId341" Type="http://schemas.openxmlformats.org/officeDocument/2006/relationships/slide" Target="slides/slide334.xml"/><Relationship Id="rId342" Type="http://schemas.openxmlformats.org/officeDocument/2006/relationships/slide" Target="slides/slide335.xml"/><Relationship Id="rId343" Type="http://schemas.openxmlformats.org/officeDocument/2006/relationships/slide" Target="slides/slide336.xml"/><Relationship Id="rId344" Type="http://schemas.openxmlformats.org/officeDocument/2006/relationships/slide" Target="slides/slide337.xml"/><Relationship Id="rId345" Type="http://schemas.openxmlformats.org/officeDocument/2006/relationships/slide" Target="slides/slide338.xml"/><Relationship Id="rId346" Type="http://schemas.openxmlformats.org/officeDocument/2006/relationships/slide" Target="slides/slide339.xml"/><Relationship Id="rId347" Type="http://schemas.openxmlformats.org/officeDocument/2006/relationships/slide" Target="slides/slide340.xml"/><Relationship Id="rId348" Type="http://schemas.openxmlformats.org/officeDocument/2006/relationships/slide" Target="slides/slide341.xml"/><Relationship Id="rId349" Type="http://schemas.openxmlformats.org/officeDocument/2006/relationships/slide" Target="slides/slide342.xml"/><Relationship Id="rId350" Type="http://schemas.openxmlformats.org/officeDocument/2006/relationships/slide" Target="slides/slide343.xml"/><Relationship Id="rId351" Type="http://schemas.openxmlformats.org/officeDocument/2006/relationships/slide" Target="slides/slide344.xml"/><Relationship Id="rId352" Type="http://schemas.openxmlformats.org/officeDocument/2006/relationships/slide" Target="slides/slide345.xml"/><Relationship Id="rId353" Type="http://schemas.openxmlformats.org/officeDocument/2006/relationships/slide" Target="slides/slide346.xml"/><Relationship Id="rId354" Type="http://schemas.openxmlformats.org/officeDocument/2006/relationships/slide" Target="slides/slide347.xml"/><Relationship Id="rId355" Type="http://schemas.openxmlformats.org/officeDocument/2006/relationships/slide" Target="slides/slide348.xml"/><Relationship Id="rId356" Type="http://schemas.openxmlformats.org/officeDocument/2006/relationships/slide" Target="slides/slide349.xml"/><Relationship Id="rId357" Type="http://schemas.openxmlformats.org/officeDocument/2006/relationships/slide" Target="slides/slide350.xml"/><Relationship Id="rId358" Type="http://schemas.openxmlformats.org/officeDocument/2006/relationships/slide" Target="slides/slide351.xml"/><Relationship Id="rId359" Type="http://schemas.openxmlformats.org/officeDocument/2006/relationships/slide" Target="slides/slide352.xml"/><Relationship Id="rId360" Type="http://schemas.openxmlformats.org/officeDocument/2006/relationships/slide" Target="slides/slide353.xml"/><Relationship Id="rId361" Type="http://schemas.openxmlformats.org/officeDocument/2006/relationships/slide" Target="slides/slide354.xml"/><Relationship Id="rId362" Type="http://schemas.openxmlformats.org/officeDocument/2006/relationships/slide" Target="slides/slide355.xml"/><Relationship Id="rId363" Type="http://schemas.openxmlformats.org/officeDocument/2006/relationships/slide" Target="slides/slide356.xml"/><Relationship Id="rId364" Type="http://schemas.openxmlformats.org/officeDocument/2006/relationships/slide" Target="slides/slide357.xml"/><Relationship Id="rId365" Type="http://schemas.openxmlformats.org/officeDocument/2006/relationships/slide" Target="slides/slide358.xml"/><Relationship Id="rId366" Type="http://schemas.openxmlformats.org/officeDocument/2006/relationships/slide" Target="slides/slide359.xml"/><Relationship Id="rId367" Type="http://schemas.openxmlformats.org/officeDocument/2006/relationships/slide" Target="slides/slide360.xml"/><Relationship Id="rId368" Type="http://schemas.openxmlformats.org/officeDocument/2006/relationships/slide" Target="slides/slide361.xml"/><Relationship Id="rId369" Type="http://schemas.openxmlformats.org/officeDocument/2006/relationships/slide" Target="slides/slide362.xml"/><Relationship Id="rId370" Type="http://schemas.openxmlformats.org/officeDocument/2006/relationships/slide" Target="slides/slide363.xml"/><Relationship Id="rId371" Type="http://schemas.openxmlformats.org/officeDocument/2006/relationships/slide" Target="slides/slide364.xml"/><Relationship Id="rId372" Type="http://schemas.openxmlformats.org/officeDocument/2006/relationships/slide" Target="slides/slide365.xml"/><Relationship Id="rId373" Type="http://schemas.openxmlformats.org/officeDocument/2006/relationships/slide" Target="slides/slide366.xml"/><Relationship Id="rId374" Type="http://schemas.openxmlformats.org/officeDocument/2006/relationships/slide" Target="slides/slide367.xml"/><Relationship Id="rId375" Type="http://schemas.openxmlformats.org/officeDocument/2006/relationships/slide" Target="slides/slide368.xml"/><Relationship Id="rId376" Type="http://schemas.openxmlformats.org/officeDocument/2006/relationships/slide" Target="slides/slide369.xml"/><Relationship Id="rId377" Type="http://schemas.openxmlformats.org/officeDocument/2006/relationships/slide" Target="slides/slide370.xml"/><Relationship Id="rId378" Type="http://schemas.openxmlformats.org/officeDocument/2006/relationships/slide" Target="slides/slide371.xml"/><Relationship Id="rId379" Type="http://schemas.openxmlformats.org/officeDocument/2006/relationships/slide" Target="slides/slide372.xml"/><Relationship Id="rId380" Type="http://schemas.openxmlformats.org/officeDocument/2006/relationships/slide" Target="slides/slide373.xml"/><Relationship Id="rId381" Type="http://schemas.openxmlformats.org/officeDocument/2006/relationships/slide" Target="slides/slide374.xml"/><Relationship Id="rId382" Type="http://schemas.openxmlformats.org/officeDocument/2006/relationships/slide" Target="slides/slide375.xml"/><Relationship Id="rId383" Type="http://schemas.openxmlformats.org/officeDocument/2006/relationships/slide" Target="slides/slide376.xml"/><Relationship Id="rId384" Type="http://schemas.openxmlformats.org/officeDocument/2006/relationships/slide" Target="slides/slide377.xml"/><Relationship Id="rId385" Type="http://schemas.openxmlformats.org/officeDocument/2006/relationships/slide" Target="slides/slide378.xml"/><Relationship Id="rId386" Type="http://schemas.openxmlformats.org/officeDocument/2006/relationships/slide" Target="slides/slide379.xml"/><Relationship Id="rId387" Type="http://schemas.openxmlformats.org/officeDocument/2006/relationships/slide" Target="slides/slide380.xml"/><Relationship Id="rId388" Type="http://schemas.openxmlformats.org/officeDocument/2006/relationships/slide" Target="slides/slide381.xml"/><Relationship Id="rId389" Type="http://schemas.openxmlformats.org/officeDocument/2006/relationships/slide" Target="slides/slide382.xml"/><Relationship Id="rId390" Type="http://schemas.openxmlformats.org/officeDocument/2006/relationships/slide" Target="slides/slide383.xml"/><Relationship Id="rId391" Type="http://schemas.openxmlformats.org/officeDocument/2006/relationships/slide" Target="slides/slide384.xml"/><Relationship Id="rId392" Type="http://schemas.openxmlformats.org/officeDocument/2006/relationships/slide" Target="slides/slide385.xml"/><Relationship Id="rId393" Type="http://schemas.openxmlformats.org/officeDocument/2006/relationships/slide" Target="slides/slide386.xml"/><Relationship Id="rId394" Type="http://schemas.openxmlformats.org/officeDocument/2006/relationships/slide" Target="slides/slide387.xml"/><Relationship Id="rId395" Type="http://schemas.openxmlformats.org/officeDocument/2006/relationships/slide" Target="slides/slide388.xml"/><Relationship Id="rId396" Type="http://schemas.openxmlformats.org/officeDocument/2006/relationships/slide" Target="slides/slide389.xml"/><Relationship Id="rId397" Type="http://schemas.openxmlformats.org/officeDocument/2006/relationships/slide" Target="slides/slide390.xml"/><Relationship Id="rId398" Type="http://schemas.openxmlformats.org/officeDocument/2006/relationships/slide" Target="slides/slide391.xml"/><Relationship Id="rId399" Type="http://schemas.openxmlformats.org/officeDocument/2006/relationships/slide" Target="slides/slide392.xml"/><Relationship Id="rId400" Type="http://schemas.openxmlformats.org/officeDocument/2006/relationships/slide" Target="slides/slide393.xml"/><Relationship Id="rId401" Type="http://schemas.openxmlformats.org/officeDocument/2006/relationships/slide" Target="slides/slide394.xml"/><Relationship Id="rId402" Type="http://schemas.openxmlformats.org/officeDocument/2006/relationships/slide" Target="slides/slide395.xml"/><Relationship Id="rId403" Type="http://schemas.openxmlformats.org/officeDocument/2006/relationships/slide" Target="slides/slide396.xml"/><Relationship Id="rId404" Type="http://schemas.openxmlformats.org/officeDocument/2006/relationships/slide" Target="slides/slide397.xml"/><Relationship Id="rId405" Type="http://schemas.openxmlformats.org/officeDocument/2006/relationships/slide" Target="slides/slide398.xml"/><Relationship Id="rId406" Type="http://schemas.openxmlformats.org/officeDocument/2006/relationships/slide" Target="slides/slide399.xml"/><Relationship Id="rId407" Type="http://schemas.openxmlformats.org/officeDocument/2006/relationships/slide" Target="slides/slide400.xml"/><Relationship Id="rId408" Type="http://schemas.openxmlformats.org/officeDocument/2006/relationships/slide" Target="slides/slide401.xml"/><Relationship Id="rId409" Type="http://schemas.openxmlformats.org/officeDocument/2006/relationships/slide" Target="slides/slide402.xml"/><Relationship Id="rId410" Type="http://schemas.openxmlformats.org/officeDocument/2006/relationships/slide" Target="slides/slide403.xml"/><Relationship Id="rId411" Type="http://schemas.openxmlformats.org/officeDocument/2006/relationships/slide" Target="slides/slide404.xml"/><Relationship Id="rId412" Type="http://schemas.openxmlformats.org/officeDocument/2006/relationships/slide" Target="slides/slide405.xml"/><Relationship Id="rId413" Type="http://schemas.openxmlformats.org/officeDocument/2006/relationships/slide" Target="slides/slide406.xml"/><Relationship Id="rId414" Type="http://schemas.openxmlformats.org/officeDocument/2006/relationships/slide" Target="slides/slide407.xml"/><Relationship Id="rId415" Type="http://schemas.openxmlformats.org/officeDocument/2006/relationships/slide" Target="slides/slide408.xml"/><Relationship Id="rId416" Type="http://schemas.openxmlformats.org/officeDocument/2006/relationships/slide" Target="slides/slide409.xml"/><Relationship Id="rId417" Type="http://schemas.openxmlformats.org/officeDocument/2006/relationships/slide" Target="slides/slide410.xml"/><Relationship Id="rId418" Type="http://schemas.openxmlformats.org/officeDocument/2006/relationships/slide" Target="slides/slide411.xml"/><Relationship Id="rId419" Type="http://schemas.openxmlformats.org/officeDocument/2006/relationships/slide" Target="slides/slide412.xml"/><Relationship Id="rId420" Type="http://schemas.openxmlformats.org/officeDocument/2006/relationships/slide" Target="slides/slide413.xml"/><Relationship Id="rId421" Type="http://schemas.openxmlformats.org/officeDocument/2006/relationships/slide" Target="slides/slide414.xml"/><Relationship Id="rId422" Type="http://schemas.openxmlformats.org/officeDocument/2006/relationships/slide" Target="slides/slide415.xml"/><Relationship Id="rId423" Type="http://schemas.openxmlformats.org/officeDocument/2006/relationships/slide" Target="slides/slide416.xml"/><Relationship Id="rId424" Type="http://schemas.openxmlformats.org/officeDocument/2006/relationships/slide" Target="slides/slide417.xml"/><Relationship Id="rId425" Type="http://schemas.openxmlformats.org/officeDocument/2006/relationships/slide" Target="slides/slide418.xml"/><Relationship Id="rId426" Type="http://schemas.openxmlformats.org/officeDocument/2006/relationships/slide" Target="slides/slide419.xml"/><Relationship Id="rId427" Type="http://schemas.openxmlformats.org/officeDocument/2006/relationships/slide" Target="slides/slide420.xml"/><Relationship Id="rId428" Type="http://schemas.openxmlformats.org/officeDocument/2006/relationships/slide" Target="slides/slide421.xml"/><Relationship Id="rId429" Type="http://schemas.openxmlformats.org/officeDocument/2006/relationships/slide" Target="slides/slide422.xml"/><Relationship Id="rId430" Type="http://schemas.openxmlformats.org/officeDocument/2006/relationships/slide" Target="slides/slide423.xml"/><Relationship Id="rId431" Type="http://schemas.openxmlformats.org/officeDocument/2006/relationships/slide" Target="slides/slide424.xml"/><Relationship Id="rId432" Type="http://schemas.openxmlformats.org/officeDocument/2006/relationships/slide" Target="slides/slide425.xml"/><Relationship Id="rId433" Type="http://schemas.openxmlformats.org/officeDocument/2006/relationships/slide" Target="slides/slide426.xml"/><Relationship Id="rId434" Type="http://schemas.openxmlformats.org/officeDocument/2006/relationships/slide" Target="slides/slide427.xml"/><Relationship Id="rId435" Type="http://schemas.openxmlformats.org/officeDocument/2006/relationships/slide" Target="slides/slide428.xml"/><Relationship Id="rId436" Type="http://schemas.openxmlformats.org/officeDocument/2006/relationships/slide" Target="slides/slide429.xml"/><Relationship Id="rId437" Type="http://schemas.openxmlformats.org/officeDocument/2006/relationships/slide" Target="slides/slide430.xml"/><Relationship Id="rId438" Type="http://schemas.openxmlformats.org/officeDocument/2006/relationships/slide" Target="slides/slide431.xml"/><Relationship Id="rId439" Type="http://schemas.openxmlformats.org/officeDocument/2006/relationships/slide" Target="slides/slide432.xml"/><Relationship Id="rId440" Type="http://schemas.openxmlformats.org/officeDocument/2006/relationships/slide" Target="slides/slide433.xml"/><Relationship Id="rId441" Type="http://schemas.openxmlformats.org/officeDocument/2006/relationships/slide" Target="slides/slide434.xml"/><Relationship Id="rId442" Type="http://schemas.openxmlformats.org/officeDocument/2006/relationships/slide" Target="slides/slide435.xml"/><Relationship Id="rId443" Type="http://schemas.openxmlformats.org/officeDocument/2006/relationships/slide" Target="slides/slide436.xml"/><Relationship Id="rId444" Type="http://schemas.openxmlformats.org/officeDocument/2006/relationships/slide" Target="slides/slide437.xml"/><Relationship Id="rId445" Type="http://schemas.openxmlformats.org/officeDocument/2006/relationships/slide" Target="slides/slide438.xml"/><Relationship Id="rId446" Type="http://schemas.openxmlformats.org/officeDocument/2006/relationships/slide" Target="slides/slide439.xml"/><Relationship Id="rId447" Type="http://schemas.openxmlformats.org/officeDocument/2006/relationships/slide" Target="slides/slide440.xml"/><Relationship Id="rId448" Type="http://schemas.openxmlformats.org/officeDocument/2006/relationships/slide" Target="slides/slide441.xml"/><Relationship Id="rId449" Type="http://schemas.openxmlformats.org/officeDocument/2006/relationships/slide" Target="slides/slide442.xml"/><Relationship Id="rId450" Type="http://schemas.openxmlformats.org/officeDocument/2006/relationships/slide" Target="slides/slide443.xml"/><Relationship Id="rId451" Type="http://schemas.openxmlformats.org/officeDocument/2006/relationships/slide" Target="slides/slide444.xml"/><Relationship Id="rId452" Type="http://schemas.openxmlformats.org/officeDocument/2006/relationships/slide" Target="slides/slide445.xml"/><Relationship Id="rId453" Type="http://schemas.openxmlformats.org/officeDocument/2006/relationships/slide" Target="slides/slide446.xml"/><Relationship Id="rId454" Type="http://schemas.openxmlformats.org/officeDocument/2006/relationships/slide" Target="slides/slide447.xml"/><Relationship Id="rId455" Type="http://schemas.openxmlformats.org/officeDocument/2006/relationships/slide" Target="slides/slide448.xml"/><Relationship Id="rId456" Type="http://schemas.openxmlformats.org/officeDocument/2006/relationships/slide" Target="slides/slide449.xml"/><Relationship Id="rId457" Type="http://schemas.openxmlformats.org/officeDocument/2006/relationships/slide" Target="slides/slide450.xml"/><Relationship Id="rId458" Type="http://schemas.openxmlformats.org/officeDocument/2006/relationships/slide" Target="slides/slide451.xml"/><Relationship Id="rId459" Type="http://schemas.openxmlformats.org/officeDocument/2006/relationships/slide" Target="slides/slide452.xml"/><Relationship Id="rId460" Type="http://schemas.openxmlformats.org/officeDocument/2006/relationships/slide" Target="slides/slide453.xml"/><Relationship Id="rId461" Type="http://schemas.openxmlformats.org/officeDocument/2006/relationships/slide" Target="slides/slide454.xml"/><Relationship Id="rId462" Type="http://schemas.openxmlformats.org/officeDocument/2006/relationships/slide" Target="slides/slide455.xml"/><Relationship Id="rId463" Type="http://schemas.openxmlformats.org/officeDocument/2006/relationships/slide" Target="slides/slide456.xml"/><Relationship Id="rId464" Type="http://schemas.openxmlformats.org/officeDocument/2006/relationships/slide" Target="slides/slide457.xml"/><Relationship Id="rId465" Type="http://schemas.openxmlformats.org/officeDocument/2006/relationships/slide" Target="slides/slide458.xml"/><Relationship Id="rId466" Type="http://schemas.openxmlformats.org/officeDocument/2006/relationships/slide" Target="slides/slide459.xml"/><Relationship Id="rId467" Type="http://schemas.openxmlformats.org/officeDocument/2006/relationships/slide" Target="slides/slide460.xml"/><Relationship Id="rId468" Type="http://schemas.openxmlformats.org/officeDocument/2006/relationships/slide" Target="slides/slide461.xml"/><Relationship Id="rId469" Type="http://schemas.openxmlformats.org/officeDocument/2006/relationships/slide" Target="slides/slide462.xml"/><Relationship Id="rId470" Type="http://schemas.openxmlformats.org/officeDocument/2006/relationships/slide" Target="slides/slide463.xml"/><Relationship Id="rId471" Type="http://schemas.openxmlformats.org/officeDocument/2006/relationships/slide" Target="slides/slide464.xml"/><Relationship Id="rId472" Type="http://schemas.openxmlformats.org/officeDocument/2006/relationships/slide" Target="slides/slide465.xml"/><Relationship Id="rId473" Type="http://schemas.openxmlformats.org/officeDocument/2006/relationships/slide" Target="slides/slide466.xml"/><Relationship Id="rId474" Type="http://schemas.openxmlformats.org/officeDocument/2006/relationships/slide" Target="slides/slide467.xml"/><Relationship Id="rId475" Type="http://schemas.openxmlformats.org/officeDocument/2006/relationships/slide" Target="slides/slide468.xml"/><Relationship Id="rId476" Type="http://schemas.openxmlformats.org/officeDocument/2006/relationships/slide" Target="slides/slide469.xml"/><Relationship Id="rId477" Type="http://schemas.openxmlformats.org/officeDocument/2006/relationships/slide" Target="slides/slide470.xml"/><Relationship Id="rId478" Type="http://schemas.openxmlformats.org/officeDocument/2006/relationships/slide" Target="slides/slide471.xml"/><Relationship Id="rId479" Type="http://schemas.openxmlformats.org/officeDocument/2006/relationships/slide" Target="slides/slide472.xml"/><Relationship Id="rId480" Type="http://schemas.openxmlformats.org/officeDocument/2006/relationships/slide" Target="slides/slide473.xml"/><Relationship Id="rId481" Type="http://schemas.openxmlformats.org/officeDocument/2006/relationships/slide" Target="slides/slide474.xml"/><Relationship Id="rId482" Type="http://schemas.openxmlformats.org/officeDocument/2006/relationships/slide" Target="slides/slide475.xml"/><Relationship Id="rId483" Type="http://schemas.openxmlformats.org/officeDocument/2006/relationships/slide" Target="slides/slide476.xml"/><Relationship Id="rId484" Type="http://schemas.openxmlformats.org/officeDocument/2006/relationships/slide" Target="slides/slide477.xml"/><Relationship Id="rId485" Type="http://schemas.openxmlformats.org/officeDocument/2006/relationships/slide" Target="slides/slide478.xml"/><Relationship Id="rId486" Type="http://schemas.openxmlformats.org/officeDocument/2006/relationships/slide" Target="slides/slide479.xml"/><Relationship Id="rId487" Type="http://schemas.openxmlformats.org/officeDocument/2006/relationships/slide" Target="slides/slide480.xml"/><Relationship Id="rId488" Type="http://schemas.openxmlformats.org/officeDocument/2006/relationships/slide" Target="slides/slide481.xml"/><Relationship Id="rId489" Type="http://schemas.openxmlformats.org/officeDocument/2006/relationships/slide" Target="slides/slide482.xml"/><Relationship Id="rId490" Type="http://schemas.openxmlformats.org/officeDocument/2006/relationships/slide" Target="slides/slide483.xml"/><Relationship Id="rId491" Type="http://schemas.openxmlformats.org/officeDocument/2006/relationships/slide" Target="slides/slide484.xml"/><Relationship Id="rId492" Type="http://schemas.openxmlformats.org/officeDocument/2006/relationships/slide" Target="slides/slide485.xml"/><Relationship Id="rId493" Type="http://schemas.openxmlformats.org/officeDocument/2006/relationships/slide" Target="slides/slide486.xml"/><Relationship Id="rId494" Type="http://schemas.openxmlformats.org/officeDocument/2006/relationships/slide" Target="slides/slide487.xml"/><Relationship Id="rId495" Type="http://schemas.openxmlformats.org/officeDocument/2006/relationships/slide" Target="slides/slide488.xml"/><Relationship Id="rId496" Type="http://schemas.openxmlformats.org/officeDocument/2006/relationships/slide" Target="slides/slide489.xml"/><Relationship Id="rId497" Type="http://schemas.openxmlformats.org/officeDocument/2006/relationships/slide" Target="slides/slide490.xml"/><Relationship Id="rId498" Type="http://schemas.openxmlformats.org/officeDocument/2006/relationships/slide" Target="slides/slide491.xml"/><Relationship Id="rId499" Type="http://schemas.openxmlformats.org/officeDocument/2006/relationships/slide" Target="slides/slide492.xml"/><Relationship Id="rId500" Type="http://schemas.openxmlformats.org/officeDocument/2006/relationships/slide" Target="slides/slide493.xml"/><Relationship Id="rId501" Type="http://schemas.openxmlformats.org/officeDocument/2006/relationships/slide" Target="slides/slide494.xml"/><Relationship Id="rId502" Type="http://schemas.openxmlformats.org/officeDocument/2006/relationships/slide" Target="slides/slide495.xml"/><Relationship Id="rId503" Type="http://schemas.openxmlformats.org/officeDocument/2006/relationships/slide" Target="slides/slide496.xml"/><Relationship Id="rId504" Type="http://schemas.openxmlformats.org/officeDocument/2006/relationships/slide" Target="slides/slide497.xml"/><Relationship Id="rId505" Type="http://schemas.openxmlformats.org/officeDocument/2006/relationships/slide" Target="slides/slide498.xml"/><Relationship Id="rId506" Type="http://schemas.openxmlformats.org/officeDocument/2006/relationships/slide" Target="slides/slide499.xml"/><Relationship Id="rId507" Type="http://schemas.openxmlformats.org/officeDocument/2006/relationships/slide" Target="slides/slide500.xml"/><Relationship Id="rId508" Type="http://schemas.openxmlformats.org/officeDocument/2006/relationships/slide" Target="slides/slide501.xml"/><Relationship Id="rId509" Type="http://schemas.openxmlformats.org/officeDocument/2006/relationships/slide" Target="slides/slide502.xml"/><Relationship Id="rId510" Type="http://schemas.openxmlformats.org/officeDocument/2006/relationships/slide" Target="slides/slide503.xml"/><Relationship Id="rId511" Type="http://schemas.openxmlformats.org/officeDocument/2006/relationships/slide" Target="slides/slide504.xml"/><Relationship Id="rId512" Type="http://schemas.openxmlformats.org/officeDocument/2006/relationships/slide" Target="slides/slide505.xml"/><Relationship Id="rId513" Type="http://schemas.openxmlformats.org/officeDocument/2006/relationships/slide" Target="slides/slide506.xml"/><Relationship Id="rId514" Type="http://schemas.openxmlformats.org/officeDocument/2006/relationships/slide" Target="slides/slide50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5" name="Shape 85"/>
          <p:cNvSpPr/>
          <p:nvPr>
            <p:ph type="sldImg"/>
          </p:nvPr>
        </p:nvSpPr>
        <p:spPr>
          <a:xfrm>
            <a:off x="1143000" y="685800"/>
            <a:ext cx="4572000" cy="3429000"/>
          </a:xfrm>
          <a:prstGeom prst="rect">
            <a:avLst/>
          </a:prstGeom>
        </p:spPr>
        <p:txBody>
          <a:bodyPr/>
          <a:lstStyle/>
          <a:p>
            <a:pPr/>
          </a:p>
        </p:txBody>
      </p:sp>
      <p:sp>
        <p:nvSpPr>
          <p:cNvPr id="86" name="Shape 8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00.xml.rels><?xml version="1.0" encoding="UTF-8"?>
<Relationships xmlns="http://schemas.openxmlformats.org/package/2006/relationships"><Relationship Id="rId1" Type="http://schemas.openxmlformats.org/officeDocument/2006/relationships/slide" Target="../slides/slide219.xml"/><Relationship Id="rId2" Type="http://schemas.openxmlformats.org/officeDocument/2006/relationships/notesMaster" Target="../notesMasters/notesMaster1.xml"/></Relationships>

</file>

<file path=ppt/notesSlides/_rels/notesSlide101.xml.rels><?xml version="1.0" encoding="UTF-8"?>
<Relationships xmlns="http://schemas.openxmlformats.org/package/2006/relationships"><Relationship Id="rId1" Type="http://schemas.openxmlformats.org/officeDocument/2006/relationships/slide" Target="../slides/slide220.xml"/><Relationship Id="rId2" Type="http://schemas.openxmlformats.org/officeDocument/2006/relationships/notesMaster" Target="../notesMasters/notesMaster1.xml"/></Relationships>

</file>

<file path=ppt/notesSlides/_rels/notesSlide102.xml.rels><?xml version="1.0" encoding="UTF-8"?>
<Relationships xmlns="http://schemas.openxmlformats.org/package/2006/relationships"><Relationship Id="rId1" Type="http://schemas.openxmlformats.org/officeDocument/2006/relationships/slide" Target="../slides/slide221.xml"/><Relationship Id="rId2" Type="http://schemas.openxmlformats.org/officeDocument/2006/relationships/notesMaster" Target="../notesMasters/notesMaster1.xml"/></Relationships>

</file>

<file path=ppt/notesSlides/_rels/notesSlide103.xml.rels><?xml version="1.0" encoding="UTF-8"?>
<Relationships xmlns="http://schemas.openxmlformats.org/package/2006/relationships"><Relationship Id="rId1" Type="http://schemas.openxmlformats.org/officeDocument/2006/relationships/slide" Target="../slides/slide222.xml"/><Relationship Id="rId2" Type="http://schemas.openxmlformats.org/officeDocument/2006/relationships/notesMaster" Target="../notesMasters/notesMaster1.xml"/></Relationships>

</file>

<file path=ppt/notesSlides/_rels/notesSlide104.xml.rels><?xml version="1.0" encoding="UTF-8"?>
<Relationships xmlns="http://schemas.openxmlformats.org/package/2006/relationships"><Relationship Id="rId1" Type="http://schemas.openxmlformats.org/officeDocument/2006/relationships/slide" Target="../slides/slide223.xml"/><Relationship Id="rId2" Type="http://schemas.openxmlformats.org/officeDocument/2006/relationships/notesMaster" Target="../notesMasters/notesMaster1.xml"/></Relationships>

</file>

<file path=ppt/notesSlides/_rels/notesSlide105.xml.rels><?xml version="1.0" encoding="UTF-8"?>
<Relationships xmlns="http://schemas.openxmlformats.org/package/2006/relationships"><Relationship Id="rId1" Type="http://schemas.openxmlformats.org/officeDocument/2006/relationships/slide" Target="../slides/slide224.xml"/><Relationship Id="rId2" Type="http://schemas.openxmlformats.org/officeDocument/2006/relationships/notesMaster" Target="../notesMasters/notesMaster1.xml"/></Relationships>

</file>

<file path=ppt/notesSlides/_rels/notesSlide106.xml.rels><?xml version="1.0" encoding="UTF-8"?>
<Relationships xmlns="http://schemas.openxmlformats.org/package/2006/relationships"><Relationship Id="rId1" Type="http://schemas.openxmlformats.org/officeDocument/2006/relationships/slide" Target="../slides/slide225.xml"/><Relationship Id="rId2" Type="http://schemas.openxmlformats.org/officeDocument/2006/relationships/notesMaster" Target="../notesMasters/notesMaster1.xml"/></Relationships>

</file>

<file path=ppt/notesSlides/_rels/notesSlide107.xml.rels><?xml version="1.0" encoding="UTF-8"?>
<Relationships xmlns="http://schemas.openxmlformats.org/package/2006/relationships"><Relationship Id="rId1" Type="http://schemas.openxmlformats.org/officeDocument/2006/relationships/slide" Target="../slides/slide226.xml"/><Relationship Id="rId2" Type="http://schemas.openxmlformats.org/officeDocument/2006/relationships/notesMaster" Target="../notesMasters/notesMaster1.xml"/></Relationships>

</file>

<file path=ppt/notesSlides/_rels/notesSlide108.xml.rels><?xml version="1.0" encoding="UTF-8"?>
<Relationships xmlns="http://schemas.openxmlformats.org/package/2006/relationships"><Relationship Id="rId1" Type="http://schemas.openxmlformats.org/officeDocument/2006/relationships/slide" Target="../slides/slide227.xml"/><Relationship Id="rId2" Type="http://schemas.openxmlformats.org/officeDocument/2006/relationships/notesMaster" Target="../notesMasters/notesMaster1.xml"/></Relationships>

</file>

<file path=ppt/notesSlides/_rels/notesSlide109.xml.rels><?xml version="1.0" encoding="UTF-8"?>
<Relationships xmlns="http://schemas.openxmlformats.org/package/2006/relationships"><Relationship Id="rId1" Type="http://schemas.openxmlformats.org/officeDocument/2006/relationships/slide" Target="../slides/slide228.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10.xml.rels><?xml version="1.0" encoding="UTF-8"?>
<Relationships xmlns="http://schemas.openxmlformats.org/package/2006/relationships"><Relationship Id="rId1" Type="http://schemas.openxmlformats.org/officeDocument/2006/relationships/slide" Target="../slides/slide229.xml"/><Relationship Id="rId2" Type="http://schemas.openxmlformats.org/officeDocument/2006/relationships/notesMaster" Target="../notesMasters/notesMaster1.xml"/></Relationships>

</file>

<file path=ppt/notesSlides/_rels/notesSlide111.xml.rels><?xml version="1.0" encoding="UTF-8"?>
<Relationships xmlns="http://schemas.openxmlformats.org/package/2006/relationships"><Relationship Id="rId1" Type="http://schemas.openxmlformats.org/officeDocument/2006/relationships/slide" Target="../slides/slide230.xml"/><Relationship Id="rId2" Type="http://schemas.openxmlformats.org/officeDocument/2006/relationships/notesMaster" Target="../notesMasters/notesMaster1.xml"/></Relationships>

</file>

<file path=ppt/notesSlides/_rels/notesSlide112.xml.rels><?xml version="1.0" encoding="UTF-8"?>
<Relationships xmlns="http://schemas.openxmlformats.org/package/2006/relationships"><Relationship Id="rId1" Type="http://schemas.openxmlformats.org/officeDocument/2006/relationships/slide" Target="../slides/slide231.xml"/><Relationship Id="rId2" Type="http://schemas.openxmlformats.org/officeDocument/2006/relationships/notesMaster" Target="../notesMasters/notesMaster1.xml"/></Relationships>

</file>

<file path=ppt/notesSlides/_rels/notesSlide113.xml.rels><?xml version="1.0" encoding="UTF-8"?>
<Relationships xmlns="http://schemas.openxmlformats.org/package/2006/relationships"><Relationship Id="rId1" Type="http://schemas.openxmlformats.org/officeDocument/2006/relationships/slide" Target="../slides/slide232.xml"/><Relationship Id="rId2" Type="http://schemas.openxmlformats.org/officeDocument/2006/relationships/notesMaster" Target="../notesMasters/notesMaster1.xml"/></Relationships>

</file>

<file path=ppt/notesSlides/_rels/notesSlide114.xml.rels><?xml version="1.0" encoding="UTF-8"?>
<Relationships xmlns="http://schemas.openxmlformats.org/package/2006/relationships"><Relationship Id="rId1" Type="http://schemas.openxmlformats.org/officeDocument/2006/relationships/slide" Target="../slides/slide233.xml"/><Relationship Id="rId2" Type="http://schemas.openxmlformats.org/officeDocument/2006/relationships/notesMaster" Target="../notesMasters/notesMaster1.xml"/></Relationships>

</file>

<file path=ppt/notesSlides/_rels/notesSlide115.xml.rels><?xml version="1.0" encoding="UTF-8"?>
<Relationships xmlns="http://schemas.openxmlformats.org/package/2006/relationships"><Relationship Id="rId1" Type="http://schemas.openxmlformats.org/officeDocument/2006/relationships/slide" Target="../slides/slide234.xml"/><Relationship Id="rId2" Type="http://schemas.openxmlformats.org/officeDocument/2006/relationships/notesMaster" Target="../notesMasters/notesMaster1.xml"/></Relationships>

</file>

<file path=ppt/notesSlides/_rels/notesSlide116.xml.rels><?xml version="1.0" encoding="UTF-8"?>
<Relationships xmlns="http://schemas.openxmlformats.org/package/2006/relationships"><Relationship Id="rId1" Type="http://schemas.openxmlformats.org/officeDocument/2006/relationships/slide" Target="../slides/slide235.xml"/><Relationship Id="rId2" Type="http://schemas.openxmlformats.org/officeDocument/2006/relationships/notesMaster" Target="../notesMasters/notesMaster1.xml"/></Relationships>

</file>

<file path=ppt/notesSlides/_rels/notesSlide117.xml.rels><?xml version="1.0" encoding="UTF-8"?>
<Relationships xmlns="http://schemas.openxmlformats.org/package/2006/relationships"><Relationship Id="rId1" Type="http://schemas.openxmlformats.org/officeDocument/2006/relationships/slide" Target="../slides/slide236.xml"/><Relationship Id="rId2" Type="http://schemas.openxmlformats.org/officeDocument/2006/relationships/notesMaster" Target="../notesMasters/notesMaster1.xml"/></Relationships>

</file>

<file path=ppt/notesSlides/_rels/notesSlide118.xml.rels><?xml version="1.0" encoding="UTF-8"?>
<Relationships xmlns="http://schemas.openxmlformats.org/package/2006/relationships"><Relationship Id="rId1" Type="http://schemas.openxmlformats.org/officeDocument/2006/relationships/slide" Target="../slides/slide237.xml"/><Relationship Id="rId2" Type="http://schemas.openxmlformats.org/officeDocument/2006/relationships/notesMaster" Target="../notesMasters/notesMaster1.xml"/></Relationships>

</file>

<file path=ppt/notesSlides/_rels/notesSlide119.xml.rels><?xml version="1.0" encoding="UTF-8"?>
<Relationships xmlns="http://schemas.openxmlformats.org/package/2006/relationships"><Relationship Id="rId1" Type="http://schemas.openxmlformats.org/officeDocument/2006/relationships/slide" Target="../slides/slide239.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20.xml.rels><?xml version="1.0" encoding="UTF-8"?>
<Relationships xmlns="http://schemas.openxmlformats.org/package/2006/relationships"><Relationship Id="rId1" Type="http://schemas.openxmlformats.org/officeDocument/2006/relationships/slide" Target="../slides/slide240.xml"/><Relationship Id="rId2" Type="http://schemas.openxmlformats.org/officeDocument/2006/relationships/notesMaster" Target="../notesMasters/notesMaster1.xml"/></Relationships>

</file>

<file path=ppt/notesSlides/_rels/notesSlide121.xml.rels><?xml version="1.0" encoding="UTF-8"?>
<Relationships xmlns="http://schemas.openxmlformats.org/package/2006/relationships"><Relationship Id="rId1" Type="http://schemas.openxmlformats.org/officeDocument/2006/relationships/slide" Target="../slides/slide241.xml"/><Relationship Id="rId2" Type="http://schemas.openxmlformats.org/officeDocument/2006/relationships/notesMaster" Target="../notesMasters/notesMaster1.xml"/></Relationships>

</file>

<file path=ppt/notesSlides/_rels/notesSlide122.xml.rels><?xml version="1.0" encoding="UTF-8"?>
<Relationships xmlns="http://schemas.openxmlformats.org/package/2006/relationships"><Relationship Id="rId1" Type="http://schemas.openxmlformats.org/officeDocument/2006/relationships/slide" Target="../slides/slide242.xml"/><Relationship Id="rId2" Type="http://schemas.openxmlformats.org/officeDocument/2006/relationships/notesMaster" Target="../notesMasters/notesMaster1.xml"/></Relationships>

</file>

<file path=ppt/notesSlides/_rels/notesSlide123.xml.rels><?xml version="1.0" encoding="UTF-8"?>
<Relationships xmlns="http://schemas.openxmlformats.org/package/2006/relationships"><Relationship Id="rId1" Type="http://schemas.openxmlformats.org/officeDocument/2006/relationships/slide" Target="../slides/slide243.xml"/><Relationship Id="rId2" Type="http://schemas.openxmlformats.org/officeDocument/2006/relationships/notesMaster" Target="../notesMasters/notesMaster1.xml"/></Relationships>

</file>

<file path=ppt/notesSlides/_rels/notesSlide124.xml.rels><?xml version="1.0" encoding="UTF-8"?>
<Relationships xmlns="http://schemas.openxmlformats.org/package/2006/relationships"><Relationship Id="rId1" Type="http://schemas.openxmlformats.org/officeDocument/2006/relationships/slide" Target="../slides/slide244.xml"/><Relationship Id="rId2" Type="http://schemas.openxmlformats.org/officeDocument/2006/relationships/notesMaster" Target="../notesMasters/notesMaster1.xml"/></Relationships>

</file>

<file path=ppt/notesSlides/_rels/notesSlide125.xml.rels><?xml version="1.0" encoding="UTF-8"?>
<Relationships xmlns="http://schemas.openxmlformats.org/package/2006/relationships"><Relationship Id="rId1" Type="http://schemas.openxmlformats.org/officeDocument/2006/relationships/slide" Target="../slides/slide245.xml"/><Relationship Id="rId2" Type="http://schemas.openxmlformats.org/officeDocument/2006/relationships/notesMaster" Target="../notesMasters/notesMaster1.xml"/></Relationships>

</file>

<file path=ppt/notesSlides/_rels/notesSlide126.xml.rels><?xml version="1.0" encoding="UTF-8"?>
<Relationships xmlns="http://schemas.openxmlformats.org/package/2006/relationships"><Relationship Id="rId1" Type="http://schemas.openxmlformats.org/officeDocument/2006/relationships/slide" Target="../slides/slide246.xml"/><Relationship Id="rId2" Type="http://schemas.openxmlformats.org/officeDocument/2006/relationships/notesMaster" Target="../notesMasters/notesMaster1.xml"/></Relationships>

</file>

<file path=ppt/notesSlides/_rels/notesSlide127.xml.rels><?xml version="1.0" encoding="UTF-8"?>
<Relationships xmlns="http://schemas.openxmlformats.org/package/2006/relationships"><Relationship Id="rId1" Type="http://schemas.openxmlformats.org/officeDocument/2006/relationships/slide" Target="../slides/slide247.xml"/><Relationship Id="rId2" Type="http://schemas.openxmlformats.org/officeDocument/2006/relationships/notesMaster" Target="../notesMasters/notesMaster1.xml"/></Relationships>

</file>

<file path=ppt/notesSlides/_rels/notesSlide128.xml.rels><?xml version="1.0" encoding="UTF-8"?>
<Relationships xmlns="http://schemas.openxmlformats.org/package/2006/relationships"><Relationship Id="rId1" Type="http://schemas.openxmlformats.org/officeDocument/2006/relationships/slide" Target="../slides/slide248.xml"/><Relationship Id="rId2" Type="http://schemas.openxmlformats.org/officeDocument/2006/relationships/notesMaster" Target="../notesMasters/notesMaster1.xml"/></Relationships>

</file>

<file path=ppt/notesSlides/_rels/notesSlide129.xml.rels><?xml version="1.0" encoding="UTF-8"?>
<Relationships xmlns="http://schemas.openxmlformats.org/package/2006/relationships"><Relationship Id="rId1" Type="http://schemas.openxmlformats.org/officeDocument/2006/relationships/slide" Target="../slides/slide24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30.xml.rels><?xml version="1.0" encoding="UTF-8"?>
<Relationships xmlns="http://schemas.openxmlformats.org/package/2006/relationships"><Relationship Id="rId1" Type="http://schemas.openxmlformats.org/officeDocument/2006/relationships/slide" Target="../slides/slide250.xml"/><Relationship Id="rId2" Type="http://schemas.openxmlformats.org/officeDocument/2006/relationships/notesMaster" Target="../notesMasters/notesMaster1.xml"/></Relationships>

</file>

<file path=ppt/notesSlides/_rels/notesSlide131.xml.rels><?xml version="1.0" encoding="UTF-8"?>
<Relationships xmlns="http://schemas.openxmlformats.org/package/2006/relationships"><Relationship Id="rId1" Type="http://schemas.openxmlformats.org/officeDocument/2006/relationships/slide" Target="../slides/slide251.xml"/><Relationship Id="rId2" Type="http://schemas.openxmlformats.org/officeDocument/2006/relationships/notesMaster" Target="../notesMasters/notesMaster1.xml"/></Relationships>

</file>

<file path=ppt/notesSlides/_rels/notesSlide132.xml.rels><?xml version="1.0" encoding="UTF-8"?>
<Relationships xmlns="http://schemas.openxmlformats.org/package/2006/relationships"><Relationship Id="rId1" Type="http://schemas.openxmlformats.org/officeDocument/2006/relationships/slide" Target="../slides/slide252.xml"/><Relationship Id="rId2" Type="http://schemas.openxmlformats.org/officeDocument/2006/relationships/notesMaster" Target="../notesMasters/notesMaster1.xml"/></Relationships>

</file>

<file path=ppt/notesSlides/_rels/notesSlide133.xml.rels><?xml version="1.0" encoding="UTF-8"?>
<Relationships xmlns="http://schemas.openxmlformats.org/package/2006/relationships"><Relationship Id="rId1" Type="http://schemas.openxmlformats.org/officeDocument/2006/relationships/slide" Target="../slides/slide253.xml"/><Relationship Id="rId2" Type="http://schemas.openxmlformats.org/officeDocument/2006/relationships/notesMaster" Target="../notesMasters/notesMaster1.xml"/></Relationships>

</file>

<file path=ppt/notesSlides/_rels/notesSlide134.xml.rels><?xml version="1.0" encoding="UTF-8"?>
<Relationships xmlns="http://schemas.openxmlformats.org/package/2006/relationships"><Relationship Id="rId1" Type="http://schemas.openxmlformats.org/officeDocument/2006/relationships/slide" Target="../slides/slide254.xml"/><Relationship Id="rId2" Type="http://schemas.openxmlformats.org/officeDocument/2006/relationships/notesMaster" Target="../notesMasters/notesMaster1.xml"/></Relationships>

</file>

<file path=ppt/notesSlides/_rels/notesSlide135.xml.rels><?xml version="1.0" encoding="UTF-8"?>
<Relationships xmlns="http://schemas.openxmlformats.org/package/2006/relationships"><Relationship Id="rId1" Type="http://schemas.openxmlformats.org/officeDocument/2006/relationships/slide" Target="../slides/slide255.xml"/><Relationship Id="rId2" Type="http://schemas.openxmlformats.org/officeDocument/2006/relationships/notesMaster" Target="../notesMasters/notesMaster1.xml"/></Relationships>

</file>

<file path=ppt/notesSlides/_rels/notesSlide136.xml.rels><?xml version="1.0" encoding="UTF-8"?>
<Relationships xmlns="http://schemas.openxmlformats.org/package/2006/relationships"><Relationship Id="rId1" Type="http://schemas.openxmlformats.org/officeDocument/2006/relationships/slide" Target="../slides/slide256.xml"/><Relationship Id="rId2" Type="http://schemas.openxmlformats.org/officeDocument/2006/relationships/notesMaster" Target="../notesMasters/notesMaster1.xml"/></Relationships>

</file>

<file path=ppt/notesSlides/_rels/notesSlide137.xml.rels><?xml version="1.0" encoding="UTF-8"?>
<Relationships xmlns="http://schemas.openxmlformats.org/package/2006/relationships"><Relationship Id="rId1" Type="http://schemas.openxmlformats.org/officeDocument/2006/relationships/slide" Target="../slides/slide257.xml"/><Relationship Id="rId2" Type="http://schemas.openxmlformats.org/officeDocument/2006/relationships/notesMaster" Target="../notesMasters/notesMaster1.xml"/></Relationships>

</file>

<file path=ppt/notesSlides/_rels/notesSlide138.xml.rels><?xml version="1.0" encoding="UTF-8"?>
<Relationships xmlns="http://schemas.openxmlformats.org/package/2006/relationships"><Relationship Id="rId1" Type="http://schemas.openxmlformats.org/officeDocument/2006/relationships/slide" Target="../slides/slide258.xml"/><Relationship Id="rId2" Type="http://schemas.openxmlformats.org/officeDocument/2006/relationships/notesMaster" Target="../notesMasters/notesMaster1.xml"/></Relationships>

</file>

<file path=ppt/notesSlides/_rels/notesSlide139.xml.rels><?xml version="1.0" encoding="UTF-8"?>
<Relationships xmlns="http://schemas.openxmlformats.org/package/2006/relationships"><Relationship Id="rId1" Type="http://schemas.openxmlformats.org/officeDocument/2006/relationships/slide" Target="../slides/slide25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40.xml.rels><?xml version="1.0" encoding="UTF-8"?>
<Relationships xmlns="http://schemas.openxmlformats.org/package/2006/relationships"><Relationship Id="rId1" Type="http://schemas.openxmlformats.org/officeDocument/2006/relationships/slide" Target="../slides/slide260.xml"/><Relationship Id="rId2" Type="http://schemas.openxmlformats.org/officeDocument/2006/relationships/notesMaster" Target="../notesMasters/notesMaster1.xml"/></Relationships>

</file>

<file path=ppt/notesSlides/_rels/notesSlide141.xml.rels><?xml version="1.0" encoding="UTF-8"?>
<Relationships xmlns="http://schemas.openxmlformats.org/package/2006/relationships"><Relationship Id="rId1" Type="http://schemas.openxmlformats.org/officeDocument/2006/relationships/slide" Target="../slides/slide261.xml"/><Relationship Id="rId2" Type="http://schemas.openxmlformats.org/officeDocument/2006/relationships/notesMaster" Target="../notesMasters/notesMaster1.xml"/></Relationships>

</file>

<file path=ppt/notesSlides/_rels/notesSlide142.xml.rels><?xml version="1.0" encoding="UTF-8"?>
<Relationships xmlns="http://schemas.openxmlformats.org/package/2006/relationships"><Relationship Id="rId1" Type="http://schemas.openxmlformats.org/officeDocument/2006/relationships/slide" Target="../slides/slide262.xml"/><Relationship Id="rId2" Type="http://schemas.openxmlformats.org/officeDocument/2006/relationships/notesMaster" Target="../notesMasters/notesMaster1.xml"/></Relationships>

</file>

<file path=ppt/notesSlides/_rels/notesSlide143.xml.rels><?xml version="1.0" encoding="UTF-8"?>
<Relationships xmlns="http://schemas.openxmlformats.org/package/2006/relationships"><Relationship Id="rId1" Type="http://schemas.openxmlformats.org/officeDocument/2006/relationships/slide" Target="../slides/slide263.xml"/><Relationship Id="rId2" Type="http://schemas.openxmlformats.org/officeDocument/2006/relationships/notesMaster" Target="../notesMasters/notesMaster1.xml"/></Relationships>

</file>

<file path=ppt/notesSlides/_rels/notesSlide144.xml.rels><?xml version="1.0" encoding="UTF-8"?>
<Relationships xmlns="http://schemas.openxmlformats.org/package/2006/relationships"><Relationship Id="rId1" Type="http://schemas.openxmlformats.org/officeDocument/2006/relationships/slide" Target="../slides/slide264.xml"/><Relationship Id="rId2" Type="http://schemas.openxmlformats.org/officeDocument/2006/relationships/notesMaster" Target="../notesMasters/notesMaster1.xml"/></Relationships>

</file>

<file path=ppt/notesSlides/_rels/notesSlide145.xml.rels><?xml version="1.0" encoding="UTF-8"?>
<Relationships xmlns="http://schemas.openxmlformats.org/package/2006/relationships"><Relationship Id="rId1" Type="http://schemas.openxmlformats.org/officeDocument/2006/relationships/slide" Target="../slides/slide265.xml"/><Relationship Id="rId2" Type="http://schemas.openxmlformats.org/officeDocument/2006/relationships/notesMaster" Target="../notesMasters/notesMaster1.xml"/></Relationships>

</file>

<file path=ppt/notesSlides/_rels/notesSlide146.xml.rels><?xml version="1.0" encoding="UTF-8"?>
<Relationships xmlns="http://schemas.openxmlformats.org/package/2006/relationships"><Relationship Id="rId1" Type="http://schemas.openxmlformats.org/officeDocument/2006/relationships/slide" Target="../slides/slide266.xml"/><Relationship Id="rId2" Type="http://schemas.openxmlformats.org/officeDocument/2006/relationships/notesMaster" Target="../notesMasters/notesMaster1.xml"/></Relationships>

</file>

<file path=ppt/notesSlides/_rels/notesSlide147.xml.rels><?xml version="1.0" encoding="UTF-8"?>
<Relationships xmlns="http://schemas.openxmlformats.org/package/2006/relationships"><Relationship Id="rId1" Type="http://schemas.openxmlformats.org/officeDocument/2006/relationships/slide" Target="../slides/slide267.xml"/><Relationship Id="rId2" Type="http://schemas.openxmlformats.org/officeDocument/2006/relationships/notesMaster" Target="../notesMasters/notesMaster1.xml"/></Relationships>

</file>

<file path=ppt/notesSlides/_rels/notesSlide148.xml.rels><?xml version="1.0" encoding="UTF-8"?>
<Relationships xmlns="http://schemas.openxmlformats.org/package/2006/relationships"><Relationship Id="rId1" Type="http://schemas.openxmlformats.org/officeDocument/2006/relationships/slide" Target="../slides/slide268.xml"/><Relationship Id="rId2" Type="http://schemas.openxmlformats.org/officeDocument/2006/relationships/notesMaster" Target="../notesMasters/notesMaster1.xml"/></Relationships>

</file>

<file path=ppt/notesSlides/_rels/notesSlide149.xml.rels><?xml version="1.0" encoding="UTF-8"?>
<Relationships xmlns="http://schemas.openxmlformats.org/package/2006/relationships"><Relationship Id="rId1" Type="http://schemas.openxmlformats.org/officeDocument/2006/relationships/slide" Target="../slides/slide26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50.xml.rels><?xml version="1.0" encoding="UTF-8"?>
<Relationships xmlns="http://schemas.openxmlformats.org/package/2006/relationships"><Relationship Id="rId1" Type="http://schemas.openxmlformats.org/officeDocument/2006/relationships/slide" Target="../slides/slide270.xml"/><Relationship Id="rId2" Type="http://schemas.openxmlformats.org/officeDocument/2006/relationships/notesMaster" Target="../notesMasters/notesMaster1.xml"/></Relationships>

</file>

<file path=ppt/notesSlides/_rels/notesSlide151.xml.rels><?xml version="1.0" encoding="UTF-8"?>
<Relationships xmlns="http://schemas.openxmlformats.org/package/2006/relationships"><Relationship Id="rId1" Type="http://schemas.openxmlformats.org/officeDocument/2006/relationships/slide" Target="../slides/slide271.xml"/><Relationship Id="rId2" Type="http://schemas.openxmlformats.org/officeDocument/2006/relationships/notesMaster" Target="../notesMasters/notesMaster1.xml"/></Relationships>

</file>

<file path=ppt/notesSlides/_rels/notesSlide152.xml.rels><?xml version="1.0" encoding="UTF-8"?>
<Relationships xmlns="http://schemas.openxmlformats.org/package/2006/relationships"><Relationship Id="rId1" Type="http://schemas.openxmlformats.org/officeDocument/2006/relationships/slide" Target="../slides/slide272.xml"/><Relationship Id="rId2" Type="http://schemas.openxmlformats.org/officeDocument/2006/relationships/notesMaster" Target="../notesMasters/notesMaster1.xml"/></Relationships>

</file>

<file path=ppt/notesSlides/_rels/notesSlide153.xml.rels><?xml version="1.0" encoding="UTF-8"?>
<Relationships xmlns="http://schemas.openxmlformats.org/package/2006/relationships"><Relationship Id="rId1" Type="http://schemas.openxmlformats.org/officeDocument/2006/relationships/slide" Target="../slides/slide273.xml"/><Relationship Id="rId2" Type="http://schemas.openxmlformats.org/officeDocument/2006/relationships/notesMaster" Target="../notesMasters/notesMaster1.xml"/></Relationships>

</file>

<file path=ppt/notesSlides/_rels/notesSlide154.xml.rels><?xml version="1.0" encoding="UTF-8"?>
<Relationships xmlns="http://schemas.openxmlformats.org/package/2006/relationships"><Relationship Id="rId1" Type="http://schemas.openxmlformats.org/officeDocument/2006/relationships/slide" Target="../slides/slide274.xml"/><Relationship Id="rId2" Type="http://schemas.openxmlformats.org/officeDocument/2006/relationships/notesMaster" Target="../notesMasters/notesMaster1.xml"/></Relationships>

</file>

<file path=ppt/notesSlides/_rels/notesSlide155.xml.rels><?xml version="1.0" encoding="UTF-8"?>
<Relationships xmlns="http://schemas.openxmlformats.org/package/2006/relationships"><Relationship Id="rId1" Type="http://schemas.openxmlformats.org/officeDocument/2006/relationships/slide" Target="../slides/slide275.xml"/><Relationship Id="rId2" Type="http://schemas.openxmlformats.org/officeDocument/2006/relationships/notesMaster" Target="../notesMasters/notesMaster1.xml"/></Relationships>

</file>

<file path=ppt/notesSlides/_rels/notesSlide156.xml.rels><?xml version="1.0" encoding="UTF-8"?>
<Relationships xmlns="http://schemas.openxmlformats.org/package/2006/relationships"><Relationship Id="rId1" Type="http://schemas.openxmlformats.org/officeDocument/2006/relationships/slide" Target="../slides/slide276.xml"/><Relationship Id="rId2" Type="http://schemas.openxmlformats.org/officeDocument/2006/relationships/notesMaster" Target="../notesMasters/notesMaster1.xml"/></Relationships>

</file>

<file path=ppt/notesSlides/_rels/notesSlide157.xml.rels><?xml version="1.0" encoding="UTF-8"?>
<Relationships xmlns="http://schemas.openxmlformats.org/package/2006/relationships"><Relationship Id="rId1" Type="http://schemas.openxmlformats.org/officeDocument/2006/relationships/slide" Target="../slides/slide277.xml"/><Relationship Id="rId2" Type="http://schemas.openxmlformats.org/officeDocument/2006/relationships/notesMaster" Target="../notesMasters/notesMaster1.xml"/></Relationships>

</file>

<file path=ppt/notesSlides/_rels/notesSlide158.xml.rels><?xml version="1.0" encoding="UTF-8"?>
<Relationships xmlns="http://schemas.openxmlformats.org/package/2006/relationships"><Relationship Id="rId1" Type="http://schemas.openxmlformats.org/officeDocument/2006/relationships/slide" Target="../slides/slide278.xml"/><Relationship Id="rId2" Type="http://schemas.openxmlformats.org/officeDocument/2006/relationships/notesMaster" Target="../notesMasters/notesMaster1.xml"/></Relationships>

</file>

<file path=ppt/notesSlides/_rels/notesSlide159.xml.rels><?xml version="1.0" encoding="UTF-8"?>
<Relationships xmlns="http://schemas.openxmlformats.org/package/2006/relationships"><Relationship Id="rId1" Type="http://schemas.openxmlformats.org/officeDocument/2006/relationships/slide" Target="../slides/slide27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60.xml.rels><?xml version="1.0" encoding="UTF-8"?>
<Relationships xmlns="http://schemas.openxmlformats.org/package/2006/relationships"><Relationship Id="rId1" Type="http://schemas.openxmlformats.org/officeDocument/2006/relationships/slide" Target="../slides/slide280.xml"/><Relationship Id="rId2" Type="http://schemas.openxmlformats.org/officeDocument/2006/relationships/notesMaster" Target="../notesMasters/notesMaster1.xml"/></Relationships>

</file>

<file path=ppt/notesSlides/_rels/notesSlide161.xml.rels><?xml version="1.0" encoding="UTF-8"?>
<Relationships xmlns="http://schemas.openxmlformats.org/package/2006/relationships"><Relationship Id="rId1" Type="http://schemas.openxmlformats.org/officeDocument/2006/relationships/slide" Target="../slides/slide281.xml"/><Relationship Id="rId2" Type="http://schemas.openxmlformats.org/officeDocument/2006/relationships/notesMaster" Target="../notesMasters/notesMaster1.xml"/></Relationships>

</file>

<file path=ppt/notesSlides/_rels/notesSlide162.xml.rels><?xml version="1.0" encoding="UTF-8"?>
<Relationships xmlns="http://schemas.openxmlformats.org/package/2006/relationships"><Relationship Id="rId1" Type="http://schemas.openxmlformats.org/officeDocument/2006/relationships/slide" Target="../slides/slide282.xml"/><Relationship Id="rId2" Type="http://schemas.openxmlformats.org/officeDocument/2006/relationships/notesMaster" Target="../notesMasters/notesMaster1.xml"/></Relationships>

</file>

<file path=ppt/notesSlides/_rels/notesSlide163.xml.rels><?xml version="1.0" encoding="UTF-8"?>
<Relationships xmlns="http://schemas.openxmlformats.org/package/2006/relationships"><Relationship Id="rId1" Type="http://schemas.openxmlformats.org/officeDocument/2006/relationships/slide" Target="../slides/slide283.xml"/><Relationship Id="rId2" Type="http://schemas.openxmlformats.org/officeDocument/2006/relationships/notesMaster" Target="../notesMasters/notesMaster1.xml"/></Relationships>

</file>

<file path=ppt/notesSlides/_rels/notesSlide164.xml.rels><?xml version="1.0" encoding="UTF-8"?>
<Relationships xmlns="http://schemas.openxmlformats.org/package/2006/relationships"><Relationship Id="rId1" Type="http://schemas.openxmlformats.org/officeDocument/2006/relationships/slide" Target="../slides/slide284.xml"/><Relationship Id="rId2" Type="http://schemas.openxmlformats.org/officeDocument/2006/relationships/notesMaster" Target="../notesMasters/notesMaster1.xml"/></Relationships>

</file>

<file path=ppt/notesSlides/_rels/notesSlide165.xml.rels><?xml version="1.0" encoding="UTF-8"?>
<Relationships xmlns="http://schemas.openxmlformats.org/package/2006/relationships"><Relationship Id="rId1" Type="http://schemas.openxmlformats.org/officeDocument/2006/relationships/slide" Target="../slides/slide285.xml"/><Relationship Id="rId2" Type="http://schemas.openxmlformats.org/officeDocument/2006/relationships/notesMaster" Target="../notesMasters/notesMaster1.xml"/></Relationships>

</file>

<file path=ppt/notesSlides/_rels/notesSlide166.xml.rels><?xml version="1.0" encoding="UTF-8"?>
<Relationships xmlns="http://schemas.openxmlformats.org/package/2006/relationships"><Relationship Id="rId1" Type="http://schemas.openxmlformats.org/officeDocument/2006/relationships/slide" Target="../slides/slide286.xml"/><Relationship Id="rId2" Type="http://schemas.openxmlformats.org/officeDocument/2006/relationships/notesMaster" Target="../notesMasters/notesMaster1.xml"/></Relationships>

</file>

<file path=ppt/notesSlides/_rels/notesSlide167.xml.rels><?xml version="1.0" encoding="UTF-8"?>
<Relationships xmlns="http://schemas.openxmlformats.org/package/2006/relationships"><Relationship Id="rId1" Type="http://schemas.openxmlformats.org/officeDocument/2006/relationships/slide" Target="../slides/slide287.xml"/><Relationship Id="rId2" Type="http://schemas.openxmlformats.org/officeDocument/2006/relationships/notesMaster" Target="../notesMasters/notesMaster1.xml"/></Relationships>

</file>

<file path=ppt/notesSlides/_rels/notesSlide168.xml.rels><?xml version="1.0" encoding="UTF-8"?>
<Relationships xmlns="http://schemas.openxmlformats.org/package/2006/relationships"><Relationship Id="rId1" Type="http://schemas.openxmlformats.org/officeDocument/2006/relationships/slide" Target="../slides/slide288.xml"/><Relationship Id="rId2" Type="http://schemas.openxmlformats.org/officeDocument/2006/relationships/notesMaster" Target="../notesMasters/notesMaster1.xml"/></Relationships>

</file>

<file path=ppt/notesSlides/_rels/notesSlide169.xml.rels><?xml version="1.0" encoding="UTF-8"?>
<Relationships xmlns="http://schemas.openxmlformats.org/package/2006/relationships"><Relationship Id="rId1" Type="http://schemas.openxmlformats.org/officeDocument/2006/relationships/slide" Target="../slides/slide29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s>

</file>

<file path=ppt/notesSlides/_rels/notesSlide170.xml.rels><?xml version="1.0" encoding="UTF-8"?>
<Relationships xmlns="http://schemas.openxmlformats.org/package/2006/relationships"><Relationship Id="rId1" Type="http://schemas.openxmlformats.org/officeDocument/2006/relationships/slide" Target="../slides/slide292.xml"/><Relationship Id="rId2" Type="http://schemas.openxmlformats.org/officeDocument/2006/relationships/notesMaster" Target="../notesMasters/notesMaster1.xml"/></Relationships>

</file>

<file path=ppt/notesSlides/_rels/notesSlide171.xml.rels><?xml version="1.0" encoding="UTF-8"?>
<Relationships xmlns="http://schemas.openxmlformats.org/package/2006/relationships"><Relationship Id="rId1" Type="http://schemas.openxmlformats.org/officeDocument/2006/relationships/slide" Target="../slides/slide293.xml"/><Relationship Id="rId2" Type="http://schemas.openxmlformats.org/officeDocument/2006/relationships/notesMaster" Target="../notesMasters/notesMaster1.xml"/></Relationships>

</file>

<file path=ppt/notesSlides/_rels/notesSlide172.xml.rels><?xml version="1.0" encoding="UTF-8"?>
<Relationships xmlns="http://schemas.openxmlformats.org/package/2006/relationships"><Relationship Id="rId1" Type="http://schemas.openxmlformats.org/officeDocument/2006/relationships/slide" Target="../slides/slide294.xml"/><Relationship Id="rId2" Type="http://schemas.openxmlformats.org/officeDocument/2006/relationships/notesMaster" Target="../notesMasters/notesMaster1.xml"/></Relationships>

</file>

<file path=ppt/notesSlides/_rels/notesSlide173.xml.rels><?xml version="1.0" encoding="UTF-8"?>
<Relationships xmlns="http://schemas.openxmlformats.org/package/2006/relationships"><Relationship Id="rId1" Type="http://schemas.openxmlformats.org/officeDocument/2006/relationships/slide" Target="../slides/slide295.xml"/><Relationship Id="rId2" Type="http://schemas.openxmlformats.org/officeDocument/2006/relationships/notesMaster" Target="../notesMasters/notesMaster1.xml"/></Relationships>

</file>

<file path=ppt/notesSlides/_rels/notesSlide174.xml.rels><?xml version="1.0" encoding="UTF-8"?>
<Relationships xmlns="http://schemas.openxmlformats.org/package/2006/relationships"><Relationship Id="rId1" Type="http://schemas.openxmlformats.org/officeDocument/2006/relationships/slide" Target="../slides/slide296.xml"/><Relationship Id="rId2" Type="http://schemas.openxmlformats.org/officeDocument/2006/relationships/notesMaster" Target="../notesMasters/notesMaster1.xml"/></Relationships>

</file>

<file path=ppt/notesSlides/_rels/notesSlide175.xml.rels><?xml version="1.0" encoding="UTF-8"?>
<Relationships xmlns="http://schemas.openxmlformats.org/package/2006/relationships"><Relationship Id="rId1" Type="http://schemas.openxmlformats.org/officeDocument/2006/relationships/slide" Target="../slides/slide297.xml"/><Relationship Id="rId2" Type="http://schemas.openxmlformats.org/officeDocument/2006/relationships/notesMaster" Target="../notesMasters/notesMaster1.xml"/></Relationships>

</file>

<file path=ppt/notesSlides/_rels/notesSlide176.xml.rels><?xml version="1.0" encoding="UTF-8"?>
<Relationships xmlns="http://schemas.openxmlformats.org/package/2006/relationships"><Relationship Id="rId1" Type="http://schemas.openxmlformats.org/officeDocument/2006/relationships/slide" Target="../slides/slide298.xml"/><Relationship Id="rId2" Type="http://schemas.openxmlformats.org/officeDocument/2006/relationships/notesMaster" Target="../notesMasters/notesMaster1.xml"/></Relationships>

</file>

<file path=ppt/notesSlides/_rels/notesSlide177.xml.rels><?xml version="1.0" encoding="UTF-8"?>
<Relationships xmlns="http://schemas.openxmlformats.org/package/2006/relationships"><Relationship Id="rId1" Type="http://schemas.openxmlformats.org/officeDocument/2006/relationships/slide" Target="../slides/slide299.xml"/><Relationship Id="rId2" Type="http://schemas.openxmlformats.org/officeDocument/2006/relationships/notesMaster" Target="../notesMasters/notesMaster1.xml"/></Relationships>

</file>

<file path=ppt/notesSlides/_rels/notesSlide178.xml.rels><?xml version="1.0" encoding="UTF-8"?>
<Relationships xmlns="http://schemas.openxmlformats.org/package/2006/relationships"><Relationship Id="rId1" Type="http://schemas.openxmlformats.org/officeDocument/2006/relationships/slide" Target="../slides/slide300.xml"/><Relationship Id="rId2" Type="http://schemas.openxmlformats.org/officeDocument/2006/relationships/notesMaster" Target="../notesMasters/notesMaster1.xml"/></Relationships>

</file>

<file path=ppt/notesSlides/_rels/notesSlide179.xml.rels><?xml version="1.0" encoding="UTF-8"?>
<Relationships xmlns="http://schemas.openxmlformats.org/package/2006/relationships"><Relationship Id="rId1" Type="http://schemas.openxmlformats.org/officeDocument/2006/relationships/slide" Target="../slides/slide301.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180.xml.rels><?xml version="1.0" encoding="UTF-8"?>
<Relationships xmlns="http://schemas.openxmlformats.org/package/2006/relationships"><Relationship Id="rId1" Type="http://schemas.openxmlformats.org/officeDocument/2006/relationships/slide" Target="../slides/slide302.xml"/><Relationship Id="rId2" Type="http://schemas.openxmlformats.org/officeDocument/2006/relationships/notesMaster" Target="../notesMasters/notesMaster1.xml"/></Relationships>

</file>

<file path=ppt/notesSlides/_rels/notesSlide181.xml.rels><?xml version="1.0" encoding="UTF-8"?>
<Relationships xmlns="http://schemas.openxmlformats.org/package/2006/relationships"><Relationship Id="rId1" Type="http://schemas.openxmlformats.org/officeDocument/2006/relationships/slide" Target="../slides/slide303.xml"/><Relationship Id="rId2" Type="http://schemas.openxmlformats.org/officeDocument/2006/relationships/notesMaster" Target="../notesMasters/notesMaster1.xml"/></Relationships>

</file>

<file path=ppt/notesSlides/_rels/notesSlide182.xml.rels><?xml version="1.0" encoding="UTF-8"?>
<Relationships xmlns="http://schemas.openxmlformats.org/package/2006/relationships"><Relationship Id="rId1" Type="http://schemas.openxmlformats.org/officeDocument/2006/relationships/slide" Target="../slides/slide304.xml"/><Relationship Id="rId2" Type="http://schemas.openxmlformats.org/officeDocument/2006/relationships/notesMaster" Target="../notesMasters/notesMaster1.xml"/></Relationships>

</file>

<file path=ppt/notesSlides/_rels/notesSlide183.xml.rels><?xml version="1.0" encoding="UTF-8"?>
<Relationships xmlns="http://schemas.openxmlformats.org/package/2006/relationships"><Relationship Id="rId1" Type="http://schemas.openxmlformats.org/officeDocument/2006/relationships/slide" Target="../slides/slide305.xml"/><Relationship Id="rId2" Type="http://schemas.openxmlformats.org/officeDocument/2006/relationships/notesMaster" Target="../notesMasters/notesMaster1.xml"/></Relationships>

</file>

<file path=ppt/notesSlides/_rels/notesSlide184.xml.rels><?xml version="1.0" encoding="UTF-8"?>
<Relationships xmlns="http://schemas.openxmlformats.org/package/2006/relationships"><Relationship Id="rId1" Type="http://schemas.openxmlformats.org/officeDocument/2006/relationships/slide" Target="../slides/slide306.xml"/><Relationship Id="rId2" Type="http://schemas.openxmlformats.org/officeDocument/2006/relationships/notesMaster" Target="../notesMasters/notesMaster1.xml"/></Relationships>

</file>

<file path=ppt/notesSlides/_rels/notesSlide185.xml.rels><?xml version="1.0" encoding="UTF-8"?>
<Relationships xmlns="http://schemas.openxmlformats.org/package/2006/relationships"><Relationship Id="rId1" Type="http://schemas.openxmlformats.org/officeDocument/2006/relationships/slide" Target="../slides/slide307.xml"/><Relationship Id="rId2" Type="http://schemas.openxmlformats.org/officeDocument/2006/relationships/notesMaster" Target="../notesMasters/notesMaster1.xml"/></Relationships>

</file>

<file path=ppt/notesSlides/_rels/notesSlide186.xml.rels><?xml version="1.0" encoding="UTF-8"?>
<Relationships xmlns="http://schemas.openxmlformats.org/package/2006/relationships"><Relationship Id="rId1" Type="http://schemas.openxmlformats.org/officeDocument/2006/relationships/slide" Target="../slides/slide308.xml"/><Relationship Id="rId2" Type="http://schemas.openxmlformats.org/officeDocument/2006/relationships/notesMaster" Target="../notesMasters/notesMaster1.xml"/></Relationships>

</file>

<file path=ppt/notesSlides/_rels/notesSlide187.xml.rels><?xml version="1.0" encoding="UTF-8"?>
<Relationships xmlns="http://schemas.openxmlformats.org/package/2006/relationships"><Relationship Id="rId1" Type="http://schemas.openxmlformats.org/officeDocument/2006/relationships/slide" Target="../slides/slide309.xml"/><Relationship Id="rId2" Type="http://schemas.openxmlformats.org/officeDocument/2006/relationships/notesMaster" Target="../notesMasters/notesMaster1.xml"/></Relationships>

</file>

<file path=ppt/notesSlides/_rels/notesSlide188.xml.rels><?xml version="1.0" encoding="UTF-8"?>
<Relationships xmlns="http://schemas.openxmlformats.org/package/2006/relationships"><Relationship Id="rId1" Type="http://schemas.openxmlformats.org/officeDocument/2006/relationships/slide" Target="../slides/slide310.xml"/><Relationship Id="rId2" Type="http://schemas.openxmlformats.org/officeDocument/2006/relationships/notesMaster" Target="../notesMasters/notesMaster1.xml"/></Relationships>

</file>

<file path=ppt/notesSlides/_rels/notesSlide189.xml.rels><?xml version="1.0" encoding="UTF-8"?>
<Relationships xmlns="http://schemas.openxmlformats.org/package/2006/relationships"><Relationship Id="rId1" Type="http://schemas.openxmlformats.org/officeDocument/2006/relationships/slide" Target="../slides/slide31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190.xml.rels><?xml version="1.0" encoding="UTF-8"?>
<Relationships xmlns="http://schemas.openxmlformats.org/package/2006/relationships"><Relationship Id="rId1" Type="http://schemas.openxmlformats.org/officeDocument/2006/relationships/slide" Target="../slides/slide312.xml"/><Relationship Id="rId2" Type="http://schemas.openxmlformats.org/officeDocument/2006/relationships/notesMaster" Target="../notesMasters/notesMaster1.xml"/></Relationships>

</file>

<file path=ppt/notesSlides/_rels/notesSlide191.xml.rels><?xml version="1.0" encoding="UTF-8"?>
<Relationships xmlns="http://schemas.openxmlformats.org/package/2006/relationships"><Relationship Id="rId1" Type="http://schemas.openxmlformats.org/officeDocument/2006/relationships/slide" Target="../slides/slide313.xml"/><Relationship Id="rId2" Type="http://schemas.openxmlformats.org/officeDocument/2006/relationships/notesMaster" Target="../notesMasters/notesMaster1.xml"/></Relationships>

</file>

<file path=ppt/notesSlides/_rels/notesSlide192.xml.rels><?xml version="1.0" encoding="UTF-8"?>
<Relationships xmlns="http://schemas.openxmlformats.org/package/2006/relationships"><Relationship Id="rId1" Type="http://schemas.openxmlformats.org/officeDocument/2006/relationships/slide" Target="../slides/slide314.xml"/><Relationship Id="rId2" Type="http://schemas.openxmlformats.org/officeDocument/2006/relationships/notesMaster" Target="../notesMasters/notesMaster1.xml"/></Relationships>

</file>

<file path=ppt/notesSlides/_rels/notesSlide193.xml.rels><?xml version="1.0" encoding="UTF-8"?>
<Relationships xmlns="http://schemas.openxmlformats.org/package/2006/relationships"><Relationship Id="rId1" Type="http://schemas.openxmlformats.org/officeDocument/2006/relationships/slide" Target="../slides/slide315.xml"/><Relationship Id="rId2" Type="http://schemas.openxmlformats.org/officeDocument/2006/relationships/notesMaster" Target="../notesMasters/notesMaster1.xml"/></Relationships>

</file>

<file path=ppt/notesSlides/_rels/notesSlide194.xml.rels><?xml version="1.0" encoding="UTF-8"?>
<Relationships xmlns="http://schemas.openxmlformats.org/package/2006/relationships"><Relationship Id="rId1" Type="http://schemas.openxmlformats.org/officeDocument/2006/relationships/slide" Target="../slides/slide316.xml"/><Relationship Id="rId2" Type="http://schemas.openxmlformats.org/officeDocument/2006/relationships/notesMaster" Target="../notesMasters/notesMaster1.xml"/></Relationships>

</file>

<file path=ppt/notesSlides/_rels/notesSlide195.xml.rels><?xml version="1.0" encoding="UTF-8"?>
<Relationships xmlns="http://schemas.openxmlformats.org/package/2006/relationships"><Relationship Id="rId1" Type="http://schemas.openxmlformats.org/officeDocument/2006/relationships/slide" Target="../slides/slide317.xml"/><Relationship Id="rId2" Type="http://schemas.openxmlformats.org/officeDocument/2006/relationships/notesMaster" Target="../notesMasters/notesMaster1.xml"/></Relationships>

</file>

<file path=ppt/notesSlides/_rels/notesSlide196.xml.rels><?xml version="1.0" encoding="UTF-8"?>
<Relationships xmlns="http://schemas.openxmlformats.org/package/2006/relationships"><Relationship Id="rId1" Type="http://schemas.openxmlformats.org/officeDocument/2006/relationships/slide" Target="../slides/slide318.xml"/><Relationship Id="rId2" Type="http://schemas.openxmlformats.org/officeDocument/2006/relationships/notesMaster" Target="../notesMasters/notesMaster1.xml"/></Relationships>

</file>

<file path=ppt/notesSlides/_rels/notesSlide197.xml.rels><?xml version="1.0" encoding="UTF-8"?>
<Relationships xmlns="http://schemas.openxmlformats.org/package/2006/relationships"><Relationship Id="rId1" Type="http://schemas.openxmlformats.org/officeDocument/2006/relationships/slide" Target="../slides/slide319.xml"/><Relationship Id="rId2" Type="http://schemas.openxmlformats.org/officeDocument/2006/relationships/notesMaster" Target="../notesMasters/notesMaster1.xml"/></Relationships>

</file>

<file path=ppt/notesSlides/_rels/notesSlide198.xml.rels><?xml version="1.0" encoding="UTF-8"?>
<Relationships xmlns="http://schemas.openxmlformats.org/package/2006/relationships"><Relationship Id="rId1" Type="http://schemas.openxmlformats.org/officeDocument/2006/relationships/slide" Target="../slides/slide320.xml"/><Relationship Id="rId2" Type="http://schemas.openxmlformats.org/officeDocument/2006/relationships/notesMaster" Target="../notesMasters/notesMaster1.xml"/></Relationships>

</file>

<file path=ppt/notesSlides/_rels/notesSlide199.xml.rels><?xml version="1.0" encoding="UTF-8"?>
<Relationships xmlns="http://schemas.openxmlformats.org/package/2006/relationships"><Relationship Id="rId1" Type="http://schemas.openxmlformats.org/officeDocument/2006/relationships/slide" Target="../slides/slide3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Relationships>

</file>

<file path=ppt/notesSlides/_rels/notesSlide200.xml.rels><?xml version="1.0" encoding="UTF-8"?>
<Relationships xmlns="http://schemas.openxmlformats.org/package/2006/relationships"><Relationship Id="rId1" Type="http://schemas.openxmlformats.org/officeDocument/2006/relationships/slide" Target="../slides/slide322.xml"/><Relationship Id="rId2" Type="http://schemas.openxmlformats.org/officeDocument/2006/relationships/notesMaster" Target="../notesMasters/notesMaster1.xml"/></Relationships>

</file>

<file path=ppt/notesSlides/_rels/notesSlide201.xml.rels><?xml version="1.0" encoding="UTF-8"?>
<Relationships xmlns="http://schemas.openxmlformats.org/package/2006/relationships"><Relationship Id="rId1" Type="http://schemas.openxmlformats.org/officeDocument/2006/relationships/slide" Target="../slides/slide323.xml"/><Relationship Id="rId2" Type="http://schemas.openxmlformats.org/officeDocument/2006/relationships/notesMaster" Target="../notesMasters/notesMaster1.xml"/></Relationships>

</file>

<file path=ppt/notesSlides/_rels/notesSlide202.xml.rels><?xml version="1.0" encoding="UTF-8"?>
<Relationships xmlns="http://schemas.openxmlformats.org/package/2006/relationships"><Relationship Id="rId1" Type="http://schemas.openxmlformats.org/officeDocument/2006/relationships/slide" Target="../slides/slide324.xml"/><Relationship Id="rId2" Type="http://schemas.openxmlformats.org/officeDocument/2006/relationships/notesMaster" Target="../notesMasters/notesMaster1.xml"/></Relationships>

</file>

<file path=ppt/notesSlides/_rels/notesSlide203.xml.rels><?xml version="1.0" encoding="UTF-8"?>
<Relationships xmlns="http://schemas.openxmlformats.org/package/2006/relationships"><Relationship Id="rId1" Type="http://schemas.openxmlformats.org/officeDocument/2006/relationships/slide" Target="../slides/slide325.xml"/><Relationship Id="rId2" Type="http://schemas.openxmlformats.org/officeDocument/2006/relationships/notesMaster" Target="../notesMasters/notesMaster1.xml"/></Relationships>

</file>

<file path=ppt/notesSlides/_rels/notesSlide204.xml.rels><?xml version="1.0" encoding="UTF-8"?>
<Relationships xmlns="http://schemas.openxmlformats.org/package/2006/relationships"><Relationship Id="rId1" Type="http://schemas.openxmlformats.org/officeDocument/2006/relationships/slide" Target="../slides/slide326.xml"/><Relationship Id="rId2" Type="http://schemas.openxmlformats.org/officeDocument/2006/relationships/notesMaster" Target="../notesMasters/notesMaster1.xml"/></Relationships>

</file>

<file path=ppt/notesSlides/_rels/notesSlide205.xml.rels><?xml version="1.0" encoding="UTF-8"?>
<Relationships xmlns="http://schemas.openxmlformats.org/package/2006/relationships"><Relationship Id="rId1" Type="http://schemas.openxmlformats.org/officeDocument/2006/relationships/slide" Target="../slides/slide327.xml"/><Relationship Id="rId2" Type="http://schemas.openxmlformats.org/officeDocument/2006/relationships/notesMaster" Target="../notesMasters/notesMaster1.xml"/></Relationships>

</file>

<file path=ppt/notesSlides/_rels/notesSlide206.xml.rels><?xml version="1.0" encoding="UTF-8"?>
<Relationships xmlns="http://schemas.openxmlformats.org/package/2006/relationships"><Relationship Id="rId1" Type="http://schemas.openxmlformats.org/officeDocument/2006/relationships/slide" Target="../slides/slide328.xml"/><Relationship Id="rId2" Type="http://schemas.openxmlformats.org/officeDocument/2006/relationships/notesMaster" Target="../notesMasters/notesMaster1.xml"/></Relationships>

</file>

<file path=ppt/notesSlides/_rels/notesSlide207.xml.rels><?xml version="1.0" encoding="UTF-8"?>
<Relationships xmlns="http://schemas.openxmlformats.org/package/2006/relationships"><Relationship Id="rId1" Type="http://schemas.openxmlformats.org/officeDocument/2006/relationships/slide" Target="../slides/slide330.xml"/><Relationship Id="rId2" Type="http://schemas.openxmlformats.org/officeDocument/2006/relationships/notesMaster" Target="../notesMasters/notesMaster1.xml"/></Relationships>

</file>

<file path=ppt/notesSlides/_rels/notesSlide208.xml.rels><?xml version="1.0" encoding="UTF-8"?>
<Relationships xmlns="http://schemas.openxmlformats.org/package/2006/relationships"><Relationship Id="rId1" Type="http://schemas.openxmlformats.org/officeDocument/2006/relationships/slide" Target="../slides/slide331.xml"/><Relationship Id="rId2" Type="http://schemas.openxmlformats.org/officeDocument/2006/relationships/notesMaster" Target="../notesMasters/notesMaster1.xml"/></Relationships>

</file>

<file path=ppt/notesSlides/_rels/notesSlide209.xml.rels><?xml version="1.0" encoding="UTF-8"?>
<Relationships xmlns="http://schemas.openxmlformats.org/package/2006/relationships"><Relationship Id="rId1" Type="http://schemas.openxmlformats.org/officeDocument/2006/relationships/slide" Target="../slides/slide33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Relationships>

</file>

<file path=ppt/notesSlides/_rels/notesSlide210.xml.rels><?xml version="1.0" encoding="UTF-8"?>
<Relationships xmlns="http://schemas.openxmlformats.org/package/2006/relationships"><Relationship Id="rId1" Type="http://schemas.openxmlformats.org/officeDocument/2006/relationships/slide" Target="../slides/slide333.xml"/><Relationship Id="rId2" Type="http://schemas.openxmlformats.org/officeDocument/2006/relationships/notesMaster" Target="../notesMasters/notesMaster1.xml"/></Relationships>

</file>

<file path=ppt/notesSlides/_rels/notesSlide211.xml.rels><?xml version="1.0" encoding="UTF-8"?>
<Relationships xmlns="http://schemas.openxmlformats.org/package/2006/relationships"><Relationship Id="rId1" Type="http://schemas.openxmlformats.org/officeDocument/2006/relationships/slide" Target="../slides/slide334.xml"/><Relationship Id="rId2" Type="http://schemas.openxmlformats.org/officeDocument/2006/relationships/notesMaster" Target="../notesMasters/notesMaster1.xml"/></Relationships>

</file>

<file path=ppt/notesSlides/_rels/notesSlide212.xml.rels><?xml version="1.0" encoding="UTF-8"?>
<Relationships xmlns="http://schemas.openxmlformats.org/package/2006/relationships"><Relationship Id="rId1" Type="http://schemas.openxmlformats.org/officeDocument/2006/relationships/slide" Target="../slides/slide335.xml"/><Relationship Id="rId2" Type="http://schemas.openxmlformats.org/officeDocument/2006/relationships/notesMaster" Target="../notesMasters/notesMaster1.xml"/></Relationships>

</file>

<file path=ppt/notesSlides/_rels/notesSlide213.xml.rels><?xml version="1.0" encoding="UTF-8"?>
<Relationships xmlns="http://schemas.openxmlformats.org/package/2006/relationships"><Relationship Id="rId1" Type="http://schemas.openxmlformats.org/officeDocument/2006/relationships/slide" Target="../slides/slide336.xml"/><Relationship Id="rId2" Type="http://schemas.openxmlformats.org/officeDocument/2006/relationships/notesMaster" Target="../notesMasters/notesMaster1.xml"/></Relationships>

</file>

<file path=ppt/notesSlides/_rels/notesSlide214.xml.rels><?xml version="1.0" encoding="UTF-8"?>
<Relationships xmlns="http://schemas.openxmlformats.org/package/2006/relationships"><Relationship Id="rId1" Type="http://schemas.openxmlformats.org/officeDocument/2006/relationships/slide" Target="../slides/slide337.xml"/><Relationship Id="rId2" Type="http://schemas.openxmlformats.org/officeDocument/2006/relationships/notesMaster" Target="../notesMasters/notesMaster1.xml"/></Relationships>

</file>

<file path=ppt/notesSlides/_rels/notesSlide215.xml.rels><?xml version="1.0" encoding="UTF-8"?>
<Relationships xmlns="http://schemas.openxmlformats.org/package/2006/relationships"><Relationship Id="rId1" Type="http://schemas.openxmlformats.org/officeDocument/2006/relationships/slide" Target="../slides/slide338.xml"/><Relationship Id="rId2" Type="http://schemas.openxmlformats.org/officeDocument/2006/relationships/notesMaster" Target="../notesMasters/notesMaster1.xml"/></Relationships>

</file>

<file path=ppt/notesSlides/_rels/notesSlide216.xml.rels><?xml version="1.0" encoding="UTF-8"?>
<Relationships xmlns="http://schemas.openxmlformats.org/package/2006/relationships"><Relationship Id="rId1" Type="http://schemas.openxmlformats.org/officeDocument/2006/relationships/slide" Target="../slides/slide339.xml"/><Relationship Id="rId2" Type="http://schemas.openxmlformats.org/officeDocument/2006/relationships/notesMaster" Target="../notesMasters/notesMaster1.xml"/></Relationships>

</file>

<file path=ppt/notesSlides/_rels/notesSlide217.xml.rels><?xml version="1.0" encoding="UTF-8"?>
<Relationships xmlns="http://schemas.openxmlformats.org/package/2006/relationships"><Relationship Id="rId1" Type="http://schemas.openxmlformats.org/officeDocument/2006/relationships/slide" Target="../slides/slide340.xml"/><Relationship Id="rId2" Type="http://schemas.openxmlformats.org/officeDocument/2006/relationships/notesMaster" Target="../notesMasters/notesMaster1.xml"/></Relationships>

</file>

<file path=ppt/notesSlides/_rels/notesSlide218.xml.rels><?xml version="1.0" encoding="UTF-8"?>
<Relationships xmlns="http://schemas.openxmlformats.org/package/2006/relationships"><Relationship Id="rId1" Type="http://schemas.openxmlformats.org/officeDocument/2006/relationships/slide" Target="../slides/slide341.xml"/><Relationship Id="rId2" Type="http://schemas.openxmlformats.org/officeDocument/2006/relationships/notesMaster" Target="../notesMasters/notesMaster1.xml"/></Relationships>

</file>

<file path=ppt/notesSlides/_rels/notesSlide219.xml.rels><?xml version="1.0" encoding="UTF-8"?>
<Relationships xmlns="http://schemas.openxmlformats.org/package/2006/relationships"><Relationship Id="rId1" Type="http://schemas.openxmlformats.org/officeDocument/2006/relationships/slide" Target="../slides/slide34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Relationships>

</file>

<file path=ppt/notesSlides/_rels/notesSlide220.xml.rels><?xml version="1.0" encoding="UTF-8"?>
<Relationships xmlns="http://schemas.openxmlformats.org/package/2006/relationships"><Relationship Id="rId1" Type="http://schemas.openxmlformats.org/officeDocument/2006/relationships/slide" Target="../slides/slide343.xml"/><Relationship Id="rId2" Type="http://schemas.openxmlformats.org/officeDocument/2006/relationships/notesMaster" Target="../notesMasters/notesMaster1.xml"/></Relationships>

</file>

<file path=ppt/notesSlides/_rels/notesSlide221.xml.rels><?xml version="1.0" encoding="UTF-8"?>
<Relationships xmlns="http://schemas.openxmlformats.org/package/2006/relationships"><Relationship Id="rId1" Type="http://schemas.openxmlformats.org/officeDocument/2006/relationships/slide" Target="../slides/slide344.xml"/><Relationship Id="rId2" Type="http://schemas.openxmlformats.org/officeDocument/2006/relationships/notesMaster" Target="../notesMasters/notesMaster1.xml"/></Relationships>

</file>

<file path=ppt/notesSlides/_rels/notesSlide222.xml.rels><?xml version="1.0" encoding="UTF-8"?>
<Relationships xmlns="http://schemas.openxmlformats.org/package/2006/relationships"><Relationship Id="rId1" Type="http://schemas.openxmlformats.org/officeDocument/2006/relationships/slide" Target="../slides/slide345.xml"/><Relationship Id="rId2" Type="http://schemas.openxmlformats.org/officeDocument/2006/relationships/notesMaster" Target="../notesMasters/notesMaster1.xml"/></Relationships>

</file>

<file path=ppt/notesSlides/_rels/notesSlide223.xml.rels><?xml version="1.0" encoding="UTF-8"?>
<Relationships xmlns="http://schemas.openxmlformats.org/package/2006/relationships"><Relationship Id="rId1" Type="http://schemas.openxmlformats.org/officeDocument/2006/relationships/slide" Target="../slides/slide346.xml"/><Relationship Id="rId2" Type="http://schemas.openxmlformats.org/officeDocument/2006/relationships/notesMaster" Target="../notesMasters/notesMaster1.xml"/></Relationships>

</file>

<file path=ppt/notesSlides/_rels/notesSlide224.xml.rels><?xml version="1.0" encoding="UTF-8"?>
<Relationships xmlns="http://schemas.openxmlformats.org/package/2006/relationships"><Relationship Id="rId1" Type="http://schemas.openxmlformats.org/officeDocument/2006/relationships/slide" Target="../slides/slide347.xml"/><Relationship Id="rId2" Type="http://schemas.openxmlformats.org/officeDocument/2006/relationships/notesMaster" Target="../notesMasters/notesMaster1.xml"/></Relationships>

</file>

<file path=ppt/notesSlides/_rels/notesSlide225.xml.rels><?xml version="1.0" encoding="UTF-8"?>
<Relationships xmlns="http://schemas.openxmlformats.org/package/2006/relationships"><Relationship Id="rId1" Type="http://schemas.openxmlformats.org/officeDocument/2006/relationships/slide" Target="../slides/slide348.xml"/><Relationship Id="rId2" Type="http://schemas.openxmlformats.org/officeDocument/2006/relationships/notesMaster" Target="../notesMasters/notesMaster1.xml"/></Relationships>

</file>

<file path=ppt/notesSlides/_rels/notesSlide226.xml.rels><?xml version="1.0" encoding="UTF-8"?>
<Relationships xmlns="http://schemas.openxmlformats.org/package/2006/relationships"><Relationship Id="rId1" Type="http://schemas.openxmlformats.org/officeDocument/2006/relationships/slide" Target="../slides/slide349.xml"/><Relationship Id="rId2" Type="http://schemas.openxmlformats.org/officeDocument/2006/relationships/notesMaster" Target="../notesMasters/notesMaster1.xml"/></Relationships>

</file>

<file path=ppt/notesSlides/_rels/notesSlide227.xml.rels><?xml version="1.0" encoding="UTF-8"?>
<Relationships xmlns="http://schemas.openxmlformats.org/package/2006/relationships"><Relationship Id="rId1" Type="http://schemas.openxmlformats.org/officeDocument/2006/relationships/slide" Target="../slides/slide350.xml"/><Relationship Id="rId2" Type="http://schemas.openxmlformats.org/officeDocument/2006/relationships/notesMaster" Target="../notesMasters/notesMaster1.xml"/></Relationships>

</file>

<file path=ppt/notesSlides/_rels/notesSlide228.xml.rels><?xml version="1.0" encoding="UTF-8"?>
<Relationships xmlns="http://schemas.openxmlformats.org/package/2006/relationships"><Relationship Id="rId1" Type="http://schemas.openxmlformats.org/officeDocument/2006/relationships/slide" Target="../slides/slide351.xml"/><Relationship Id="rId2" Type="http://schemas.openxmlformats.org/officeDocument/2006/relationships/notesMaster" Target="../notesMasters/notesMaster1.xml"/></Relationships>

</file>

<file path=ppt/notesSlides/_rels/notesSlide229.xml.rels><?xml version="1.0" encoding="UTF-8"?>
<Relationships xmlns="http://schemas.openxmlformats.org/package/2006/relationships"><Relationship Id="rId1" Type="http://schemas.openxmlformats.org/officeDocument/2006/relationships/slide" Target="../slides/slide35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Relationships>

</file>

<file path=ppt/notesSlides/_rels/notesSlide230.xml.rels><?xml version="1.0" encoding="UTF-8"?>
<Relationships xmlns="http://schemas.openxmlformats.org/package/2006/relationships"><Relationship Id="rId1" Type="http://schemas.openxmlformats.org/officeDocument/2006/relationships/slide" Target="../slides/slide353.xml"/><Relationship Id="rId2" Type="http://schemas.openxmlformats.org/officeDocument/2006/relationships/notesMaster" Target="../notesMasters/notesMaster1.xml"/></Relationships>

</file>

<file path=ppt/notesSlides/_rels/notesSlide231.xml.rels><?xml version="1.0" encoding="UTF-8"?>
<Relationships xmlns="http://schemas.openxmlformats.org/package/2006/relationships"><Relationship Id="rId1" Type="http://schemas.openxmlformats.org/officeDocument/2006/relationships/slide" Target="../slides/slide354.xml"/><Relationship Id="rId2" Type="http://schemas.openxmlformats.org/officeDocument/2006/relationships/notesMaster" Target="../notesMasters/notesMaster1.xml"/></Relationships>

</file>

<file path=ppt/notesSlides/_rels/notesSlide232.xml.rels><?xml version="1.0" encoding="UTF-8"?>
<Relationships xmlns="http://schemas.openxmlformats.org/package/2006/relationships"><Relationship Id="rId1" Type="http://schemas.openxmlformats.org/officeDocument/2006/relationships/slide" Target="../slides/slide355.xml"/><Relationship Id="rId2" Type="http://schemas.openxmlformats.org/officeDocument/2006/relationships/notesMaster" Target="../notesMasters/notesMaster1.xml"/></Relationships>

</file>

<file path=ppt/notesSlides/_rels/notesSlide233.xml.rels><?xml version="1.0" encoding="UTF-8"?>
<Relationships xmlns="http://schemas.openxmlformats.org/package/2006/relationships"><Relationship Id="rId1" Type="http://schemas.openxmlformats.org/officeDocument/2006/relationships/slide" Target="../slides/slide356.xml"/><Relationship Id="rId2" Type="http://schemas.openxmlformats.org/officeDocument/2006/relationships/notesMaster" Target="../notesMasters/notesMaster1.xml"/></Relationships>

</file>

<file path=ppt/notesSlides/_rels/notesSlide234.xml.rels><?xml version="1.0" encoding="UTF-8"?>
<Relationships xmlns="http://schemas.openxmlformats.org/package/2006/relationships"><Relationship Id="rId1" Type="http://schemas.openxmlformats.org/officeDocument/2006/relationships/slide" Target="../slides/slide357.xml"/><Relationship Id="rId2" Type="http://schemas.openxmlformats.org/officeDocument/2006/relationships/notesMaster" Target="../notesMasters/notesMaster1.xml"/></Relationships>

</file>

<file path=ppt/notesSlides/_rels/notesSlide235.xml.rels><?xml version="1.0" encoding="UTF-8"?>
<Relationships xmlns="http://schemas.openxmlformats.org/package/2006/relationships"><Relationship Id="rId1" Type="http://schemas.openxmlformats.org/officeDocument/2006/relationships/slide" Target="../slides/slide363.xml"/><Relationship Id="rId2" Type="http://schemas.openxmlformats.org/officeDocument/2006/relationships/notesMaster" Target="../notesMasters/notesMaster1.xml"/></Relationships>

</file>

<file path=ppt/notesSlides/_rels/notesSlide236.xml.rels><?xml version="1.0" encoding="UTF-8"?>
<Relationships xmlns="http://schemas.openxmlformats.org/package/2006/relationships"><Relationship Id="rId1" Type="http://schemas.openxmlformats.org/officeDocument/2006/relationships/slide" Target="../slides/slide364.xml"/><Relationship Id="rId2" Type="http://schemas.openxmlformats.org/officeDocument/2006/relationships/notesMaster" Target="../notesMasters/notesMaster1.xml"/></Relationships>

</file>

<file path=ppt/notesSlides/_rels/notesSlide237.xml.rels><?xml version="1.0" encoding="UTF-8"?>
<Relationships xmlns="http://schemas.openxmlformats.org/package/2006/relationships"><Relationship Id="rId1" Type="http://schemas.openxmlformats.org/officeDocument/2006/relationships/slide" Target="../slides/slide365.xml"/><Relationship Id="rId2" Type="http://schemas.openxmlformats.org/officeDocument/2006/relationships/notesMaster" Target="../notesMasters/notesMaster1.xml"/></Relationships>

</file>

<file path=ppt/notesSlides/_rels/notesSlide238.xml.rels><?xml version="1.0" encoding="UTF-8"?>
<Relationships xmlns="http://schemas.openxmlformats.org/package/2006/relationships"><Relationship Id="rId1" Type="http://schemas.openxmlformats.org/officeDocument/2006/relationships/slide" Target="../slides/slide366.xml"/><Relationship Id="rId2" Type="http://schemas.openxmlformats.org/officeDocument/2006/relationships/notesMaster" Target="../notesMasters/notesMaster1.xml"/></Relationships>

</file>

<file path=ppt/notesSlides/_rels/notesSlide239.xml.rels><?xml version="1.0" encoding="UTF-8"?>
<Relationships xmlns="http://schemas.openxmlformats.org/package/2006/relationships"><Relationship Id="rId1" Type="http://schemas.openxmlformats.org/officeDocument/2006/relationships/slide" Target="../slides/slide367.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Relationships>

</file>

<file path=ppt/notesSlides/_rels/notesSlide240.xml.rels><?xml version="1.0" encoding="UTF-8"?>
<Relationships xmlns="http://schemas.openxmlformats.org/package/2006/relationships"><Relationship Id="rId1" Type="http://schemas.openxmlformats.org/officeDocument/2006/relationships/slide" Target="../slides/slide368.xml"/><Relationship Id="rId2" Type="http://schemas.openxmlformats.org/officeDocument/2006/relationships/notesMaster" Target="../notesMasters/notesMaster1.xml"/></Relationships>

</file>

<file path=ppt/notesSlides/_rels/notesSlide241.xml.rels><?xml version="1.0" encoding="UTF-8"?>
<Relationships xmlns="http://schemas.openxmlformats.org/package/2006/relationships"><Relationship Id="rId1" Type="http://schemas.openxmlformats.org/officeDocument/2006/relationships/slide" Target="../slides/slide369.xml"/><Relationship Id="rId2" Type="http://schemas.openxmlformats.org/officeDocument/2006/relationships/notesMaster" Target="../notesMasters/notesMaster1.xml"/></Relationships>

</file>

<file path=ppt/notesSlides/_rels/notesSlide242.xml.rels><?xml version="1.0" encoding="UTF-8"?>
<Relationships xmlns="http://schemas.openxmlformats.org/package/2006/relationships"><Relationship Id="rId1" Type="http://schemas.openxmlformats.org/officeDocument/2006/relationships/slide" Target="../slides/slide370.xml"/><Relationship Id="rId2" Type="http://schemas.openxmlformats.org/officeDocument/2006/relationships/notesMaster" Target="../notesMasters/notesMaster1.xml"/></Relationships>

</file>

<file path=ppt/notesSlides/_rels/notesSlide243.xml.rels><?xml version="1.0" encoding="UTF-8"?>
<Relationships xmlns="http://schemas.openxmlformats.org/package/2006/relationships"><Relationship Id="rId1" Type="http://schemas.openxmlformats.org/officeDocument/2006/relationships/slide" Target="../slides/slide371.xml"/><Relationship Id="rId2" Type="http://schemas.openxmlformats.org/officeDocument/2006/relationships/notesMaster" Target="../notesMasters/notesMaster1.xml"/></Relationships>

</file>

<file path=ppt/notesSlides/_rels/notesSlide244.xml.rels><?xml version="1.0" encoding="UTF-8"?>
<Relationships xmlns="http://schemas.openxmlformats.org/package/2006/relationships"><Relationship Id="rId1" Type="http://schemas.openxmlformats.org/officeDocument/2006/relationships/slide" Target="../slides/slide372.xml"/><Relationship Id="rId2" Type="http://schemas.openxmlformats.org/officeDocument/2006/relationships/notesMaster" Target="../notesMasters/notesMaster1.xml"/></Relationships>

</file>

<file path=ppt/notesSlides/_rels/notesSlide245.xml.rels><?xml version="1.0" encoding="UTF-8"?>
<Relationships xmlns="http://schemas.openxmlformats.org/package/2006/relationships"><Relationship Id="rId1" Type="http://schemas.openxmlformats.org/officeDocument/2006/relationships/slide" Target="../slides/slide373.xml"/><Relationship Id="rId2" Type="http://schemas.openxmlformats.org/officeDocument/2006/relationships/notesMaster" Target="../notesMasters/notesMaster1.xml"/></Relationships>

</file>

<file path=ppt/notesSlides/_rels/notesSlide246.xml.rels><?xml version="1.0" encoding="UTF-8"?>
<Relationships xmlns="http://schemas.openxmlformats.org/package/2006/relationships"><Relationship Id="rId1" Type="http://schemas.openxmlformats.org/officeDocument/2006/relationships/slide" Target="../slides/slide374.xml"/><Relationship Id="rId2" Type="http://schemas.openxmlformats.org/officeDocument/2006/relationships/notesMaster" Target="../notesMasters/notesMaster1.xml"/></Relationships>

</file>

<file path=ppt/notesSlides/_rels/notesSlide247.xml.rels><?xml version="1.0" encoding="UTF-8"?>
<Relationships xmlns="http://schemas.openxmlformats.org/package/2006/relationships"><Relationship Id="rId1" Type="http://schemas.openxmlformats.org/officeDocument/2006/relationships/slide" Target="../slides/slide375.xml"/><Relationship Id="rId2" Type="http://schemas.openxmlformats.org/officeDocument/2006/relationships/notesMaster" Target="../notesMasters/notesMaster1.xml"/></Relationships>

</file>

<file path=ppt/notesSlides/_rels/notesSlide248.xml.rels><?xml version="1.0" encoding="UTF-8"?>
<Relationships xmlns="http://schemas.openxmlformats.org/package/2006/relationships"><Relationship Id="rId1" Type="http://schemas.openxmlformats.org/officeDocument/2006/relationships/slide" Target="../slides/slide376.xml"/><Relationship Id="rId2" Type="http://schemas.openxmlformats.org/officeDocument/2006/relationships/notesMaster" Target="../notesMasters/notesMaster1.xml"/></Relationships>

</file>

<file path=ppt/notesSlides/_rels/notesSlide249.xml.rels><?xml version="1.0" encoding="UTF-8"?>
<Relationships xmlns="http://schemas.openxmlformats.org/package/2006/relationships"><Relationship Id="rId1" Type="http://schemas.openxmlformats.org/officeDocument/2006/relationships/slide" Target="../slides/slide377.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Relationships>

</file>

<file path=ppt/notesSlides/_rels/notesSlide250.xml.rels><?xml version="1.0" encoding="UTF-8"?>
<Relationships xmlns="http://schemas.openxmlformats.org/package/2006/relationships"><Relationship Id="rId1" Type="http://schemas.openxmlformats.org/officeDocument/2006/relationships/slide" Target="../slides/slide378.xml"/><Relationship Id="rId2" Type="http://schemas.openxmlformats.org/officeDocument/2006/relationships/notesMaster" Target="../notesMasters/notesMaster1.xml"/></Relationships>

</file>

<file path=ppt/notesSlides/_rels/notesSlide251.xml.rels><?xml version="1.0" encoding="UTF-8"?>
<Relationships xmlns="http://schemas.openxmlformats.org/package/2006/relationships"><Relationship Id="rId1" Type="http://schemas.openxmlformats.org/officeDocument/2006/relationships/slide" Target="../slides/slide379.xml"/><Relationship Id="rId2" Type="http://schemas.openxmlformats.org/officeDocument/2006/relationships/notesMaster" Target="../notesMasters/notesMaster1.xml"/></Relationships>

</file>

<file path=ppt/notesSlides/_rels/notesSlide252.xml.rels><?xml version="1.0" encoding="UTF-8"?>
<Relationships xmlns="http://schemas.openxmlformats.org/package/2006/relationships"><Relationship Id="rId1" Type="http://schemas.openxmlformats.org/officeDocument/2006/relationships/slide" Target="../slides/slide380.xml"/><Relationship Id="rId2" Type="http://schemas.openxmlformats.org/officeDocument/2006/relationships/notesMaster" Target="../notesMasters/notesMaster1.xml"/></Relationships>

</file>

<file path=ppt/notesSlides/_rels/notesSlide253.xml.rels><?xml version="1.0" encoding="UTF-8"?>
<Relationships xmlns="http://schemas.openxmlformats.org/package/2006/relationships"><Relationship Id="rId1" Type="http://schemas.openxmlformats.org/officeDocument/2006/relationships/slide" Target="../slides/slide381.xml"/><Relationship Id="rId2" Type="http://schemas.openxmlformats.org/officeDocument/2006/relationships/notesMaster" Target="../notesMasters/notesMaster1.xml"/></Relationships>

</file>

<file path=ppt/notesSlides/_rels/notesSlide254.xml.rels><?xml version="1.0" encoding="UTF-8"?>
<Relationships xmlns="http://schemas.openxmlformats.org/package/2006/relationships"><Relationship Id="rId1" Type="http://schemas.openxmlformats.org/officeDocument/2006/relationships/slide" Target="../slides/slide382.xml"/><Relationship Id="rId2" Type="http://schemas.openxmlformats.org/officeDocument/2006/relationships/notesMaster" Target="../notesMasters/notesMaster1.xml"/></Relationships>

</file>

<file path=ppt/notesSlides/_rels/notesSlide255.xml.rels><?xml version="1.0" encoding="UTF-8"?>
<Relationships xmlns="http://schemas.openxmlformats.org/package/2006/relationships"><Relationship Id="rId1" Type="http://schemas.openxmlformats.org/officeDocument/2006/relationships/slide" Target="../slides/slide383.xml"/><Relationship Id="rId2" Type="http://schemas.openxmlformats.org/officeDocument/2006/relationships/notesMaster" Target="../notesMasters/notesMaster1.xml"/></Relationships>

</file>

<file path=ppt/notesSlides/_rels/notesSlide256.xml.rels><?xml version="1.0" encoding="UTF-8"?>
<Relationships xmlns="http://schemas.openxmlformats.org/package/2006/relationships"><Relationship Id="rId1" Type="http://schemas.openxmlformats.org/officeDocument/2006/relationships/slide" Target="../slides/slide384.xml"/><Relationship Id="rId2" Type="http://schemas.openxmlformats.org/officeDocument/2006/relationships/notesMaster" Target="../notesMasters/notesMaster1.xml"/></Relationships>

</file>

<file path=ppt/notesSlides/_rels/notesSlide257.xml.rels><?xml version="1.0" encoding="UTF-8"?>
<Relationships xmlns="http://schemas.openxmlformats.org/package/2006/relationships"><Relationship Id="rId1" Type="http://schemas.openxmlformats.org/officeDocument/2006/relationships/slide" Target="../slides/slide385.xml"/><Relationship Id="rId2" Type="http://schemas.openxmlformats.org/officeDocument/2006/relationships/notesMaster" Target="../notesMasters/notesMaster1.xml"/></Relationships>

</file>

<file path=ppt/notesSlides/_rels/notesSlide258.xml.rels><?xml version="1.0" encoding="UTF-8"?>
<Relationships xmlns="http://schemas.openxmlformats.org/package/2006/relationships"><Relationship Id="rId1" Type="http://schemas.openxmlformats.org/officeDocument/2006/relationships/slide" Target="../slides/slide386.xml"/><Relationship Id="rId2" Type="http://schemas.openxmlformats.org/officeDocument/2006/relationships/notesMaster" Target="../notesMasters/notesMaster1.xml"/></Relationships>

</file>

<file path=ppt/notesSlides/_rels/notesSlide259.xml.rels><?xml version="1.0" encoding="UTF-8"?>
<Relationships xmlns="http://schemas.openxmlformats.org/package/2006/relationships"><Relationship Id="rId1" Type="http://schemas.openxmlformats.org/officeDocument/2006/relationships/slide" Target="../slides/slide38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Relationships>

</file>

<file path=ppt/notesSlides/_rels/notesSlide260.xml.rels><?xml version="1.0" encoding="UTF-8"?>
<Relationships xmlns="http://schemas.openxmlformats.org/package/2006/relationships"><Relationship Id="rId1" Type="http://schemas.openxmlformats.org/officeDocument/2006/relationships/slide" Target="../slides/slide388.xml"/><Relationship Id="rId2" Type="http://schemas.openxmlformats.org/officeDocument/2006/relationships/notesMaster" Target="../notesMasters/notesMaster1.xml"/></Relationships>

</file>

<file path=ppt/notesSlides/_rels/notesSlide261.xml.rels><?xml version="1.0" encoding="UTF-8"?>
<Relationships xmlns="http://schemas.openxmlformats.org/package/2006/relationships"><Relationship Id="rId1" Type="http://schemas.openxmlformats.org/officeDocument/2006/relationships/slide" Target="../slides/slide389.xml"/><Relationship Id="rId2" Type="http://schemas.openxmlformats.org/officeDocument/2006/relationships/notesMaster" Target="../notesMasters/notesMaster1.xml"/></Relationships>

</file>

<file path=ppt/notesSlides/_rels/notesSlide262.xml.rels><?xml version="1.0" encoding="UTF-8"?>
<Relationships xmlns="http://schemas.openxmlformats.org/package/2006/relationships"><Relationship Id="rId1" Type="http://schemas.openxmlformats.org/officeDocument/2006/relationships/slide" Target="../slides/slide390.xml"/><Relationship Id="rId2" Type="http://schemas.openxmlformats.org/officeDocument/2006/relationships/notesMaster" Target="../notesMasters/notesMaster1.xml"/></Relationships>

</file>

<file path=ppt/notesSlides/_rels/notesSlide263.xml.rels><?xml version="1.0" encoding="UTF-8"?>
<Relationships xmlns="http://schemas.openxmlformats.org/package/2006/relationships"><Relationship Id="rId1" Type="http://schemas.openxmlformats.org/officeDocument/2006/relationships/slide" Target="../slides/slide391.xml"/><Relationship Id="rId2" Type="http://schemas.openxmlformats.org/officeDocument/2006/relationships/notesMaster" Target="../notesMasters/notesMaster1.xml"/></Relationships>

</file>

<file path=ppt/notesSlides/_rels/notesSlide264.xml.rels><?xml version="1.0" encoding="UTF-8"?>
<Relationships xmlns="http://schemas.openxmlformats.org/package/2006/relationships"><Relationship Id="rId1" Type="http://schemas.openxmlformats.org/officeDocument/2006/relationships/slide" Target="../slides/slide392.xml"/><Relationship Id="rId2" Type="http://schemas.openxmlformats.org/officeDocument/2006/relationships/notesMaster" Target="../notesMasters/notesMaster1.xml"/></Relationships>

</file>

<file path=ppt/notesSlides/_rels/notesSlide265.xml.rels><?xml version="1.0" encoding="UTF-8"?>
<Relationships xmlns="http://schemas.openxmlformats.org/package/2006/relationships"><Relationship Id="rId1" Type="http://schemas.openxmlformats.org/officeDocument/2006/relationships/slide" Target="../slides/slide393.xml"/><Relationship Id="rId2" Type="http://schemas.openxmlformats.org/officeDocument/2006/relationships/notesMaster" Target="../notesMasters/notesMaster1.xml"/></Relationships>

</file>

<file path=ppt/notesSlides/_rels/notesSlide266.xml.rels><?xml version="1.0" encoding="UTF-8"?>
<Relationships xmlns="http://schemas.openxmlformats.org/package/2006/relationships"><Relationship Id="rId1" Type="http://schemas.openxmlformats.org/officeDocument/2006/relationships/slide" Target="../slides/slide394.xml"/><Relationship Id="rId2" Type="http://schemas.openxmlformats.org/officeDocument/2006/relationships/notesMaster" Target="../notesMasters/notesMaster1.xml"/></Relationships>

</file>

<file path=ppt/notesSlides/_rels/notesSlide267.xml.rels><?xml version="1.0" encoding="UTF-8"?>
<Relationships xmlns="http://schemas.openxmlformats.org/package/2006/relationships"><Relationship Id="rId1" Type="http://schemas.openxmlformats.org/officeDocument/2006/relationships/slide" Target="../slides/slide395.xml"/><Relationship Id="rId2" Type="http://schemas.openxmlformats.org/officeDocument/2006/relationships/notesMaster" Target="../notesMasters/notesMaster1.xml"/></Relationships>

</file>

<file path=ppt/notesSlides/_rels/notesSlide268.xml.rels><?xml version="1.0" encoding="UTF-8"?>
<Relationships xmlns="http://schemas.openxmlformats.org/package/2006/relationships"><Relationship Id="rId1" Type="http://schemas.openxmlformats.org/officeDocument/2006/relationships/slide" Target="../slides/slide396.xml"/><Relationship Id="rId2" Type="http://schemas.openxmlformats.org/officeDocument/2006/relationships/notesMaster" Target="../notesMasters/notesMaster1.xml"/></Relationships>

</file>

<file path=ppt/notesSlides/_rels/notesSlide269.xml.rels><?xml version="1.0" encoding="UTF-8"?>
<Relationships xmlns="http://schemas.openxmlformats.org/package/2006/relationships"><Relationship Id="rId1" Type="http://schemas.openxmlformats.org/officeDocument/2006/relationships/slide" Target="../slides/slide39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Relationships>

</file>

<file path=ppt/notesSlides/_rels/notesSlide270.xml.rels><?xml version="1.0" encoding="UTF-8"?>
<Relationships xmlns="http://schemas.openxmlformats.org/package/2006/relationships"><Relationship Id="rId1" Type="http://schemas.openxmlformats.org/officeDocument/2006/relationships/slide" Target="../slides/slide398.xml"/><Relationship Id="rId2" Type="http://schemas.openxmlformats.org/officeDocument/2006/relationships/notesMaster" Target="../notesMasters/notesMaster1.xml"/></Relationships>

</file>

<file path=ppt/notesSlides/_rels/notesSlide271.xml.rels><?xml version="1.0" encoding="UTF-8"?>
<Relationships xmlns="http://schemas.openxmlformats.org/package/2006/relationships"><Relationship Id="rId1" Type="http://schemas.openxmlformats.org/officeDocument/2006/relationships/slide" Target="../slides/slide399.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155.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156.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158.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159.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160.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163.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164.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165.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166.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167.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168.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169.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170.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17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172.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173.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174.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175.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176.xml"/><Relationship Id="rId2" Type="http://schemas.openxmlformats.org/officeDocument/2006/relationships/notesMaster" Target="../notesMasters/notesMaster1.xml"/></Relationships>

</file>

<file path=ppt/notesSlides/_rels/notesSlide65.xml.rels><?xml version="1.0" encoding="UTF-8"?>
<Relationships xmlns="http://schemas.openxmlformats.org/package/2006/relationships"><Relationship Id="rId1" Type="http://schemas.openxmlformats.org/officeDocument/2006/relationships/slide" Target="../slides/slide177.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178.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179.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180.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18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182.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183.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184.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185.xml"/><Relationship Id="rId2" Type="http://schemas.openxmlformats.org/officeDocument/2006/relationships/notesMaster" Target="../notesMasters/notesMaster1.xml"/></Relationships>

</file>

<file path=ppt/notesSlides/_rels/notesSlide74.xml.rels><?xml version="1.0" encoding="UTF-8"?>
<Relationships xmlns="http://schemas.openxmlformats.org/package/2006/relationships"><Relationship Id="rId1" Type="http://schemas.openxmlformats.org/officeDocument/2006/relationships/slide" Target="../slides/slide186.xml"/><Relationship Id="rId2" Type="http://schemas.openxmlformats.org/officeDocument/2006/relationships/notesMaster" Target="../notesMasters/notesMaster1.xml"/></Relationships>

</file>

<file path=ppt/notesSlides/_rels/notesSlide75.xml.rels><?xml version="1.0" encoding="UTF-8"?>
<Relationships xmlns="http://schemas.openxmlformats.org/package/2006/relationships"><Relationship Id="rId1" Type="http://schemas.openxmlformats.org/officeDocument/2006/relationships/slide" Target="../slides/slide187.xml"/><Relationship Id="rId2" Type="http://schemas.openxmlformats.org/officeDocument/2006/relationships/notesMaster" Target="../notesMasters/notesMaster1.xml"/></Relationships>

</file>

<file path=ppt/notesSlides/_rels/notesSlide76.xml.rels><?xml version="1.0" encoding="UTF-8"?>
<Relationships xmlns="http://schemas.openxmlformats.org/package/2006/relationships"><Relationship Id="rId1" Type="http://schemas.openxmlformats.org/officeDocument/2006/relationships/slide" Target="../slides/slide188.xml"/><Relationship Id="rId2" Type="http://schemas.openxmlformats.org/officeDocument/2006/relationships/notesMaster" Target="../notesMasters/notesMaster1.xml"/></Relationships>

</file>

<file path=ppt/notesSlides/_rels/notesSlide77.xml.rels><?xml version="1.0" encoding="UTF-8"?>
<Relationships xmlns="http://schemas.openxmlformats.org/package/2006/relationships"><Relationship Id="rId1" Type="http://schemas.openxmlformats.org/officeDocument/2006/relationships/slide" Target="../slides/slide192.xml"/><Relationship Id="rId2" Type="http://schemas.openxmlformats.org/officeDocument/2006/relationships/notesMaster" Target="../notesMasters/notesMaster1.xml"/></Relationships>

</file>

<file path=ppt/notesSlides/_rels/notesSlide78.xml.rels><?xml version="1.0" encoding="UTF-8"?>
<Relationships xmlns="http://schemas.openxmlformats.org/package/2006/relationships"><Relationship Id="rId1" Type="http://schemas.openxmlformats.org/officeDocument/2006/relationships/slide" Target="../slides/slide193.xml"/><Relationship Id="rId2" Type="http://schemas.openxmlformats.org/officeDocument/2006/relationships/notesMaster" Target="../notesMasters/notesMaster1.xml"/></Relationships>

</file>

<file path=ppt/notesSlides/_rels/notesSlide79.xml.rels><?xml version="1.0" encoding="UTF-8"?>
<Relationships xmlns="http://schemas.openxmlformats.org/package/2006/relationships"><Relationship Id="rId1" Type="http://schemas.openxmlformats.org/officeDocument/2006/relationships/slide" Target="../slides/slide19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80.xml.rels><?xml version="1.0" encoding="UTF-8"?>
<Relationships xmlns="http://schemas.openxmlformats.org/package/2006/relationships"><Relationship Id="rId1" Type="http://schemas.openxmlformats.org/officeDocument/2006/relationships/slide" Target="../slides/slide195.xml"/><Relationship Id="rId2" Type="http://schemas.openxmlformats.org/officeDocument/2006/relationships/notesMaster" Target="../notesMasters/notesMaster1.xml"/></Relationships>

</file>

<file path=ppt/notesSlides/_rels/notesSlide81.xml.rels><?xml version="1.0" encoding="UTF-8"?>
<Relationships xmlns="http://schemas.openxmlformats.org/package/2006/relationships"><Relationship Id="rId1" Type="http://schemas.openxmlformats.org/officeDocument/2006/relationships/slide" Target="../slides/slide196.xml"/><Relationship Id="rId2" Type="http://schemas.openxmlformats.org/officeDocument/2006/relationships/notesMaster" Target="../notesMasters/notesMaster1.xml"/></Relationships>

</file>

<file path=ppt/notesSlides/_rels/notesSlide82.xml.rels><?xml version="1.0" encoding="UTF-8"?>
<Relationships xmlns="http://schemas.openxmlformats.org/package/2006/relationships"><Relationship Id="rId1" Type="http://schemas.openxmlformats.org/officeDocument/2006/relationships/slide" Target="../slides/slide197.xml"/><Relationship Id="rId2" Type="http://schemas.openxmlformats.org/officeDocument/2006/relationships/notesMaster" Target="../notesMasters/notesMaster1.xml"/></Relationships>

</file>

<file path=ppt/notesSlides/_rels/notesSlide83.xml.rels><?xml version="1.0" encoding="UTF-8"?>
<Relationships xmlns="http://schemas.openxmlformats.org/package/2006/relationships"><Relationship Id="rId1" Type="http://schemas.openxmlformats.org/officeDocument/2006/relationships/slide" Target="../slides/slide198.xml"/><Relationship Id="rId2" Type="http://schemas.openxmlformats.org/officeDocument/2006/relationships/notesMaster" Target="../notesMasters/notesMaster1.xml"/></Relationships>

</file>

<file path=ppt/notesSlides/_rels/notesSlide84.xml.rels><?xml version="1.0" encoding="UTF-8"?>
<Relationships xmlns="http://schemas.openxmlformats.org/package/2006/relationships"><Relationship Id="rId1" Type="http://schemas.openxmlformats.org/officeDocument/2006/relationships/slide" Target="../slides/slide199.xml"/><Relationship Id="rId2" Type="http://schemas.openxmlformats.org/officeDocument/2006/relationships/notesMaster" Target="../notesMasters/notesMaster1.xml"/></Relationships>

</file>

<file path=ppt/notesSlides/_rels/notesSlide85.xml.rels><?xml version="1.0" encoding="UTF-8"?>
<Relationships xmlns="http://schemas.openxmlformats.org/package/2006/relationships"><Relationship Id="rId1" Type="http://schemas.openxmlformats.org/officeDocument/2006/relationships/slide" Target="../slides/slide200.xml"/><Relationship Id="rId2" Type="http://schemas.openxmlformats.org/officeDocument/2006/relationships/notesMaster" Target="../notesMasters/notesMaster1.xml"/></Relationships>

</file>

<file path=ppt/notesSlides/_rels/notesSlide86.xml.rels><?xml version="1.0" encoding="UTF-8"?>
<Relationships xmlns="http://schemas.openxmlformats.org/package/2006/relationships"><Relationship Id="rId1" Type="http://schemas.openxmlformats.org/officeDocument/2006/relationships/slide" Target="../slides/slide201.xml"/><Relationship Id="rId2" Type="http://schemas.openxmlformats.org/officeDocument/2006/relationships/notesMaster" Target="../notesMasters/notesMaster1.xml"/></Relationships>

</file>

<file path=ppt/notesSlides/_rels/notesSlide87.xml.rels><?xml version="1.0" encoding="UTF-8"?>
<Relationships xmlns="http://schemas.openxmlformats.org/package/2006/relationships"><Relationship Id="rId1" Type="http://schemas.openxmlformats.org/officeDocument/2006/relationships/slide" Target="../slides/slide206.xml"/><Relationship Id="rId2" Type="http://schemas.openxmlformats.org/officeDocument/2006/relationships/notesMaster" Target="../notesMasters/notesMaster1.xml"/></Relationships>

</file>

<file path=ppt/notesSlides/_rels/notesSlide88.xml.rels><?xml version="1.0" encoding="UTF-8"?>
<Relationships xmlns="http://schemas.openxmlformats.org/package/2006/relationships"><Relationship Id="rId1" Type="http://schemas.openxmlformats.org/officeDocument/2006/relationships/slide" Target="../slides/slide207.xml"/><Relationship Id="rId2" Type="http://schemas.openxmlformats.org/officeDocument/2006/relationships/notesMaster" Target="../notesMasters/notesMaster1.xml"/></Relationships>

</file>

<file path=ppt/notesSlides/_rels/notesSlide89.xml.rels><?xml version="1.0" encoding="UTF-8"?>
<Relationships xmlns="http://schemas.openxmlformats.org/package/2006/relationships"><Relationship Id="rId1" Type="http://schemas.openxmlformats.org/officeDocument/2006/relationships/slide" Target="../slides/slide20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90.xml.rels><?xml version="1.0" encoding="UTF-8"?>
<Relationships xmlns="http://schemas.openxmlformats.org/package/2006/relationships"><Relationship Id="rId1" Type="http://schemas.openxmlformats.org/officeDocument/2006/relationships/slide" Target="../slides/slide209.xml"/><Relationship Id="rId2" Type="http://schemas.openxmlformats.org/officeDocument/2006/relationships/notesMaster" Target="../notesMasters/notesMaster1.xml"/></Relationships>

</file>

<file path=ppt/notesSlides/_rels/notesSlide91.xml.rels><?xml version="1.0" encoding="UTF-8"?>
<Relationships xmlns="http://schemas.openxmlformats.org/package/2006/relationships"><Relationship Id="rId1" Type="http://schemas.openxmlformats.org/officeDocument/2006/relationships/slide" Target="../slides/slide210.xml"/><Relationship Id="rId2" Type="http://schemas.openxmlformats.org/officeDocument/2006/relationships/notesMaster" Target="../notesMasters/notesMaster1.xml"/></Relationships>

</file>

<file path=ppt/notesSlides/_rels/notesSlide92.xml.rels><?xml version="1.0" encoding="UTF-8"?>
<Relationships xmlns="http://schemas.openxmlformats.org/package/2006/relationships"><Relationship Id="rId1" Type="http://schemas.openxmlformats.org/officeDocument/2006/relationships/slide" Target="../slides/slide211.xml"/><Relationship Id="rId2" Type="http://schemas.openxmlformats.org/officeDocument/2006/relationships/notesMaster" Target="../notesMasters/notesMaster1.xml"/></Relationships>

</file>

<file path=ppt/notesSlides/_rels/notesSlide93.xml.rels><?xml version="1.0" encoding="UTF-8"?>
<Relationships xmlns="http://schemas.openxmlformats.org/package/2006/relationships"><Relationship Id="rId1" Type="http://schemas.openxmlformats.org/officeDocument/2006/relationships/slide" Target="../slides/slide212.xml"/><Relationship Id="rId2" Type="http://schemas.openxmlformats.org/officeDocument/2006/relationships/notesMaster" Target="../notesMasters/notesMaster1.xml"/></Relationships>

</file>

<file path=ppt/notesSlides/_rels/notesSlide94.xml.rels><?xml version="1.0" encoding="UTF-8"?>
<Relationships xmlns="http://schemas.openxmlformats.org/package/2006/relationships"><Relationship Id="rId1" Type="http://schemas.openxmlformats.org/officeDocument/2006/relationships/slide" Target="../slides/slide213.xml"/><Relationship Id="rId2" Type="http://schemas.openxmlformats.org/officeDocument/2006/relationships/notesMaster" Target="../notesMasters/notesMaster1.xml"/></Relationships>

</file>

<file path=ppt/notesSlides/_rels/notesSlide95.xml.rels><?xml version="1.0" encoding="UTF-8"?>
<Relationships xmlns="http://schemas.openxmlformats.org/package/2006/relationships"><Relationship Id="rId1" Type="http://schemas.openxmlformats.org/officeDocument/2006/relationships/slide" Target="../slides/slide214.xml"/><Relationship Id="rId2" Type="http://schemas.openxmlformats.org/officeDocument/2006/relationships/notesMaster" Target="../notesMasters/notesMaster1.xml"/></Relationships>

</file>

<file path=ppt/notesSlides/_rels/notesSlide96.xml.rels><?xml version="1.0" encoding="UTF-8"?>
<Relationships xmlns="http://schemas.openxmlformats.org/package/2006/relationships"><Relationship Id="rId1" Type="http://schemas.openxmlformats.org/officeDocument/2006/relationships/slide" Target="../slides/slide215.xml"/><Relationship Id="rId2" Type="http://schemas.openxmlformats.org/officeDocument/2006/relationships/notesMaster" Target="../notesMasters/notesMaster1.xml"/></Relationships>

</file>

<file path=ppt/notesSlides/_rels/notesSlide97.xml.rels><?xml version="1.0" encoding="UTF-8"?>
<Relationships xmlns="http://schemas.openxmlformats.org/package/2006/relationships"><Relationship Id="rId1" Type="http://schemas.openxmlformats.org/officeDocument/2006/relationships/slide" Target="../slides/slide216.xml"/><Relationship Id="rId2" Type="http://schemas.openxmlformats.org/officeDocument/2006/relationships/notesMaster" Target="../notesMasters/notesMaster1.xml"/></Relationships>

</file>

<file path=ppt/notesSlides/_rels/notesSlide98.xml.rels><?xml version="1.0" encoding="UTF-8"?>
<Relationships xmlns="http://schemas.openxmlformats.org/package/2006/relationships"><Relationship Id="rId1" Type="http://schemas.openxmlformats.org/officeDocument/2006/relationships/slide" Target="../slides/slide217.xml"/><Relationship Id="rId2" Type="http://schemas.openxmlformats.org/officeDocument/2006/relationships/notesMaster" Target="../notesMasters/notesMaster1.xml"/></Relationships>

</file>

<file path=ppt/notesSlides/_rels/notesSlide99.xml.rels><?xml version="1.0" encoding="UTF-8"?>
<Relationships xmlns="http://schemas.openxmlformats.org/package/2006/relationships"><Relationship Id="rId1" Type="http://schemas.openxmlformats.org/officeDocument/2006/relationships/slide" Target="../slides/slide21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随着科技进步与经济发展，遥感逐渐由定性分析转向定量研究，因而对影像的质量和精度要求也越来越高，由于受到大气的影响，卫星影像数据带有辐射误差，不能直接用于地表定量反演与分析。</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a:p>
        </p:txBody>
      </p:sp>
      <p:sp>
        <p:nvSpPr>
          <p:cNvPr id="343" name="Shape 34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卫星天顶角的变化同样也会导致传输路径发生变化，影响表观反射率。</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8" name="Shape 1788"/>
          <p:cNvSpPr/>
          <p:nvPr>
            <p:ph type="sldImg"/>
          </p:nvPr>
        </p:nvSpPr>
        <p:spPr>
          <a:prstGeom prst="rect">
            <a:avLst/>
          </a:prstGeom>
        </p:spPr>
        <p:txBody>
          <a:bodyPr/>
          <a:lstStyle/>
          <a:p>
            <a:pPr/>
          </a:p>
        </p:txBody>
      </p:sp>
      <p:sp>
        <p:nvSpPr>
          <p:cNvPr id="1789" name="Shape 1789"/>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8" name="Shape 1798"/>
          <p:cNvSpPr/>
          <p:nvPr>
            <p:ph type="sldImg"/>
          </p:nvPr>
        </p:nvSpPr>
        <p:spPr>
          <a:prstGeom prst="rect">
            <a:avLst/>
          </a:prstGeom>
        </p:spPr>
        <p:txBody>
          <a:bodyPr/>
          <a:lstStyle/>
          <a:p>
            <a:pPr/>
          </a:p>
        </p:txBody>
      </p:sp>
      <p:sp>
        <p:nvSpPr>
          <p:cNvPr id="1799" name="Shape 1799"/>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6" name="Shape 1806"/>
          <p:cNvSpPr/>
          <p:nvPr>
            <p:ph type="sldImg"/>
          </p:nvPr>
        </p:nvSpPr>
        <p:spPr>
          <a:prstGeom prst="rect">
            <a:avLst/>
          </a:prstGeom>
        </p:spPr>
        <p:txBody>
          <a:bodyPr/>
          <a:lstStyle/>
          <a:p>
            <a:pPr/>
          </a:p>
        </p:txBody>
      </p:sp>
      <p:sp>
        <p:nvSpPr>
          <p:cNvPr id="1807" name="Shape 1807"/>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4" name="Shape 1814"/>
          <p:cNvSpPr/>
          <p:nvPr>
            <p:ph type="sldImg"/>
          </p:nvPr>
        </p:nvSpPr>
        <p:spPr>
          <a:prstGeom prst="rect">
            <a:avLst/>
          </a:prstGeom>
        </p:spPr>
        <p:txBody>
          <a:bodyPr/>
          <a:lstStyle/>
          <a:p>
            <a:pPr/>
          </a:p>
        </p:txBody>
      </p:sp>
      <p:sp>
        <p:nvSpPr>
          <p:cNvPr id="1815" name="Shape 181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4" name="Shape 1824"/>
          <p:cNvSpPr/>
          <p:nvPr>
            <p:ph type="sldImg"/>
          </p:nvPr>
        </p:nvSpPr>
        <p:spPr>
          <a:prstGeom prst="rect">
            <a:avLst/>
          </a:prstGeom>
        </p:spPr>
        <p:txBody>
          <a:bodyPr/>
          <a:lstStyle/>
          <a:p>
            <a:pPr/>
          </a:p>
        </p:txBody>
      </p:sp>
      <p:sp>
        <p:nvSpPr>
          <p:cNvPr id="1825" name="Shape 182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9" name="Shape 1829"/>
          <p:cNvSpPr/>
          <p:nvPr>
            <p:ph type="sldImg"/>
          </p:nvPr>
        </p:nvSpPr>
        <p:spPr>
          <a:prstGeom prst="rect">
            <a:avLst/>
          </a:prstGeom>
        </p:spPr>
        <p:txBody>
          <a:bodyPr/>
          <a:lstStyle/>
          <a:p>
            <a:pPr/>
          </a:p>
        </p:txBody>
      </p:sp>
      <p:sp>
        <p:nvSpPr>
          <p:cNvPr id="1830" name="Shape 183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5" name="Shape 1835"/>
          <p:cNvSpPr/>
          <p:nvPr>
            <p:ph type="sldImg"/>
          </p:nvPr>
        </p:nvSpPr>
        <p:spPr>
          <a:prstGeom prst="rect">
            <a:avLst/>
          </a:prstGeom>
        </p:spPr>
        <p:txBody>
          <a:bodyPr/>
          <a:lstStyle/>
          <a:p>
            <a:pPr/>
          </a:p>
        </p:txBody>
      </p:sp>
      <p:sp>
        <p:nvSpPr>
          <p:cNvPr id="1836" name="Shape 1836"/>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4" name="Shape 1844"/>
          <p:cNvSpPr/>
          <p:nvPr>
            <p:ph type="sldImg"/>
          </p:nvPr>
        </p:nvSpPr>
        <p:spPr>
          <a:prstGeom prst="rect">
            <a:avLst/>
          </a:prstGeom>
        </p:spPr>
        <p:txBody>
          <a:bodyPr/>
          <a:lstStyle/>
          <a:p>
            <a:pPr/>
          </a:p>
        </p:txBody>
      </p:sp>
      <p:sp>
        <p:nvSpPr>
          <p:cNvPr id="1845" name="Shape 184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5" name="Shape 1855"/>
          <p:cNvSpPr/>
          <p:nvPr>
            <p:ph type="sldImg"/>
          </p:nvPr>
        </p:nvSpPr>
        <p:spPr>
          <a:prstGeom prst="rect">
            <a:avLst/>
          </a:prstGeom>
        </p:spPr>
        <p:txBody>
          <a:bodyPr/>
          <a:lstStyle/>
          <a:p>
            <a:pPr/>
          </a:p>
        </p:txBody>
      </p:sp>
      <p:sp>
        <p:nvSpPr>
          <p:cNvPr id="1856" name="Shape 1856"/>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3" name="Shape 1863"/>
          <p:cNvSpPr/>
          <p:nvPr>
            <p:ph type="sldImg"/>
          </p:nvPr>
        </p:nvSpPr>
        <p:spPr>
          <a:prstGeom prst="rect">
            <a:avLst/>
          </a:prstGeom>
        </p:spPr>
        <p:txBody>
          <a:bodyPr/>
          <a:lstStyle/>
          <a:p>
            <a:pPr/>
          </a:p>
        </p:txBody>
      </p:sp>
      <p:sp>
        <p:nvSpPr>
          <p:cNvPr id="1864" name="Shape 1864"/>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5" name="Shape 1875"/>
          <p:cNvSpPr/>
          <p:nvPr>
            <p:ph type="sldImg"/>
          </p:nvPr>
        </p:nvSpPr>
        <p:spPr>
          <a:prstGeom prst="rect">
            <a:avLst/>
          </a:prstGeom>
        </p:spPr>
        <p:txBody>
          <a:bodyPr/>
          <a:lstStyle/>
          <a:p>
            <a:pPr/>
          </a:p>
        </p:txBody>
      </p:sp>
      <p:sp>
        <p:nvSpPr>
          <p:cNvPr id="1876" name="Shape 1876"/>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4" name="Shape 1884"/>
          <p:cNvSpPr/>
          <p:nvPr>
            <p:ph type="sldImg"/>
          </p:nvPr>
        </p:nvSpPr>
        <p:spPr>
          <a:prstGeom prst="rect">
            <a:avLst/>
          </a:prstGeom>
        </p:spPr>
        <p:txBody>
          <a:bodyPr/>
          <a:lstStyle/>
          <a:p>
            <a:pPr/>
          </a:p>
        </p:txBody>
      </p:sp>
      <p:sp>
        <p:nvSpPr>
          <p:cNvPr id="1885" name="Shape 188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4" name="Shape 1894"/>
          <p:cNvSpPr/>
          <p:nvPr>
            <p:ph type="sldImg"/>
          </p:nvPr>
        </p:nvSpPr>
        <p:spPr>
          <a:prstGeom prst="rect">
            <a:avLst/>
          </a:prstGeom>
        </p:spPr>
        <p:txBody>
          <a:bodyPr/>
          <a:lstStyle/>
          <a:p>
            <a:pPr/>
          </a:p>
        </p:txBody>
      </p:sp>
      <p:sp>
        <p:nvSpPr>
          <p:cNvPr id="1895" name="Shape 189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2" name="Shape 1902"/>
          <p:cNvSpPr/>
          <p:nvPr>
            <p:ph type="sldImg"/>
          </p:nvPr>
        </p:nvSpPr>
        <p:spPr>
          <a:prstGeom prst="rect">
            <a:avLst/>
          </a:prstGeom>
        </p:spPr>
        <p:txBody>
          <a:bodyPr/>
          <a:lstStyle/>
          <a:p>
            <a:pPr/>
          </a:p>
        </p:txBody>
      </p:sp>
      <p:sp>
        <p:nvSpPr>
          <p:cNvPr id="1903" name="Shape 190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2" name="Shape 1912"/>
          <p:cNvSpPr/>
          <p:nvPr>
            <p:ph type="sldImg"/>
          </p:nvPr>
        </p:nvSpPr>
        <p:spPr>
          <a:prstGeom prst="rect">
            <a:avLst/>
          </a:prstGeom>
        </p:spPr>
        <p:txBody>
          <a:bodyPr/>
          <a:lstStyle/>
          <a:p>
            <a:pPr/>
          </a:p>
        </p:txBody>
      </p:sp>
      <p:sp>
        <p:nvSpPr>
          <p:cNvPr id="1913" name="Shape 191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9" name="Shape 1919"/>
          <p:cNvSpPr/>
          <p:nvPr>
            <p:ph type="sldImg"/>
          </p:nvPr>
        </p:nvSpPr>
        <p:spPr>
          <a:prstGeom prst="rect">
            <a:avLst/>
          </a:prstGeom>
        </p:spPr>
        <p:txBody>
          <a:bodyPr/>
          <a:lstStyle/>
          <a:p>
            <a:pPr/>
          </a:p>
        </p:txBody>
      </p:sp>
      <p:sp>
        <p:nvSpPr>
          <p:cNvPr id="1920" name="Shape 192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7" name="Shape 1927"/>
          <p:cNvSpPr/>
          <p:nvPr>
            <p:ph type="sldImg"/>
          </p:nvPr>
        </p:nvSpPr>
        <p:spPr>
          <a:prstGeom prst="rect">
            <a:avLst/>
          </a:prstGeom>
        </p:spPr>
        <p:txBody>
          <a:bodyPr/>
          <a:lstStyle/>
          <a:p>
            <a:pPr/>
          </a:p>
        </p:txBody>
      </p:sp>
      <p:sp>
        <p:nvSpPr>
          <p:cNvPr id="1928" name="Shape 192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4" name="Shape 1934"/>
          <p:cNvSpPr/>
          <p:nvPr>
            <p:ph type="sldImg"/>
          </p:nvPr>
        </p:nvSpPr>
        <p:spPr>
          <a:prstGeom prst="rect">
            <a:avLst/>
          </a:prstGeom>
        </p:spPr>
        <p:txBody>
          <a:bodyPr/>
          <a:lstStyle/>
          <a:p>
            <a:pPr/>
          </a:p>
        </p:txBody>
      </p:sp>
      <p:sp>
        <p:nvSpPr>
          <p:cNvPr id="1935" name="Shape 193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2" name="Shape 1942"/>
          <p:cNvSpPr/>
          <p:nvPr>
            <p:ph type="sldImg"/>
          </p:nvPr>
        </p:nvSpPr>
        <p:spPr>
          <a:prstGeom prst="rect">
            <a:avLst/>
          </a:prstGeom>
        </p:spPr>
        <p:txBody>
          <a:bodyPr/>
          <a:lstStyle/>
          <a:p>
            <a:pPr/>
          </a:p>
        </p:txBody>
      </p:sp>
      <p:sp>
        <p:nvSpPr>
          <p:cNvPr id="1943" name="Shape 194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9" name="Shape 1969"/>
          <p:cNvSpPr/>
          <p:nvPr>
            <p:ph type="sldImg"/>
          </p:nvPr>
        </p:nvSpPr>
        <p:spPr>
          <a:prstGeom prst="rect">
            <a:avLst/>
          </a:prstGeom>
        </p:spPr>
        <p:txBody>
          <a:bodyPr/>
          <a:lstStyle/>
          <a:p>
            <a:pPr/>
          </a:p>
        </p:txBody>
      </p:sp>
      <p:sp>
        <p:nvSpPr>
          <p:cNvPr id="1970" name="Shape 197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0" name="Shape 1980"/>
          <p:cNvSpPr/>
          <p:nvPr>
            <p:ph type="sldImg"/>
          </p:nvPr>
        </p:nvSpPr>
        <p:spPr>
          <a:prstGeom prst="rect">
            <a:avLst/>
          </a:prstGeom>
        </p:spPr>
        <p:txBody>
          <a:bodyPr/>
          <a:lstStyle/>
          <a:p>
            <a:pPr/>
          </a:p>
        </p:txBody>
      </p:sp>
      <p:sp>
        <p:nvSpPr>
          <p:cNvPr id="1981" name="Shape 198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0" name="Shape 1990"/>
          <p:cNvSpPr/>
          <p:nvPr>
            <p:ph type="sldImg"/>
          </p:nvPr>
        </p:nvSpPr>
        <p:spPr>
          <a:prstGeom prst="rect">
            <a:avLst/>
          </a:prstGeom>
        </p:spPr>
        <p:txBody>
          <a:bodyPr/>
          <a:lstStyle/>
          <a:p>
            <a:pPr/>
          </a:p>
        </p:txBody>
      </p:sp>
      <p:sp>
        <p:nvSpPr>
          <p:cNvPr id="1991" name="Shape 199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7" name="Shape 1997"/>
          <p:cNvSpPr/>
          <p:nvPr>
            <p:ph type="sldImg"/>
          </p:nvPr>
        </p:nvSpPr>
        <p:spPr>
          <a:prstGeom prst="rect">
            <a:avLst/>
          </a:prstGeom>
        </p:spPr>
        <p:txBody>
          <a:bodyPr/>
          <a:lstStyle/>
          <a:p>
            <a:pPr/>
          </a:p>
        </p:txBody>
      </p:sp>
      <p:sp>
        <p:nvSpPr>
          <p:cNvPr id="1998" name="Shape 199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5" name="Shape 2005"/>
          <p:cNvSpPr/>
          <p:nvPr>
            <p:ph type="sldImg"/>
          </p:nvPr>
        </p:nvSpPr>
        <p:spPr>
          <a:prstGeom prst="rect">
            <a:avLst/>
          </a:prstGeom>
        </p:spPr>
        <p:txBody>
          <a:bodyPr/>
          <a:lstStyle/>
          <a:p>
            <a:pPr/>
          </a:p>
        </p:txBody>
      </p:sp>
      <p:sp>
        <p:nvSpPr>
          <p:cNvPr id="2006" name="Shape 2006"/>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2" name="Shape 2012"/>
          <p:cNvSpPr/>
          <p:nvPr>
            <p:ph type="sldImg"/>
          </p:nvPr>
        </p:nvSpPr>
        <p:spPr>
          <a:prstGeom prst="rect">
            <a:avLst/>
          </a:prstGeom>
        </p:spPr>
        <p:txBody>
          <a:bodyPr/>
          <a:lstStyle/>
          <a:p>
            <a:pPr/>
          </a:p>
        </p:txBody>
      </p:sp>
      <p:sp>
        <p:nvSpPr>
          <p:cNvPr id="2013" name="Shape 201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8" name="Shape 2018"/>
          <p:cNvSpPr/>
          <p:nvPr>
            <p:ph type="sldImg"/>
          </p:nvPr>
        </p:nvSpPr>
        <p:spPr>
          <a:prstGeom prst="rect">
            <a:avLst/>
          </a:prstGeom>
        </p:spPr>
        <p:txBody>
          <a:bodyPr/>
          <a:lstStyle/>
          <a:p>
            <a:pPr/>
          </a:p>
        </p:txBody>
      </p:sp>
      <p:sp>
        <p:nvSpPr>
          <p:cNvPr id="2019" name="Shape 2019"/>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4" name="Shape 2024"/>
          <p:cNvSpPr/>
          <p:nvPr>
            <p:ph type="sldImg"/>
          </p:nvPr>
        </p:nvSpPr>
        <p:spPr>
          <a:prstGeom prst="rect">
            <a:avLst/>
          </a:prstGeom>
        </p:spPr>
        <p:txBody>
          <a:bodyPr/>
          <a:lstStyle/>
          <a:p>
            <a:pPr/>
          </a:p>
        </p:txBody>
      </p:sp>
      <p:sp>
        <p:nvSpPr>
          <p:cNvPr id="2025" name="Shape 202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2" name="Shape 2032"/>
          <p:cNvSpPr/>
          <p:nvPr>
            <p:ph type="sldImg"/>
          </p:nvPr>
        </p:nvSpPr>
        <p:spPr>
          <a:prstGeom prst="rect">
            <a:avLst/>
          </a:prstGeom>
        </p:spPr>
        <p:txBody>
          <a:bodyPr/>
          <a:lstStyle/>
          <a:p>
            <a:pPr/>
          </a:p>
        </p:txBody>
      </p:sp>
      <p:sp>
        <p:nvSpPr>
          <p:cNvPr id="2033" name="Shape 203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0" name="Shape 2040"/>
          <p:cNvSpPr/>
          <p:nvPr>
            <p:ph type="sldImg"/>
          </p:nvPr>
        </p:nvSpPr>
        <p:spPr>
          <a:prstGeom prst="rect">
            <a:avLst/>
          </a:prstGeom>
        </p:spPr>
        <p:txBody>
          <a:bodyPr/>
          <a:lstStyle/>
          <a:p>
            <a:pPr/>
          </a:p>
        </p:txBody>
      </p:sp>
      <p:sp>
        <p:nvSpPr>
          <p:cNvPr id="2041" name="Shape 204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5" name="Shape 2045"/>
          <p:cNvSpPr/>
          <p:nvPr>
            <p:ph type="sldImg"/>
          </p:nvPr>
        </p:nvSpPr>
        <p:spPr>
          <a:prstGeom prst="rect">
            <a:avLst/>
          </a:prstGeom>
        </p:spPr>
        <p:txBody>
          <a:bodyPr/>
          <a:lstStyle/>
          <a:p>
            <a:pPr/>
          </a:p>
        </p:txBody>
      </p:sp>
      <p:sp>
        <p:nvSpPr>
          <p:cNvPr id="2046" name="Shape 2046"/>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Shape 370"/>
          <p:cNvSpPr/>
          <p:nvPr>
            <p:ph type="sldImg"/>
          </p:nvPr>
        </p:nvSpPr>
        <p:spPr>
          <a:prstGeom prst="rect">
            <a:avLst/>
          </a:prstGeom>
        </p:spPr>
        <p:txBody>
          <a:bodyPr/>
          <a:lstStyle/>
          <a:p>
            <a:pPr/>
          </a:p>
        </p:txBody>
      </p:sp>
      <p:sp>
        <p:nvSpPr>
          <p:cNvPr id="371" name="Shape 37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1" name="Shape 2051"/>
          <p:cNvSpPr/>
          <p:nvPr>
            <p:ph type="sldImg"/>
          </p:nvPr>
        </p:nvSpPr>
        <p:spPr>
          <a:prstGeom prst="rect">
            <a:avLst/>
          </a:prstGeom>
        </p:spPr>
        <p:txBody>
          <a:bodyPr/>
          <a:lstStyle/>
          <a:p>
            <a:pPr/>
          </a:p>
        </p:txBody>
      </p:sp>
      <p:sp>
        <p:nvSpPr>
          <p:cNvPr id="2052" name="Shape 2052"/>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7" name="Shape 2057"/>
          <p:cNvSpPr/>
          <p:nvPr>
            <p:ph type="sldImg"/>
          </p:nvPr>
        </p:nvSpPr>
        <p:spPr>
          <a:prstGeom prst="rect">
            <a:avLst/>
          </a:prstGeom>
        </p:spPr>
        <p:txBody>
          <a:bodyPr/>
          <a:lstStyle/>
          <a:p>
            <a:pPr/>
          </a:p>
        </p:txBody>
      </p:sp>
      <p:sp>
        <p:nvSpPr>
          <p:cNvPr id="2058" name="Shape 205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3" name="Shape 2063"/>
          <p:cNvSpPr/>
          <p:nvPr>
            <p:ph type="sldImg"/>
          </p:nvPr>
        </p:nvSpPr>
        <p:spPr>
          <a:prstGeom prst="rect">
            <a:avLst/>
          </a:prstGeom>
        </p:spPr>
        <p:txBody>
          <a:bodyPr/>
          <a:lstStyle/>
          <a:p>
            <a:pPr/>
          </a:p>
        </p:txBody>
      </p:sp>
      <p:sp>
        <p:nvSpPr>
          <p:cNvPr id="2064" name="Shape 2064"/>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9" name="Shape 2069"/>
          <p:cNvSpPr/>
          <p:nvPr>
            <p:ph type="sldImg"/>
          </p:nvPr>
        </p:nvSpPr>
        <p:spPr>
          <a:prstGeom prst="rect">
            <a:avLst/>
          </a:prstGeom>
        </p:spPr>
        <p:txBody>
          <a:bodyPr/>
          <a:lstStyle/>
          <a:p>
            <a:pPr/>
          </a:p>
        </p:txBody>
      </p:sp>
      <p:sp>
        <p:nvSpPr>
          <p:cNvPr id="2070" name="Shape 207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0" name="Shape 2080"/>
          <p:cNvSpPr/>
          <p:nvPr>
            <p:ph type="sldImg"/>
          </p:nvPr>
        </p:nvSpPr>
        <p:spPr>
          <a:prstGeom prst="rect">
            <a:avLst/>
          </a:prstGeom>
        </p:spPr>
        <p:txBody>
          <a:bodyPr/>
          <a:lstStyle/>
          <a:p>
            <a:pPr/>
          </a:p>
        </p:txBody>
      </p:sp>
      <p:sp>
        <p:nvSpPr>
          <p:cNvPr id="2081" name="Shape 208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9" name="Shape 2089"/>
          <p:cNvSpPr/>
          <p:nvPr>
            <p:ph type="sldImg"/>
          </p:nvPr>
        </p:nvSpPr>
        <p:spPr>
          <a:prstGeom prst="rect">
            <a:avLst/>
          </a:prstGeom>
        </p:spPr>
        <p:txBody>
          <a:bodyPr/>
          <a:lstStyle/>
          <a:p>
            <a:pPr/>
          </a:p>
        </p:txBody>
      </p:sp>
      <p:sp>
        <p:nvSpPr>
          <p:cNvPr id="2090" name="Shape 209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0" name="Shape 2100"/>
          <p:cNvSpPr/>
          <p:nvPr>
            <p:ph type="sldImg"/>
          </p:nvPr>
        </p:nvSpPr>
        <p:spPr>
          <a:prstGeom prst="rect">
            <a:avLst/>
          </a:prstGeom>
        </p:spPr>
        <p:txBody>
          <a:bodyPr/>
          <a:lstStyle/>
          <a:p>
            <a:pPr/>
          </a:p>
        </p:txBody>
      </p:sp>
      <p:sp>
        <p:nvSpPr>
          <p:cNvPr id="2101" name="Shape 210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5" name="Shape 2105"/>
          <p:cNvSpPr/>
          <p:nvPr>
            <p:ph type="sldImg"/>
          </p:nvPr>
        </p:nvSpPr>
        <p:spPr>
          <a:prstGeom prst="rect">
            <a:avLst/>
          </a:prstGeom>
        </p:spPr>
        <p:txBody>
          <a:bodyPr/>
          <a:lstStyle/>
          <a:p>
            <a:pPr/>
          </a:p>
        </p:txBody>
      </p:sp>
      <p:sp>
        <p:nvSpPr>
          <p:cNvPr id="2106" name="Shape 2106"/>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0" name="Shape 2110"/>
          <p:cNvSpPr/>
          <p:nvPr>
            <p:ph type="sldImg"/>
          </p:nvPr>
        </p:nvSpPr>
        <p:spPr>
          <a:prstGeom prst="rect">
            <a:avLst/>
          </a:prstGeom>
        </p:spPr>
        <p:txBody>
          <a:bodyPr/>
          <a:lstStyle/>
          <a:p>
            <a:pPr/>
          </a:p>
        </p:txBody>
      </p:sp>
      <p:sp>
        <p:nvSpPr>
          <p:cNvPr id="2111" name="Shape 211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1" name="Shape 2121"/>
          <p:cNvSpPr/>
          <p:nvPr>
            <p:ph type="sldImg"/>
          </p:nvPr>
        </p:nvSpPr>
        <p:spPr>
          <a:prstGeom prst="rect">
            <a:avLst/>
          </a:prstGeom>
        </p:spPr>
        <p:txBody>
          <a:bodyPr/>
          <a:lstStyle/>
          <a:p>
            <a:pPr/>
          </a:p>
        </p:txBody>
      </p:sp>
      <p:sp>
        <p:nvSpPr>
          <p:cNvPr id="2122" name="Shape 2122"/>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9" name="Shape 2129"/>
          <p:cNvSpPr/>
          <p:nvPr>
            <p:ph type="sldImg"/>
          </p:nvPr>
        </p:nvSpPr>
        <p:spPr>
          <a:prstGeom prst="rect">
            <a:avLst/>
          </a:prstGeom>
        </p:spPr>
        <p:txBody>
          <a:bodyPr/>
          <a:lstStyle/>
          <a:p>
            <a:pPr/>
          </a:p>
        </p:txBody>
      </p:sp>
      <p:sp>
        <p:nvSpPr>
          <p:cNvPr id="2130" name="Shape 213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7" name="Shape 2137"/>
          <p:cNvSpPr/>
          <p:nvPr>
            <p:ph type="sldImg"/>
          </p:nvPr>
        </p:nvSpPr>
        <p:spPr>
          <a:prstGeom prst="rect">
            <a:avLst/>
          </a:prstGeom>
        </p:spPr>
        <p:txBody>
          <a:bodyPr/>
          <a:lstStyle/>
          <a:p>
            <a:pPr/>
          </a:p>
        </p:txBody>
      </p:sp>
      <p:sp>
        <p:nvSpPr>
          <p:cNvPr id="2138" name="Shape 213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3" name="Shape 2143"/>
          <p:cNvSpPr/>
          <p:nvPr>
            <p:ph type="sldImg"/>
          </p:nvPr>
        </p:nvSpPr>
        <p:spPr>
          <a:prstGeom prst="rect">
            <a:avLst/>
          </a:prstGeom>
        </p:spPr>
        <p:txBody>
          <a:bodyPr/>
          <a:lstStyle/>
          <a:p>
            <a:pPr/>
          </a:p>
        </p:txBody>
      </p:sp>
      <p:sp>
        <p:nvSpPr>
          <p:cNvPr id="2144" name="Shape 2144"/>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3" name="Shape 2153"/>
          <p:cNvSpPr/>
          <p:nvPr>
            <p:ph type="sldImg"/>
          </p:nvPr>
        </p:nvSpPr>
        <p:spPr>
          <a:prstGeom prst="rect">
            <a:avLst/>
          </a:prstGeom>
        </p:spPr>
        <p:txBody>
          <a:bodyPr/>
          <a:lstStyle/>
          <a:p>
            <a:pPr/>
          </a:p>
        </p:txBody>
      </p:sp>
      <p:sp>
        <p:nvSpPr>
          <p:cNvPr id="2154" name="Shape 2154"/>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1" name="Shape 2161"/>
          <p:cNvSpPr/>
          <p:nvPr>
            <p:ph type="sldImg"/>
          </p:nvPr>
        </p:nvSpPr>
        <p:spPr>
          <a:prstGeom prst="rect">
            <a:avLst/>
          </a:prstGeom>
        </p:spPr>
        <p:txBody>
          <a:bodyPr/>
          <a:lstStyle/>
          <a:p>
            <a:pPr/>
          </a:p>
        </p:txBody>
      </p:sp>
      <p:sp>
        <p:nvSpPr>
          <p:cNvPr id="2162" name="Shape 2162"/>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7" name="Shape 2167"/>
          <p:cNvSpPr/>
          <p:nvPr>
            <p:ph type="sldImg"/>
          </p:nvPr>
        </p:nvSpPr>
        <p:spPr>
          <a:prstGeom prst="rect">
            <a:avLst/>
          </a:prstGeom>
        </p:spPr>
        <p:txBody>
          <a:bodyPr/>
          <a:lstStyle/>
          <a:p>
            <a:pPr/>
          </a:p>
        </p:txBody>
      </p:sp>
      <p:sp>
        <p:nvSpPr>
          <p:cNvPr id="2168" name="Shape 216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6" name="Shape 2176"/>
          <p:cNvSpPr/>
          <p:nvPr>
            <p:ph type="sldImg"/>
          </p:nvPr>
        </p:nvSpPr>
        <p:spPr>
          <a:prstGeom prst="rect">
            <a:avLst/>
          </a:prstGeom>
        </p:spPr>
        <p:txBody>
          <a:bodyPr/>
          <a:lstStyle/>
          <a:p>
            <a:pPr/>
          </a:p>
        </p:txBody>
      </p:sp>
      <p:sp>
        <p:nvSpPr>
          <p:cNvPr id="2177" name="Shape 2177"/>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6" name="Shape 2186"/>
          <p:cNvSpPr/>
          <p:nvPr>
            <p:ph type="sldImg"/>
          </p:nvPr>
        </p:nvSpPr>
        <p:spPr>
          <a:prstGeom prst="rect">
            <a:avLst/>
          </a:prstGeom>
        </p:spPr>
        <p:txBody>
          <a:bodyPr/>
          <a:lstStyle/>
          <a:p>
            <a:pPr/>
          </a:p>
        </p:txBody>
      </p:sp>
      <p:sp>
        <p:nvSpPr>
          <p:cNvPr id="2187" name="Shape 2187"/>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4" name="Shape 2194"/>
          <p:cNvSpPr/>
          <p:nvPr>
            <p:ph type="sldImg"/>
          </p:nvPr>
        </p:nvSpPr>
        <p:spPr>
          <a:prstGeom prst="rect">
            <a:avLst/>
          </a:prstGeom>
        </p:spPr>
        <p:txBody>
          <a:bodyPr/>
          <a:lstStyle/>
          <a:p>
            <a:pPr/>
          </a:p>
        </p:txBody>
      </p:sp>
      <p:sp>
        <p:nvSpPr>
          <p:cNvPr id="2195" name="Shape 219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4" name="Shape 2204"/>
          <p:cNvSpPr/>
          <p:nvPr>
            <p:ph type="sldImg"/>
          </p:nvPr>
        </p:nvSpPr>
        <p:spPr>
          <a:prstGeom prst="rect">
            <a:avLst/>
          </a:prstGeom>
        </p:spPr>
        <p:txBody>
          <a:bodyPr/>
          <a:lstStyle/>
          <a:p>
            <a:pPr/>
          </a:p>
        </p:txBody>
      </p:sp>
      <p:sp>
        <p:nvSpPr>
          <p:cNvPr id="2205" name="Shape 220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hape 385"/>
          <p:cNvSpPr/>
          <p:nvPr>
            <p:ph type="sldImg"/>
          </p:nvPr>
        </p:nvSpPr>
        <p:spPr>
          <a:prstGeom prst="rect">
            <a:avLst/>
          </a:prstGeom>
        </p:spPr>
        <p:txBody>
          <a:bodyPr/>
          <a:lstStyle/>
          <a:p>
            <a:pPr/>
          </a:p>
        </p:txBody>
      </p:sp>
      <p:sp>
        <p:nvSpPr>
          <p:cNvPr id="386" name="Shape 386"/>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2" name="Shape 2212"/>
          <p:cNvSpPr/>
          <p:nvPr>
            <p:ph type="sldImg"/>
          </p:nvPr>
        </p:nvSpPr>
        <p:spPr>
          <a:prstGeom prst="rect">
            <a:avLst/>
          </a:prstGeom>
        </p:spPr>
        <p:txBody>
          <a:bodyPr/>
          <a:lstStyle/>
          <a:p>
            <a:pPr/>
          </a:p>
        </p:txBody>
      </p:sp>
      <p:sp>
        <p:nvSpPr>
          <p:cNvPr id="2213" name="Shape 221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2" name="Shape 2222"/>
          <p:cNvSpPr/>
          <p:nvPr>
            <p:ph type="sldImg"/>
          </p:nvPr>
        </p:nvSpPr>
        <p:spPr>
          <a:prstGeom prst="rect">
            <a:avLst/>
          </a:prstGeom>
        </p:spPr>
        <p:txBody>
          <a:bodyPr/>
          <a:lstStyle/>
          <a:p>
            <a:pPr/>
          </a:p>
        </p:txBody>
      </p:sp>
      <p:sp>
        <p:nvSpPr>
          <p:cNvPr id="2223" name="Shape 222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9" name="Shape 2229"/>
          <p:cNvSpPr/>
          <p:nvPr>
            <p:ph type="sldImg"/>
          </p:nvPr>
        </p:nvSpPr>
        <p:spPr>
          <a:prstGeom prst="rect">
            <a:avLst/>
          </a:prstGeom>
        </p:spPr>
        <p:txBody>
          <a:bodyPr/>
          <a:lstStyle/>
          <a:p>
            <a:pPr/>
          </a:p>
        </p:txBody>
      </p:sp>
      <p:sp>
        <p:nvSpPr>
          <p:cNvPr id="2230" name="Shape 223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9" name="Shape 2239"/>
          <p:cNvSpPr/>
          <p:nvPr>
            <p:ph type="sldImg"/>
          </p:nvPr>
        </p:nvSpPr>
        <p:spPr>
          <a:prstGeom prst="rect">
            <a:avLst/>
          </a:prstGeom>
        </p:spPr>
        <p:txBody>
          <a:bodyPr/>
          <a:lstStyle/>
          <a:p>
            <a:pPr/>
          </a:p>
        </p:txBody>
      </p:sp>
      <p:sp>
        <p:nvSpPr>
          <p:cNvPr id="2240" name="Shape 224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7" name="Shape 2247"/>
          <p:cNvSpPr/>
          <p:nvPr>
            <p:ph type="sldImg"/>
          </p:nvPr>
        </p:nvSpPr>
        <p:spPr>
          <a:prstGeom prst="rect">
            <a:avLst/>
          </a:prstGeom>
        </p:spPr>
        <p:txBody>
          <a:bodyPr/>
          <a:lstStyle/>
          <a:p>
            <a:pPr/>
          </a:p>
        </p:txBody>
      </p:sp>
      <p:sp>
        <p:nvSpPr>
          <p:cNvPr id="2248" name="Shape 224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5" name="Shape 2255"/>
          <p:cNvSpPr/>
          <p:nvPr>
            <p:ph type="sldImg"/>
          </p:nvPr>
        </p:nvSpPr>
        <p:spPr>
          <a:prstGeom prst="rect">
            <a:avLst/>
          </a:prstGeom>
        </p:spPr>
        <p:txBody>
          <a:bodyPr/>
          <a:lstStyle/>
          <a:p>
            <a:pPr/>
          </a:p>
        </p:txBody>
      </p:sp>
      <p:sp>
        <p:nvSpPr>
          <p:cNvPr id="2256" name="Shape 2256"/>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3" name="Shape 2263"/>
          <p:cNvSpPr/>
          <p:nvPr>
            <p:ph type="sldImg"/>
          </p:nvPr>
        </p:nvSpPr>
        <p:spPr>
          <a:prstGeom prst="rect">
            <a:avLst/>
          </a:prstGeom>
        </p:spPr>
        <p:txBody>
          <a:bodyPr/>
          <a:lstStyle/>
          <a:p>
            <a:pPr/>
          </a:p>
        </p:txBody>
      </p:sp>
      <p:sp>
        <p:nvSpPr>
          <p:cNvPr id="2264" name="Shape 2264"/>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3" name="Shape 2273"/>
          <p:cNvSpPr/>
          <p:nvPr>
            <p:ph type="sldImg"/>
          </p:nvPr>
        </p:nvSpPr>
        <p:spPr>
          <a:prstGeom prst="rect">
            <a:avLst/>
          </a:prstGeom>
        </p:spPr>
        <p:txBody>
          <a:bodyPr/>
          <a:lstStyle/>
          <a:p>
            <a:pPr/>
          </a:p>
        </p:txBody>
      </p:sp>
      <p:sp>
        <p:nvSpPr>
          <p:cNvPr id="2274" name="Shape 2274"/>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9" name="Shape 2279"/>
          <p:cNvSpPr/>
          <p:nvPr>
            <p:ph type="sldImg"/>
          </p:nvPr>
        </p:nvSpPr>
        <p:spPr>
          <a:prstGeom prst="rect">
            <a:avLst/>
          </a:prstGeom>
        </p:spPr>
        <p:txBody>
          <a:bodyPr/>
          <a:lstStyle/>
          <a:p>
            <a:pPr/>
          </a:p>
        </p:txBody>
      </p:sp>
      <p:sp>
        <p:nvSpPr>
          <p:cNvPr id="2280" name="Shape 228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4" name="Shape 2284"/>
          <p:cNvSpPr/>
          <p:nvPr>
            <p:ph type="sldImg"/>
          </p:nvPr>
        </p:nvSpPr>
        <p:spPr>
          <a:prstGeom prst="rect">
            <a:avLst/>
          </a:prstGeom>
        </p:spPr>
        <p:txBody>
          <a:bodyPr/>
          <a:lstStyle/>
          <a:p>
            <a:pPr/>
          </a:p>
        </p:txBody>
      </p:sp>
      <p:sp>
        <p:nvSpPr>
          <p:cNvPr id="2285" name="Shape 228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Shape 390"/>
          <p:cNvSpPr/>
          <p:nvPr>
            <p:ph type="sldImg"/>
          </p:nvPr>
        </p:nvSpPr>
        <p:spPr>
          <a:prstGeom prst="rect">
            <a:avLst/>
          </a:prstGeom>
        </p:spPr>
        <p:txBody>
          <a:bodyPr/>
          <a:lstStyle/>
          <a:p>
            <a:pPr/>
          </a:p>
        </p:txBody>
      </p:sp>
      <p:sp>
        <p:nvSpPr>
          <p:cNvPr id="391" name="Shape 39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1" name="Shape 2291"/>
          <p:cNvSpPr/>
          <p:nvPr>
            <p:ph type="sldImg"/>
          </p:nvPr>
        </p:nvSpPr>
        <p:spPr>
          <a:prstGeom prst="rect">
            <a:avLst/>
          </a:prstGeom>
        </p:spPr>
        <p:txBody>
          <a:bodyPr/>
          <a:lstStyle/>
          <a:p>
            <a:pPr/>
          </a:p>
        </p:txBody>
      </p:sp>
      <p:sp>
        <p:nvSpPr>
          <p:cNvPr id="2292" name="Shape 2292"/>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0" name="Shape 2300"/>
          <p:cNvSpPr/>
          <p:nvPr>
            <p:ph type="sldImg"/>
          </p:nvPr>
        </p:nvSpPr>
        <p:spPr>
          <a:prstGeom prst="rect">
            <a:avLst/>
          </a:prstGeom>
        </p:spPr>
        <p:txBody>
          <a:bodyPr/>
          <a:lstStyle/>
          <a:p>
            <a:pPr/>
          </a:p>
        </p:txBody>
      </p:sp>
      <p:sp>
        <p:nvSpPr>
          <p:cNvPr id="2301" name="Shape 230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8" name="Shape 2308"/>
          <p:cNvSpPr/>
          <p:nvPr>
            <p:ph type="sldImg"/>
          </p:nvPr>
        </p:nvSpPr>
        <p:spPr>
          <a:prstGeom prst="rect">
            <a:avLst/>
          </a:prstGeom>
        </p:spPr>
        <p:txBody>
          <a:bodyPr/>
          <a:lstStyle/>
          <a:p>
            <a:pPr/>
          </a:p>
        </p:txBody>
      </p:sp>
      <p:sp>
        <p:nvSpPr>
          <p:cNvPr id="2309" name="Shape 2309"/>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3" name="Shape 2313"/>
          <p:cNvSpPr/>
          <p:nvPr>
            <p:ph type="sldImg"/>
          </p:nvPr>
        </p:nvSpPr>
        <p:spPr>
          <a:prstGeom prst="rect">
            <a:avLst/>
          </a:prstGeom>
        </p:spPr>
        <p:txBody>
          <a:bodyPr/>
          <a:lstStyle/>
          <a:p>
            <a:pPr/>
          </a:p>
        </p:txBody>
      </p:sp>
      <p:sp>
        <p:nvSpPr>
          <p:cNvPr id="2314" name="Shape 2314"/>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0" name="Shape 2320"/>
          <p:cNvSpPr/>
          <p:nvPr>
            <p:ph type="sldImg"/>
          </p:nvPr>
        </p:nvSpPr>
        <p:spPr>
          <a:prstGeom prst="rect">
            <a:avLst/>
          </a:prstGeom>
        </p:spPr>
        <p:txBody>
          <a:bodyPr/>
          <a:lstStyle/>
          <a:p>
            <a:pPr/>
          </a:p>
        </p:txBody>
      </p:sp>
      <p:sp>
        <p:nvSpPr>
          <p:cNvPr id="2321" name="Shape 232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8" name="Shape 2328"/>
          <p:cNvSpPr/>
          <p:nvPr>
            <p:ph type="sldImg"/>
          </p:nvPr>
        </p:nvSpPr>
        <p:spPr>
          <a:prstGeom prst="rect">
            <a:avLst/>
          </a:prstGeom>
        </p:spPr>
        <p:txBody>
          <a:bodyPr/>
          <a:lstStyle/>
          <a:p>
            <a:pPr/>
          </a:p>
        </p:txBody>
      </p:sp>
      <p:sp>
        <p:nvSpPr>
          <p:cNvPr id="2329" name="Shape 2329"/>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4" name="Shape 2334"/>
          <p:cNvSpPr/>
          <p:nvPr>
            <p:ph type="sldImg"/>
          </p:nvPr>
        </p:nvSpPr>
        <p:spPr>
          <a:prstGeom prst="rect">
            <a:avLst/>
          </a:prstGeom>
        </p:spPr>
        <p:txBody>
          <a:bodyPr/>
          <a:lstStyle/>
          <a:p>
            <a:pPr/>
          </a:p>
        </p:txBody>
      </p:sp>
      <p:sp>
        <p:nvSpPr>
          <p:cNvPr id="2335" name="Shape 233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0" name="Shape 2340"/>
          <p:cNvSpPr/>
          <p:nvPr>
            <p:ph type="sldImg"/>
          </p:nvPr>
        </p:nvSpPr>
        <p:spPr>
          <a:prstGeom prst="rect">
            <a:avLst/>
          </a:prstGeom>
        </p:spPr>
        <p:txBody>
          <a:bodyPr/>
          <a:lstStyle/>
          <a:p>
            <a:pPr/>
          </a:p>
        </p:txBody>
      </p:sp>
      <p:sp>
        <p:nvSpPr>
          <p:cNvPr id="2341" name="Shape 234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5" name="Shape 2345"/>
          <p:cNvSpPr/>
          <p:nvPr>
            <p:ph type="sldImg"/>
          </p:nvPr>
        </p:nvSpPr>
        <p:spPr>
          <a:prstGeom prst="rect">
            <a:avLst/>
          </a:prstGeom>
        </p:spPr>
        <p:txBody>
          <a:bodyPr/>
          <a:lstStyle/>
          <a:p>
            <a:pPr/>
          </a:p>
        </p:txBody>
      </p:sp>
      <p:sp>
        <p:nvSpPr>
          <p:cNvPr id="2346" name="Shape 2346"/>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6" name="Shape 2366"/>
          <p:cNvSpPr/>
          <p:nvPr>
            <p:ph type="sldImg"/>
          </p:nvPr>
        </p:nvSpPr>
        <p:spPr>
          <a:prstGeom prst="rect">
            <a:avLst/>
          </a:prstGeom>
        </p:spPr>
        <p:txBody>
          <a:bodyPr/>
          <a:lstStyle/>
          <a:p>
            <a:pPr/>
          </a:p>
        </p:txBody>
      </p:sp>
      <p:sp>
        <p:nvSpPr>
          <p:cNvPr id="2367" name="Shape 2367"/>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2" name="Shape 1052"/>
          <p:cNvSpPr/>
          <p:nvPr>
            <p:ph type="sldImg"/>
          </p:nvPr>
        </p:nvSpPr>
        <p:spPr>
          <a:prstGeom prst="rect">
            <a:avLst/>
          </a:prstGeom>
        </p:spPr>
        <p:txBody>
          <a:bodyPr/>
          <a:lstStyle/>
          <a:p>
            <a:pPr/>
          </a:p>
        </p:txBody>
      </p:sp>
      <p:sp>
        <p:nvSpPr>
          <p:cNvPr id="1053" name="Shape 105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7" name="Shape 2377"/>
          <p:cNvSpPr/>
          <p:nvPr>
            <p:ph type="sldImg"/>
          </p:nvPr>
        </p:nvSpPr>
        <p:spPr>
          <a:prstGeom prst="rect">
            <a:avLst/>
          </a:prstGeom>
        </p:spPr>
        <p:txBody>
          <a:bodyPr/>
          <a:lstStyle/>
          <a:p>
            <a:pPr/>
          </a:p>
        </p:txBody>
      </p:sp>
      <p:sp>
        <p:nvSpPr>
          <p:cNvPr id="2378" name="Shape 237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4" name="Shape 2384"/>
          <p:cNvSpPr/>
          <p:nvPr>
            <p:ph type="sldImg"/>
          </p:nvPr>
        </p:nvSpPr>
        <p:spPr>
          <a:prstGeom prst="rect">
            <a:avLst/>
          </a:prstGeom>
        </p:spPr>
        <p:txBody>
          <a:bodyPr/>
          <a:lstStyle/>
          <a:p>
            <a:pPr/>
          </a:p>
        </p:txBody>
      </p:sp>
      <p:sp>
        <p:nvSpPr>
          <p:cNvPr id="2385" name="Shape 238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1" name="Shape 2391"/>
          <p:cNvSpPr/>
          <p:nvPr>
            <p:ph type="sldImg"/>
          </p:nvPr>
        </p:nvSpPr>
        <p:spPr>
          <a:prstGeom prst="rect">
            <a:avLst/>
          </a:prstGeom>
        </p:spPr>
        <p:txBody>
          <a:bodyPr/>
          <a:lstStyle/>
          <a:p>
            <a:pPr/>
          </a:p>
        </p:txBody>
      </p:sp>
      <p:sp>
        <p:nvSpPr>
          <p:cNvPr id="2392" name="Shape 2392"/>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7" name="Shape 2397"/>
          <p:cNvSpPr/>
          <p:nvPr>
            <p:ph type="sldImg"/>
          </p:nvPr>
        </p:nvSpPr>
        <p:spPr>
          <a:prstGeom prst="rect">
            <a:avLst/>
          </a:prstGeom>
        </p:spPr>
        <p:txBody>
          <a:bodyPr/>
          <a:lstStyle/>
          <a:p>
            <a:pPr/>
          </a:p>
        </p:txBody>
      </p:sp>
      <p:sp>
        <p:nvSpPr>
          <p:cNvPr id="2398" name="Shape 239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4" name="Shape 2404"/>
          <p:cNvSpPr/>
          <p:nvPr>
            <p:ph type="sldImg"/>
          </p:nvPr>
        </p:nvSpPr>
        <p:spPr>
          <a:prstGeom prst="rect">
            <a:avLst/>
          </a:prstGeom>
        </p:spPr>
        <p:txBody>
          <a:bodyPr/>
          <a:lstStyle/>
          <a:p>
            <a:pPr/>
          </a:p>
        </p:txBody>
      </p:sp>
      <p:sp>
        <p:nvSpPr>
          <p:cNvPr id="2405" name="Shape 240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1" name="Shape 2411"/>
          <p:cNvSpPr/>
          <p:nvPr>
            <p:ph type="sldImg"/>
          </p:nvPr>
        </p:nvSpPr>
        <p:spPr>
          <a:prstGeom prst="rect">
            <a:avLst/>
          </a:prstGeom>
        </p:spPr>
        <p:txBody>
          <a:bodyPr/>
          <a:lstStyle/>
          <a:p>
            <a:pPr/>
          </a:p>
        </p:txBody>
      </p:sp>
      <p:sp>
        <p:nvSpPr>
          <p:cNvPr id="2412" name="Shape 2412"/>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1" name="Shape 2421"/>
          <p:cNvSpPr/>
          <p:nvPr>
            <p:ph type="sldImg"/>
          </p:nvPr>
        </p:nvSpPr>
        <p:spPr>
          <a:prstGeom prst="rect">
            <a:avLst/>
          </a:prstGeom>
        </p:spPr>
        <p:txBody>
          <a:bodyPr/>
          <a:lstStyle/>
          <a:p>
            <a:pPr/>
          </a:p>
        </p:txBody>
      </p:sp>
      <p:sp>
        <p:nvSpPr>
          <p:cNvPr id="2422" name="Shape 2422"/>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9" name="Shape 2439"/>
          <p:cNvSpPr/>
          <p:nvPr>
            <p:ph type="sldImg"/>
          </p:nvPr>
        </p:nvSpPr>
        <p:spPr>
          <a:prstGeom prst="rect">
            <a:avLst/>
          </a:prstGeom>
        </p:spPr>
        <p:txBody>
          <a:bodyPr/>
          <a:lstStyle/>
          <a:p>
            <a:pPr/>
          </a:p>
        </p:txBody>
      </p:sp>
      <p:sp>
        <p:nvSpPr>
          <p:cNvPr id="2440" name="Shape 244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4" name="Shape 2444"/>
          <p:cNvSpPr/>
          <p:nvPr>
            <p:ph type="sldImg"/>
          </p:nvPr>
        </p:nvSpPr>
        <p:spPr>
          <a:prstGeom prst="rect">
            <a:avLst/>
          </a:prstGeom>
        </p:spPr>
        <p:txBody>
          <a:bodyPr/>
          <a:lstStyle/>
          <a:p>
            <a:pPr/>
          </a:p>
        </p:txBody>
      </p:sp>
      <p:sp>
        <p:nvSpPr>
          <p:cNvPr id="2445" name="Shape 244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2" name="Shape 2452"/>
          <p:cNvSpPr/>
          <p:nvPr>
            <p:ph type="sldImg"/>
          </p:nvPr>
        </p:nvSpPr>
        <p:spPr>
          <a:prstGeom prst="rect">
            <a:avLst/>
          </a:prstGeom>
        </p:spPr>
        <p:txBody>
          <a:bodyPr/>
          <a:lstStyle/>
          <a:p>
            <a:pPr/>
          </a:p>
        </p:txBody>
      </p:sp>
      <p:sp>
        <p:nvSpPr>
          <p:cNvPr id="2453" name="Shape 245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0" name="Shape 1060"/>
          <p:cNvSpPr/>
          <p:nvPr>
            <p:ph type="sldImg"/>
          </p:nvPr>
        </p:nvSpPr>
        <p:spPr>
          <a:prstGeom prst="rect">
            <a:avLst/>
          </a:prstGeom>
        </p:spPr>
        <p:txBody>
          <a:bodyPr/>
          <a:lstStyle/>
          <a:p>
            <a:pPr/>
          </a:p>
        </p:txBody>
      </p:sp>
      <p:sp>
        <p:nvSpPr>
          <p:cNvPr id="1061" name="Shape 106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9" name="Shape 2459"/>
          <p:cNvSpPr/>
          <p:nvPr>
            <p:ph type="sldImg"/>
          </p:nvPr>
        </p:nvSpPr>
        <p:spPr>
          <a:prstGeom prst="rect">
            <a:avLst/>
          </a:prstGeom>
        </p:spPr>
        <p:txBody>
          <a:bodyPr/>
          <a:lstStyle/>
          <a:p>
            <a:pPr/>
          </a:p>
        </p:txBody>
      </p:sp>
      <p:sp>
        <p:nvSpPr>
          <p:cNvPr id="2460" name="Shape 246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7" name="Shape 2467"/>
          <p:cNvSpPr/>
          <p:nvPr>
            <p:ph type="sldImg"/>
          </p:nvPr>
        </p:nvSpPr>
        <p:spPr>
          <a:prstGeom prst="rect">
            <a:avLst/>
          </a:prstGeom>
        </p:spPr>
        <p:txBody>
          <a:bodyPr/>
          <a:lstStyle/>
          <a:p>
            <a:pPr/>
          </a:p>
        </p:txBody>
      </p:sp>
      <p:sp>
        <p:nvSpPr>
          <p:cNvPr id="2468" name="Shape 246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4" name="Shape 2474"/>
          <p:cNvSpPr/>
          <p:nvPr>
            <p:ph type="sldImg"/>
          </p:nvPr>
        </p:nvSpPr>
        <p:spPr>
          <a:prstGeom prst="rect">
            <a:avLst/>
          </a:prstGeom>
        </p:spPr>
        <p:txBody>
          <a:bodyPr/>
          <a:lstStyle/>
          <a:p>
            <a:pPr/>
          </a:p>
        </p:txBody>
      </p:sp>
      <p:sp>
        <p:nvSpPr>
          <p:cNvPr id="2475" name="Shape 247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1" name="Shape 2481"/>
          <p:cNvSpPr/>
          <p:nvPr>
            <p:ph type="sldImg"/>
          </p:nvPr>
        </p:nvSpPr>
        <p:spPr>
          <a:prstGeom prst="rect">
            <a:avLst/>
          </a:prstGeom>
        </p:spPr>
        <p:txBody>
          <a:bodyPr/>
          <a:lstStyle/>
          <a:p>
            <a:pPr/>
          </a:p>
        </p:txBody>
      </p:sp>
      <p:sp>
        <p:nvSpPr>
          <p:cNvPr id="2482" name="Shape 2482"/>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8" name="Shape 2488"/>
          <p:cNvSpPr/>
          <p:nvPr>
            <p:ph type="sldImg"/>
          </p:nvPr>
        </p:nvSpPr>
        <p:spPr>
          <a:prstGeom prst="rect">
            <a:avLst/>
          </a:prstGeom>
        </p:spPr>
        <p:txBody>
          <a:bodyPr/>
          <a:lstStyle/>
          <a:p>
            <a:pPr/>
          </a:p>
        </p:txBody>
      </p:sp>
      <p:sp>
        <p:nvSpPr>
          <p:cNvPr id="2489" name="Shape 2489"/>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6" name="Shape 2496"/>
          <p:cNvSpPr/>
          <p:nvPr>
            <p:ph type="sldImg"/>
          </p:nvPr>
        </p:nvSpPr>
        <p:spPr>
          <a:prstGeom prst="rect">
            <a:avLst/>
          </a:prstGeom>
        </p:spPr>
        <p:txBody>
          <a:bodyPr/>
          <a:lstStyle/>
          <a:p>
            <a:pPr/>
          </a:p>
        </p:txBody>
      </p:sp>
      <p:sp>
        <p:nvSpPr>
          <p:cNvPr id="2497" name="Shape 2497"/>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4" name="Shape 2504"/>
          <p:cNvSpPr/>
          <p:nvPr>
            <p:ph type="sldImg"/>
          </p:nvPr>
        </p:nvSpPr>
        <p:spPr>
          <a:prstGeom prst="rect">
            <a:avLst/>
          </a:prstGeom>
        </p:spPr>
        <p:txBody>
          <a:bodyPr/>
          <a:lstStyle/>
          <a:p>
            <a:pPr/>
          </a:p>
        </p:txBody>
      </p:sp>
      <p:sp>
        <p:nvSpPr>
          <p:cNvPr id="2505" name="Shape 250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4" name="Shape 2514"/>
          <p:cNvSpPr/>
          <p:nvPr>
            <p:ph type="sldImg"/>
          </p:nvPr>
        </p:nvSpPr>
        <p:spPr>
          <a:prstGeom prst="rect">
            <a:avLst/>
          </a:prstGeom>
        </p:spPr>
        <p:txBody>
          <a:bodyPr/>
          <a:lstStyle/>
          <a:p>
            <a:pPr/>
          </a:p>
        </p:txBody>
      </p:sp>
      <p:sp>
        <p:nvSpPr>
          <p:cNvPr id="2515" name="Shape 251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6" name="Shape 2526"/>
          <p:cNvSpPr/>
          <p:nvPr>
            <p:ph type="sldImg"/>
          </p:nvPr>
        </p:nvSpPr>
        <p:spPr>
          <a:prstGeom prst="rect">
            <a:avLst/>
          </a:prstGeom>
        </p:spPr>
        <p:txBody>
          <a:bodyPr/>
          <a:lstStyle/>
          <a:p>
            <a:pPr/>
          </a:p>
        </p:txBody>
      </p:sp>
      <p:sp>
        <p:nvSpPr>
          <p:cNvPr id="2527" name="Shape 2527"/>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1" name="Shape 2531"/>
          <p:cNvSpPr/>
          <p:nvPr>
            <p:ph type="sldImg"/>
          </p:nvPr>
        </p:nvSpPr>
        <p:spPr>
          <a:prstGeom prst="rect">
            <a:avLst/>
          </a:prstGeom>
        </p:spPr>
        <p:txBody>
          <a:bodyPr/>
          <a:lstStyle/>
          <a:p>
            <a:pPr/>
          </a:p>
        </p:txBody>
      </p:sp>
      <p:sp>
        <p:nvSpPr>
          <p:cNvPr id="2532" name="Shape 2532"/>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2" name="Shape 1072"/>
          <p:cNvSpPr/>
          <p:nvPr>
            <p:ph type="sldImg"/>
          </p:nvPr>
        </p:nvSpPr>
        <p:spPr>
          <a:prstGeom prst="rect">
            <a:avLst/>
          </a:prstGeom>
        </p:spPr>
        <p:txBody>
          <a:bodyPr/>
          <a:lstStyle/>
          <a:p>
            <a:pPr/>
          </a:p>
        </p:txBody>
      </p:sp>
      <p:sp>
        <p:nvSpPr>
          <p:cNvPr id="1073" name="Shape 107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3" name="Shape 2543"/>
          <p:cNvSpPr/>
          <p:nvPr>
            <p:ph type="sldImg"/>
          </p:nvPr>
        </p:nvSpPr>
        <p:spPr>
          <a:prstGeom prst="rect">
            <a:avLst/>
          </a:prstGeom>
        </p:spPr>
        <p:txBody>
          <a:bodyPr/>
          <a:lstStyle/>
          <a:p>
            <a:pPr/>
          </a:p>
        </p:txBody>
      </p:sp>
      <p:sp>
        <p:nvSpPr>
          <p:cNvPr id="2544" name="Shape 2544"/>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4" name="Shape 2554"/>
          <p:cNvSpPr/>
          <p:nvPr>
            <p:ph type="sldImg"/>
          </p:nvPr>
        </p:nvSpPr>
        <p:spPr>
          <a:prstGeom prst="rect">
            <a:avLst/>
          </a:prstGeom>
        </p:spPr>
        <p:txBody>
          <a:bodyPr/>
          <a:lstStyle/>
          <a:p>
            <a:pPr/>
          </a:p>
        </p:txBody>
      </p:sp>
      <p:sp>
        <p:nvSpPr>
          <p:cNvPr id="2555" name="Shape 255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5" name="Shape 2565"/>
          <p:cNvSpPr/>
          <p:nvPr>
            <p:ph type="sldImg"/>
          </p:nvPr>
        </p:nvSpPr>
        <p:spPr>
          <a:prstGeom prst="rect">
            <a:avLst/>
          </a:prstGeom>
        </p:spPr>
        <p:txBody>
          <a:bodyPr/>
          <a:lstStyle/>
          <a:p>
            <a:pPr/>
          </a:p>
        </p:txBody>
      </p:sp>
      <p:sp>
        <p:nvSpPr>
          <p:cNvPr id="2566" name="Shape 2566"/>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5" name="Shape 2575"/>
          <p:cNvSpPr/>
          <p:nvPr>
            <p:ph type="sldImg"/>
          </p:nvPr>
        </p:nvSpPr>
        <p:spPr>
          <a:prstGeom prst="rect">
            <a:avLst/>
          </a:prstGeom>
        </p:spPr>
        <p:txBody>
          <a:bodyPr/>
          <a:lstStyle/>
          <a:p>
            <a:pPr/>
          </a:p>
        </p:txBody>
      </p:sp>
      <p:sp>
        <p:nvSpPr>
          <p:cNvPr id="2576" name="Shape 2576"/>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0" name="Shape 2580"/>
          <p:cNvSpPr/>
          <p:nvPr>
            <p:ph type="sldImg"/>
          </p:nvPr>
        </p:nvSpPr>
        <p:spPr>
          <a:prstGeom prst="rect">
            <a:avLst/>
          </a:prstGeom>
        </p:spPr>
        <p:txBody>
          <a:bodyPr/>
          <a:lstStyle/>
          <a:p>
            <a:pPr/>
          </a:p>
        </p:txBody>
      </p:sp>
      <p:sp>
        <p:nvSpPr>
          <p:cNvPr id="2581" name="Shape 258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8" name="Shape 2588"/>
          <p:cNvSpPr/>
          <p:nvPr>
            <p:ph type="sldImg"/>
          </p:nvPr>
        </p:nvSpPr>
        <p:spPr>
          <a:prstGeom prst="rect">
            <a:avLst/>
          </a:prstGeom>
        </p:spPr>
        <p:txBody>
          <a:bodyPr/>
          <a:lstStyle/>
          <a:p>
            <a:pPr/>
          </a:p>
        </p:txBody>
      </p:sp>
      <p:sp>
        <p:nvSpPr>
          <p:cNvPr id="2589" name="Shape 2589"/>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4" name="Shape 2594"/>
          <p:cNvSpPr/>
          <p:nvPr>
            <p:ph type="sldImg"/>
          </p:nvPr>
        </p:nvSpPr>
        <p:spPr>
          <a:prstGeom prst="rect">
            <a:avLst/>
          </a:prstGeom>
        </p:spPr>
        <p:txBody>
          <a:bodyPr/>
          <a:lstStyle/>
          <a:p>
            <a:pPr/>
          </a:p>
        </p:txBody>
      </p:sp>
      <p:sp>
        <p:nvSpPr>
          <p:cNvPr id="2595" name="Shape 259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4" name="Shape 2604"/>
          <p:cNvSpPr/>
          <p:nvPr>
            <p:ph type="sldImg"/>
          </p:nvPr>
        </p:nvSpPr>
        <p:spPr>
          <a:prstGeom prst="rect">
            <a:avLst/>
          </a:prstGeom>
        </p:spPr>
        <p:txBody>
          <a:bodyPr/>
          <a:lstStyle/>
          <a:p>
            <a:pPr/>
          </a:p>
        </p:txBody>
      </p:sp>
      <p:sp>
        <p:nvSpPr>
          <p:cNvPr id="2605" name="Shape 260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4" name="Shape 2614"/>
          <p:cNvSpPr/>
          <p:nvPr>
            <p:ph type="sldImg"/>
          </p:nvPr>
        </p:nvSpPr>
        <p:spPr>
          <a:prstGeom prst="rect">
            <a:avLst/>
          </a:prstGeom>
        </p:spPr>
        <p:txBody>
          <a:bodyPr/>
          <a:lstStyle/>
          <a:p>
            <a:pPr/>
          </a:p>
        </p:txBody>
      </p:sp>
      <p:sp>
        <p:nvSpPr>
          <p:cNvPr id="2615" name="Shape 261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7" name="Shape 2627"/>
          <p:cNvSpPr/>
          <p:nvPr>
            <p:ph type="sldImg"/>
          </p:nvPr>
        </p:nvSpPr>
        <p:spPr>
          <a:prstGeom prst="rect">
            <a:avLst/>
          </a:prstGeom>
        </p:spPr>
        <p:txBody>
          <a:bodyPr/>
          <a:lstStyle/>
          <a:p>
            <a:pPr/>
          </a:p>
        </p:txBody>
      </p:sp>
      <p:sp>
        <p:nvSpPr>
          <p:cNvPr id="2628" name="Shape 262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如何将资源三号影像数据应用到定量遥感领域，使其创造出更多的社会经济价值已经成为我们需要思考和解决的问题。解决这一问题首先需要解决资源三号影像的大气校正，亟需一种基于影像特征、快速、有效的校正方法。</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4" name="Shape 1084"/>
          <p:cNvSpPr/>
          <p:nvPr>
            <p:ph type="sldImg"/>
          </p:nvPr>
        </p:nvSpPr>
        <p:spPr>
          <a:prstGeom prst="rect">
            <a:avLst/>
          </a:prstGeom>
        </p:spPr>
        <p:txBody>
          <a:bodyPr/>
          <a:lstStyle/>
          <a:p>
            <a:pPr/>
          </a:p>
        </p:txBody>
      </p:sp>
      <p:sp>
        <p:nvSpPr>
          <p:cNvPr id="1085" name="Shape 108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6" name="Shape 2636"/>
          <p:cNvSpPr/>
          <p:nvPr>
            <p:ph type="sldImg"/>
          </p:nvPr>
        </p:nvSpPr>
        <p:spPr>
          <a:prstGeom prst="rect">
            <a:avLst/>
          </a:prstGeom>
        </p:spPr>
        <p:txBody>
          <a:bodyPr/>
          <a:lstStyle/>
          <a:p>
            <a:pPr/>
          </a:p>
        </p:txBody>
      </p:sp>
      <p:sp>
        <p:nvSpPr>
          <p:cNvPr id="2637" name="Shape 2637"/>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4" name="Shape 2644"/>
          <p:cNvSpPr/>
          <p:nvPr>
            <p:ph type="sldImg"/>
          </p:nvPr>
        </p:nvSpPr>
        <p:spPr>
          <a:prstGeom prst="rect">
            <a:avLst/>
          </a:prstGeom>
        </p:spPr>
        <p:txBody>
          <a:bodyPr/>
          <a:lstStyle/>
          <a:p>
            <a:pPr/>
          </a:p>
        </p:txBody>
      </p:sp>
      <p:sp>
        <p:nvSpPr>
          <p:cNvPr id="2645" name="Shape 264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1" name="Shape 2651"/>
          <p:cNvSpPr/>
          <p:nvPr>
            <p:ph type="sldImg"/>
          </p:nvPr>
        </p:nvSpPr>
        <p:spPr>
          <a:prstGeom prst="rect">
            <a:avLst/>
          </a:prstGeom>
        </p:spPr>
        <p:txBody>
          <a:bodyPr/>
          <a:lstStyle/>
          <a:p>
            <a:pPr/>
          </a:p>
        </p:txBody>
      </p:sp>
      <p:sp>
        <p:nvSpPr>
          <p:cNvPr id="2652" name="Shape 2652"/>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8" name="Shape 2658"/>
          <p:cNvSpPr/>
          <p:nvPr>
            <p:ph type="sldImg"/>
          </p:nvPr>
        </p:nvSpPr>
        <p:spPr>
          <a:prstGeom prst="rect">
            <a:avLst/>
          </a:prstGeom>
        </p:spPr>
        <p:txBody>
          <a:bodyPr/>
          <a:lstStyle/>
          <a:p>
            <a:pPr/>
          </a:p>
        </p:txBody>
      </p:sp>
      <p:sp>
        <p:nvSpPr>
          <p:cNvPr id="2659" name="Shape 2659"/>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4" name="Shape 2664"/>
          <p:cNvSpPr/>
          <p:nvPr>
            <p:ph type="sldImg"/>
          </p:nvPr>
        </p:nvSpPr>
        <p:spPr>
          <a:prstGeom prst="rect">
            <a:avLst/>
          </a:prstGeom>
        </p:spPr>
        <p:txBody>
          <a:bodyPr/>
          <a:lstStyle/>
          <a:p>
            <a:pPr/>
          </a:p>
        </p:txBody>
      </p:sp>
      <p:sp>
        <p:nvSpPr>
          <p:cNvPr id="2665" name="Shape 266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3" name="Shape 2673"/>
          <p:cNvSpPr/>
          <p:nvPr>
            <p:ph type="sldImg"/>
          </p:nvPr>
        </p:nvSpPr>
        <p:spPr>
          <a:prstGeom prst="rect">
            <a:avLst/>
          </a:prstGeom>
        </p:spPr>
        <p:txBody>
          <a:bodyPr/>
          <a:lstStyle/>
          <a:p>
            <a:pPr/>
          </a:p>
        </p:txBody>
      </p:sp>
      <p:sp>
        <p:nvSpPr>
          <p:cNvPr id="2674" name="Shape 2674"/>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1" name="Shape 2681"/>
          <p:cNvSpPr/>
          <p:nvPr>
            <p:ph type="sldImg"/>
          </p:nvPr>
        </p:nvSpPr>
        <p:spPr>
          <a:prstGeom prst="rect">
            <a:avLst/>
          </a:prstGeom>
        </p:spPr>
        <p:txBody>
          <a:bodyPr/>
          <a:lstStyle/>
          <a:p>
            <a:pPr/>
          </a:p>
        </p:txBody>
      </p:sp>
      <p:sp>
        <p:nvSpPr>
          <p:cNvPr id="2682" name="Shape 2682"/>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8" name="Shape 2698"/>
          <p:cNvSpPr/>
          <p:nvPr>
            <p:ph type="sldImg"/>
          </p:nvPr>
        </p:nvSpPr>
        <p:spPr>
          <a:prstGeom prst="rect">
            <a:avLst/>
          </a:prstGeom>
        </p:spPr>
        <p:txBody>
          <a:bodyPr/>
          <a:lstStyle/>
          <a:p>
            <a:pPr/>
          </a:p>
        </p:txBody>
      </p:sp>
      <p:sp>
        <p:nvSpPr>
          <p:cNvPr id="2699" name="Shape 2699"/>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9" name="Shape 2709"/>
          <p:cNvSpPr/>
          <p:nvPr>
            <p:ph type="sldImg"/>
          </p:nvPr>
        </p:nvSpPr>
        <p:spPr>
          <a:prstGeom prst="rect">
            <a:avLst/>
          </a:prstGeom>
        </p:spPr>
        <p:txBody>
          <a:bodyPr/>
          <a:lstStyle/>
          <a:p>
            <a:pPr/>
          </a:p>
        </p:txBody>
      </p:sp>
      <p:sp>
        <p:nvSpPr>
          <p:cNvPr id="2710" name="Shape 271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9" name="Shape 2719"/>
          <p:cNvSpPr/>
          <p:nvPr>
            <p:ph type="sldImg"/>
          </p:nvPr>
        </p:nvSpPr>
        <p:spPr>
          <a:prstGeom prst="rect">
            <a:avLst/>
          </a:prstGeom>
        </p:spPr>
        <p:txBody>
          <a:bodyPr/>
          <a:lstStyle/>
          <a:p>
            <a:pPr/>
          </a:p>
        </p:txBody>
      </p:sp>
      <p:sp>
        <p:nvSpPr>
          <p:cNvPr id="2720" name="Shape 272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3" name="Shape 1093"/>
          <p:cNvSpPr/>
          <p:nvPr>
            <p:ph type="sldImg"/>
          </p:nvPr>
        </p:nvSpPr>
        <p:spPr>
          <a:prstGeom prst="rect">
            <a:avLst/>
          </a:prstGeom>
        </p:spPr>
        <p:txBody>
          <a:bodyPr/>
          <a:lstStyle/>
          <a:p>
            <a:pPr/>
          </a:p>
        </p:txBody>
      </p:sp>
      <p:sp>
        <p:nvSpPr>
          <p:cNvPr id="1094" name="Shape 1094"/>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7" name="Shape 2727"/>
          <p:cNvSpPr/>
          <p:nvPr>
            <p:ph type="sldImg"/>
          </p:nvPr>
        </p:nvSpPr>
        <p:spPr>
          <a:prstGeom prst="rect">
            <a:avLst/>
          </a:prstGeom>
        </p:spPr>
        <p:txBody>
          <a:bodyPr/>
          <a:lstStyle/>
          <a:p>
            <a:pPr/>
          </a:p>
        </p:txBody>
      </p:sp>
      <p:sp>
        <p:nvSpPr>
          <p:cNvPr id="2728" name="Shape 272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4" name="Shape 2734"/>
          <p:cNvSpPr/>
          <p:nvPr>
            <p:ph type="sldImg"/>
          </p:nvPr>
        </p:nvSpPr>
        <p:spPr>
          <a:prstGeom prst="rect">
            <a:avLst/>
          </a:prstGeom>
        </p:spPr>
        <p:txBody>
          <a:bodyPr/>
          <a:lstStyle/>
          <a:p>
            <a:pPr/>
          </a:p>
        </p:txBody>
      </p:sp>
      <p:sp>
        <p:nvSpPr>
          <p:cNvPr id="2735" name="Shape 273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2" name="Shape 2742"/>
          <p:cNvSpPr/>
          <p:nvPr>
            <p:ph type="sldImg"/>
          </p:nvPr>
        </p:nvSpPr>
        <p:spPr>
          <a:prstGeom prst="rect">
            <a:avLst/>
          </a:prstGeom>
        </p:spPr>
        <p:txBody>
          <a:bodyPr/>
          <a:lstStyle/>
          <a:p>
            <a:pPr/>
          </a:p>
        </p:txBody>
      </p:sp>
      <p:sp>
        <p:nvSpPr>
          <p:cNvPr id="2743" name="Shape 274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2" name="Shape 2752"/>
          <p:cNvSpPr/>
          <p:nvPr>
            <p:ph type="sldImg"/>
          </p:nvPr>
        </p:nvSpPr>
        <p:spPr>
          <a:prstGeom prst="rect">
            <a:avLst/>
          </a:prstGeom>
        </p:spPr>
        <p:txBody>
          <a:bodyPr/>
          <a:lstStyle/>
          <a:p>
            <a:pPr/>
          </a:p>
        </p:txBody>
      </p:sp>
      <p:sp>
        <p:nvSpPr>
          <p:cNvPr id="2753" name="Shape 275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2" name="Shape 2762"/>
          <p:cNvSpPr/>
          <p:nvPr>
            <p:ph type="sldImg"/>
          </p:nvPr>
        </p:nvSpPr>
        <p:spPr>
          <a:prstGeom prst="rect">
            <a:avLst/>
          </a:prstGeom>
        </p:spPr>
        <p:txBody>
          <a:bodyPr/>
          <a:lstStyle/>
          <a:p>
            <a:pPr/>
          </a:p>
        </p:txBody>
      </p:sp>
      <p:sp>
        <p:nvSpPr>
          <p:cNvPr id="2763" name="Shape 276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7" name="Shape 2767"/>
          <p:cNvSpPr/>
          <p:nvPr>
            <p:ph type="sldImg"/>
          </p:nvPr>
        </p:nvSpPr>
        <p:spPr>
          <a:prstGeom prst="rect">
            <a:avLst/>
          </a:prstGeom>
        </p:spPr>
        <p:txBody>
          <a:bodyPr/>
          <a:lstStyle/>
          <a:p>
            <a:pPr/>
          </a:p>
        </p:txBody>
      </p:sp>
      <p:sp>
        <p:nvSpPr>
          <p:cNvPr id="2768" name="Shape 276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4" name="Shape 2774"/>
          <p:cNvSpPr/>
          <p:nvPr>
            <p:ph type="sldImg"/>
          </p:nvPr>
        </p:nvSpPr>
        <p:spPr>
          <a:prstGeom prst="rect">
            <a:avLst/>
          </a:prstGeom>
        </p:spPr>
        <p:txBody>
          <a:bodyPr/>
          <a:lstStyle/>
          <a:p>
            <a:pPr/>
          </a:p>
        </p:txBody>
      </p:sp>
      <p:sp>
        <p:nvSpPr>
          <p:cNvPr id="2775" name="Shape 277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3" name="Shape 2783"/>
          <p:cNvSpPr/>
          <p:nvPr>
            <p:ph type="sldImg"/>
          </p:nvPr>
        </p:nvSpPr>
        <p:spPr>
          <a:prstGeom prst="rect">
            <a:avLst/>
          </a:prstGeom>
        </p:spPr>
        <p:txBody>
          <a:bodyPr/>
          <a:lstStyle/>
          <a:p>
            <a:pPr/>
          </a:p>
        </p:txBody>
      </p:sp>
      <p:sp>
        <p:nvSpPr>
          <p:cNvPr id="2784" name="Shape 2784"/>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9" name="Shape 2789"/>
          <p:cNvSpPr/>
          <p:nvPr>
            <p:ph type="sldImg"/>
          </p:nvPr>
        </p:nvSpPr>
        <p:spPr>
          <a:prstGeom prst="rect">
            <a:avLst/>
          </a:prstGeom>
        </p:spPr>
        <p:txBody>
          <a:bodyPr/>
          <a:lstStyle/>
          <a:p>
            <a:pPr/>
          </a:p>
        </p:txBody>
      </p:sp>
      <p:sp>
        <p:nvSpPr>
          <p:cNvPr id="2790" name="Shape 279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0" name="Shape 2800"/>
          <p:cNvSpPr/>
          <p:nvPr>
            <p:ph type="sldImg"/>
          </p:nvPr>
        </p:nvSpPr>
        <p:spPr>
          <a:prstGeom prst="rect">
            <a:avLst/>
          </a:prstGeom>
        </p:spPr>
        <p:txBody>
          <a:bodyPr/>
          <a:lstStyle/>
          <a:p>
            <a:pPr/>
          </a:p>
        </p:txBody>
      </p:sp>
      <p:sp>
        <p:nvSpPr>
          <p:cNvPr id="2801" name="Shape 280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0" name="Shape 1100"/>
          <p:cNvSpPr/>
          <p:nvPr>
            <p:ph type="sldImg"/>
          </p:nvPr>
        </p:nvSpPr>
        <p:spPr>
          <a:prstGeom prst="rect">
            <a:avLst/>
          </a:prstGeom>
        </p:spPr>
        <p:txBody>
          <a:bodyPr/>
          <a:lstStyle/>
          <a:p>
            <a:pPr/>
          </a:p>
        </p:txBody>
      </p:sp>
      <p:sp>
        <p:nvSpPr>
          <p:cNvPr id="1101" name="Shape 110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9" name="Shape 2809"/>
          <p:cNvSpPr/>
          <p:nvPr>
            <p:ph type="sldImg"/>
          </p:nvPr>
        </p:nvSpPr>
        <p:spPr>
          <a:prstGeom prst="rect">
            <a:avLst/>
          </a:prstGeom>
        </p:spPr>
        <p:txBody>
          <a:bodyPr/>
          <a:lstStyle/>
          <a:p>
            <a:pPr/>
          </a:p>
        </p:txBody>
      </p:sp>
      <p:sp>
        <p:nvSpPr>
          <p:cNvPr id="2810" name="Shape 281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9" name="Shape 2819"/>
          <p:cNvSpPr/>
          <p:nvPr>
            <p:ph type="sldImg"/>
          </p:nvPr>
        </p:nvSpPr>
        <p:spPr>
          <a:prstGeom prst="rect">
            <a:avLst/>
          </a:prstGeom>
        </p:spPr>
        <p:txBody>
          <a:bodyPr/>
          <a:lstStyle/>
          <a:p>
            <a:pPr/>
          </a:p>
        </p:txBody>
      </p:sp>
      <p:sp>
        <p:nvSpPr>
          <p:cNvPr id="2820" name="Shape 282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9" name="Shape 2829"/>
          <p:cNvSpPr/>
          <p:nvPr>
            <p:ph type="sldImg"/>
          </p:nvPr>
        </p:nvSpPr>
        <p:spPr>
          <a:prstGeom prst="rect">
            <a:avLst/>
          </a:prstGeom>
        </p:spPr>
        <p:txBody>
          <a:bodyPr/>
          <a:lstStyle/>
          <a:p>
            <a:pPr/>
          </a:p>
        </p:txBody>
      </p:sp>
      <p:sp>
        <p:nvSpPr>
          <p:cNvPr id="2830" name="Shape 283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7" name="Shape 2837"/>
          <p:cNvSpPr/>
          <p:nvPr>
            <p:ph type="sldImg"/>
          </p:nvPr>
        </p:nvSpPr>
        <p:spPr>
          <a:prstGeom prst="rect">
            <a:avLst/>
          </a:prstGeom>
        </p:spPr>
        <p:txBody>
          <a:bodyPr/>
          <a:lstStyle/>
          <a:p>
            <a:pPr/>
          </a:p>
        </p:txBody>
      </p:sp>
      <p:sp>
        <p:nvSpPr>
          <p:cNvPr id="2838" name="Shape 283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6" name="Shape 2846"/>
          <p:cNvSpPr/>
          <p:nvPr>
            <p:ph type="sldImg"/>
          </p:nvPr>
        </p:nvSpPr>
        <p:spPr>
          <a:prstGeom prst="rect">
            <a:avLst/>
          </a:prstGeom>
        </p:spPr>
        <p:txBody>
          <a:bodyPr/>
          <a:lstStyle/>
          <a:p>
            <a:pPr/>
          </a:p>
        </p:txBody>
      </p:sp>
      <p:sp>
        <p:nvSpPr>
          <p:cNvPr id="2847" name="Shape 2847"/>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3" name="Shape 2853"/>
          <p:cNvSpPr/>
          <p:nvPr>
            <p:ph type="sldImg"/>
          </p:nvPr>
        </p:nvSpPr>
        <p:spPr>
          <a:prstGeom prst="rect">
            <a:avLst/>
          </a:prstGeom>
        </p:spPr>
        <p:txBody>
          <a:bodyPr/>
          <a:lstStyle/>
          <a:p>
            <a:pPr/>
          </a:p>
        </p:txBody>
      </p:sp>
      <p:sp>
        <p:nvSpPr>
          <p:cNvPr id="2854" name="Shape 2854"/>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0" name="Shape 2860"/>
          <p:cNvSpPr/>
          <p:nvPr>
            <p:ph type="sldImg"/>
          </p:nvPr>
        </p:nvSpPr>
        <p:spPr>
          <a:prstGeom prst="rect">
            <a:avLst/>
          </a:prstGeom>
        </p:spPr>
        <p:txBody>
          <a:bodyPr/>
          <a:lstStyle/>
          <a:p>
            <a:pPr/>
          </a:p>
        </p:txBody>
      </p:sp>
      <p:sp>
        <p:nvSpPr>
          <p:cNvPr id="2861" name="Shape 286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9" name="Shape 2869"/>
          <p:cNvSpPr/>
          <p:nvPr>
            <p:ph type="sldImg"/>
          </p:nvPr>
        </p:nvSpPr>
        <p:spPr>
          <a:prstGeom prst="rect">
            <a:avLst/>
          </a:prstGeom>
        </p:spPr>
        <p:txBody>
          <a:bodyPr/>
          <a:lstStyle/>
          <a:p>
            <a:pPr/>
          </a:p>
        </p:txBody>
      </p:sp>
      <p:sp>
        <p:nvSpPr>
          <p:cNvPr id="2870" name="Shape 287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6" name="Shape 2876"/>
          <p:cNvSpPr/>
          <p:nvPr>
            <p:ph type="sldImg"/>
          </p:nvPr>
        </p:nvSpPr>
        <p:spPr>
          <a:prstGeom prst="rect">
            <a:avLst/>
          </a:prstGeom>
        </p:spPr>
        <p:txBody>
          <a:bodyPr/>
          <a:lstStyle/>
          <a:p>
            <a:pPr/>
          </a:p>
        </p:txBody>
      </p:sp>
      <p:sp>
        <p:nvSpPr>
          <p:cNvPr id="2877" name="Shape 2877"/>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4" name="Shape 2884"/>
          <p:cNvSpPr/>
          <p:nvPr>
            <p:ph type="sldImg"/>
          </p:nvPr>
        </p:nvSpPr>
        <p:spPr>
          <a:prstGeom prst="rect">
            <a:avLst/>
          </a:prstGeom>
        </p:spPr>
        <p:txBody>
          <a:bodyPr/>
          <a:lstStyle/>
          <a:p>
            <a:pPr/>
          </a:p>
        </p:txBody>
      </p:sp>
      <p:sp>
        <p:nvSpPr>
          <p:cNvPr id="2885" name="Shape 288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8" name="Shape 1108"/>
          <p:cNvSpPr/>
          <p:nvPr>
            <p:ph type="sldImg"/>
          </p:nvPr>
        </p:nvSpPr>
        <p:spPr>
          <a:prstGeom prst="rect">
            <a:avLst/>
          </a:prstGeom>
        </p:spPr>
        <p:txBody>
          <a:bodyPr/>
          <a:lstStyle/>
          <a:p>
            <a:pPr/>
          </a:p>
        </p:txBody>
      </p:sp>
      <p:sp>
        <p:nvSpPr>
          <p:cNvPr id="1109" name="Shape 1109"/>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3" name="Shape 2893"/>
          <p:cNvSpPr/>
          <p:nvPr>
            <p:ph type="sldImg"/>
          </p:nvPr>
        </p:nvSpPr>
        <p:spPr>
          <a:prstGeom prst="rect">
            <a:avLst/>
          </a:prstGeom>
        </p:spPr>
        <p:txBody>
          <a:bodyPr/>
          <a:lstStyle/>
          <a:p>
            <a:pPr/>
          </a:p>
        </p:txBody>
      </p:sp>
      <p:sp>
        <p:nvSpPr>
          <p:cNvPr id="2894" name="Shape 2894"/>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4" name="Shape 2904"/>
          <p:cNvSpPr/>
          <p:nvPr>
            <p:ph type="sldImg"/>
          </p:nvPr>
        </p:nvSpPr>
        <p:spPr>
          <a:prstGeom prst="rect">
            <a:avLst/>
          </a:prstGeom>
        </p:spPr>
        <p:txBody>
          <a:bodyPr/>
          <a:lstStyle/>
          <a:p>
            <a:pPr/>
          </a:p>
        </p:txBody>
      </p:sp>
      <p:sp>
        <p:nvSpPr>
          <p:cNvPr id="2905" name="Shape 290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2" name="Shape 2912"/>
          <p:cNvSpPr/>
          <p:nvPr>
            <p:ph type="sldImg"/>
          </p:nvPr>
        </p:nvSpPr>
        <p:spPr>
          <a:prstGeom prst="rect">
            <a:avLst/>
          </a:prstGeom>
        </p:spPr>
        <p:txBody>
          <a:bodyPr/>
          <a:lstStyle/>
          <a:p>
            <a:pPr/>
          </a:p>
        </p:txBody>
      </p:sp>
      <p:sp>
        <p:nvSpPr>
          <p:cNvPr id="2913" name="Shape 291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1" name="Shape 2921"/>
          <p:cNvSpPr/>
          <p:nvPr>
            <p:ph type="sldImg"/>
          </p:nvPr>
        </p:nvSpPr>
        <p:spPr>
          <a:prstGeom prst="rect">
            <a:avLst/>
          </a:prstGeom>
        </p:spPr>
        <p:txBody>
          <a:bodyPr/>
          <a:lstStyle/>
          <a:p>
            <a:pPr/>
          </a:p>
        </p:txBody>
      </p:sp>
      <p:sp>
        <p:nvSpPr>
          <p:cNvPr id="2922" name="Shape 2922"/>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9" name="Shape 2929"/>
          <p:cNvSpPr/>
          <p:nvPr>
            <p:ph type="sldImg"/>
          </p:nvPr>
        </p:nvSpPr>
        <p:spPr>
          <a:prstGeom prst="rect">
            <a:avLst/>
          </a:prstGeom>
        </p:spPr>
        <p:txBody>
          <a:bodyPr/>
          <a:lstStyle/>
          <a:p>
            <a:pPr/>
          </a:p>
        </p:txBody>
      </p:sp>
      <p:sp>
        <p:nvSpPr>
          <p:cNvPr id="2930" name="Shape 293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7" name="Shape 2957"/>
          <p:cNvSpPr/>
          <p:nvPr>
            <p:ph type="sldImg"/>
          </p:nvPr>
        </p:nvSpPr>
        <p:spPr>
          <a:prstGeom prst="rect">
            <a:avLst/>
          </a:prstGeom>
        </p:spPr>
        <p:txBody>
          <a:bodyPr/>
          <a:lstStyle/>
          <a:p>
            <a:pPr/>
          </a:p>
        </p:txBody>
      </p:sp>
      <p:sp>
        <p:nvSpPr>
          <p:cNvPr id="2958" name="Shape 295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4" name="Shape 2964"/>
          <p:cNvSpPr/>
          <p:nvPr>
            <p:ph type="sldImg"/>
          </p:nvPr>
        </p:nvSpPr>
        <p:spPr>
          <a:prstGeom prst="rect">
            <a:avLst/>
          </a:prstGeom>
        </p:spPr>
        <p:txBody>
          <a:bodyPr/>
          <a:lstStyle/>
          <a:p>
            <a:pPr/>
          </a:p>
        </p:txBody>
      </p:sp>
      <p:sp>
        <p:nvSpPr>
          <p:cNvPr id="2965" name="Shape 296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2" name="Shape 2972"/>
          <p:cNvSpPr/>
          <p:nvPr>
            <p:ph type="sldImg"/>
          </p:nvPr>
        </p:nvSpPr>
        <p:spPr>
          <a:prstGeom prst="rect">
            <a:avLst/>
          </a:prstGeom>
        </p:spPr>
        <p:txBody>
          <a:bodyPr/>
          <a:lstStyle/>
          <a:p>
            <a:pPr/>
          </a:p>
        </p:txBody>
      </p:sp>
      <p:sp>
        <p:nvSpPr>
          <p:cNvPr id="2973" name="Shape 297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9" name="Shape 2979"/>
          <p:cNvSpPr/>
          <p:nvPr>
            <p:ph type="sldImg"/>
          </p:nvPr>
        </p:nvSpPr>
        <p:spPr>
          <a:prstGeom prst="rect">
            <a:avLst/>
          </a:prstGeom>
        </p:spPr>
        <p:txBody>
          <a:bodyPr/>
          <a:lstStyle/>
          <a:p>
            <a:pPr/>
          </a:p>
        </p:txBody>
      </p:sp>
      <p:sp>
        <p:nvSpPr>
          <p:cNvPr id="2980" name="Shape 298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7" name="Shape 2987"/>
          <p:cNvSpPr/>
          <p:nvPr>
            <p:ph type="sldImg"/>
          </p:nvPr>
        </p:nvSpPr>
        <p:spPr>
          <a:prstGeom prst="rect">
            <a:avLst/>
          </a:prstGeom>
        </p:spPr>
        <p:txBody>
          <a:bodyPr/>
          <a:lstStyle/>
          <a:p>
            <a:pPr/>
          </a:p>
        </p:txBody>
      </p:sp>
      <p:sp>
        <p:nvSpPr>
          <p:cNvPr id="2988" name="Shape 298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8" name="Shape 1118"/>
          <p:cNvSpPr/>
          <p:nvPr>
            <p:ph type="sldImg"/>
          </p:nvPr>
        </p:nvSpPr>
        <p:spPr>
          <a:prstGeom prst="rect">
            <a:avLst/>
          </a:prstGeom>
        </p:spPr>
        <p:txBody>
          <a:bodyPr/>
          <a:lstStyle/>
          <a:p>
            <a:pPr/>
          </a:p>
        </p:txBody>
      </p:sp>
      <p:sp>
        <p:nvSpPr>
          <p:cNvPr id="1119" name="Shape 1119"/>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4" name="Shape 2994"/>
          <p:cNvSpPr/>
          <p:nvPr>
            <p:ph type="sldImg"/>
          </p:nvPr>
        </p:nvSpPr>
        <p:spPr>
          <a:prstGeom prst="rect">
            <a:avLst/>
          </a:prstGeom>
        </p:spPr>
        <p:txBody>
          <a:bodyPr/>
          <a:lstStyle/>
          <a:p>
            <a:pPr/>
          </a:p>
        </p:txBody>
      </p:sp>
      <p:sp>
        <p:nvSpPr>
          <p:cNvPr id="2995" name="Shape 299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4" name="Shape 3004"/>
          <p:cNvSpPr/>
          <p:nvPr>
            <p:ph type="sldImg"/>
          </p:nvPr>
        </p:nvSpPr>
        <p:spPr>
          <a:prstGeom prst="rect">
            <a:avLst/>
          </a:prstGeom>
        </p:spPr>
        <p:txBody>
          <a:bodyPr/>
          <a:lstStyle/>
          <a:p>
            <a:pPr/>
          </a:p>
        </p:txBody>
      </p:sp>
      <p:sp>
        <p:nvSpPr>
          <p:cNvPr id="3005" name="Shape 300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1" name="Shape 3011"/>
          <p:cNvSpPr/>
          <p:nvPr>
            <p:ph type="sldImg"/>
          </p:nvPr>
        </p:nvSpPr>
        <p:spPr>
          <a:prstGeom prst="rect">
            <a:avLst/>
          </a:prstGeom>
        </p:spPr>
        <p:txBody>
          <a:bodyPr/>
          <a:lstStyle/>
          <a:p>
            <a:pPr/>
          </a:p>
        </p:txBody>
      </p:sp>
      <p:sp>
        <p:nvSpPr>
          <p:cNvPr id="3012" name="Shape 3012"/>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9" name="Shape 3019"/>
          <p:cNvSpPr/>
          <p:nvPr>
            <p:ph type="sldImg"/>
          </p:nvPr>
        </p:nvSpPr>
        <p:spPr>
          <a:prstGeom prst="rect">
            <a:avLst/>
          </a:prstGeom>
        </p:spPr>
        <p:txBody>
          <a:bodyPr/>
          <a:lstStyle/>
          <a:p>
            <a:pPr/>
          </a:p>
        </p:txBody>
      </p:sp>
      <p:sp>
        <p:nvSpPr>
          <p:cNvPr id="3020" name="Shape 302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6" name="Shape 3026"/>
          <p:cNvSpPr/>
          <p:nvPr>
            <p:ph type="sldImg"/>
          </p:nvPr>
        </p:nvSpPr>
        <p:spPr>
          <a:prstGeom prst="rect">
            <a:avLst/>
          </a:prstGeom>
        </p:spPr>
        <p:txBody>
          <a:bodyPr/>
          <a:lstStyle/>
          <a:p>
            <a:pPr/>
          </a:p>
        </p:txBody>
      </p:sp>
      <p:sp>
        <p:nvSpPr>
          <p:cNvPr id="3027" name="Shape 3027"/>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1" name="Shape 3031"/>
          <p:cNvSpPr/>
          <p:nvPr>
            <p:ph type="sldImg"/>
          </p:nvPr>
        </p:nvSpPr>
        <p:spPr>
          <a:prstGeom prst="rect">
            <a:avLst/>
          </a:prstGeom>
        </p:spPr>
        <p:txBody>
          <a:bodyPr/>
          <a:lstStyle/>
          <a:p>
            <a:pPr/>
          </a:p>
        </p:txBody>
      </p:sp>
      <p:sp>
        <p:nvSpPr>
          <p:cNvPr id="3032" name="Shape 3032"/>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7" name="Shape 3037"/>
          <p:cNvSpPr/>
          <p:nvPr>
            <p:ph type="sldImg"/>
          </p:nvPr>
        </p:nvSpPr>
        <p:spPr>
          <a:prstGeom prst="rect">
            <a:avLst/>
          </a:prstGeom>
        </p:spPr>
        <p:txBody>
          <a:bodyPr/>
          <a:lstStyle/>
          <a:p>
            <a:pPr/>
          </a:p>
        </p:txBody>
      </p:sp>
      <p:sp>
        <p:nvSpPr>
          <p:cNvPr id="3038" name="Shape 303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4" name="Shape 3044"/>
          <p:cNvSpPr/>
          <p:nvPr>
            <p:ph type="sldImg"/>
          </p:nvPr>
        </p:nvSpPr>
        <p:spPr>
          <a:prstGeom prst="rect">
            <a:avLst/>
          </a:prstGeom>
        </p:spPr>
        <p:txBody>
          <a:bodyPr/>
          <a:lstStyle/>
          <a:p>
            <a:pPr/>
          </a:p>
        </p:txBody>
      </p:sp>
      <p:sp>
        <p:nvSpPr>
          <p:cNvPr id="3045" name="Shape 304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2" name="Shape 3052"/>
          <p:cNvSpPr/>
          <p:nvPr>
            <p:ph type="sldImg"/>
          </p:nvPr>
        </p:nvSpPr>
        <p:spPr>
          <a:prstGeom prst="rect">
            <a:avLst/>
          </a:prstGeom>
        </p:spPr>
        <p:txBody>
          <a:bodyPr/>
          <a:lstStyle/>
          <a:p>
            <a:pPr/>
          </a:p>
        </p:txBody>
      </p:sp>
      <p:sp>
        <p:nvSpPr>
          <p:cNvPr id="3053" name="Shape 305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8" name="Shape 3058"/>
          <p:cNvSpPr/>
          <p:nvPr>
            <p:ph type="sldImg"/>
          </p:nvPr>
        </p:nvSpPr>
        <p:spPr>
          <a:prstGeom prst="rect">
            <a:avLst/>
          </a:prstGeom>
        </p:spPr>
        <p:txBody>
          <a:bodyPr/>
          <a:lstStyle/>
          <a:p>
            <a:pPr/>
          </a:p>
        </p:txBody>
      </p:sp>
      <p:sp>
        <p:nvSpPr>
          <p:cNvPr id="3059" name="Shape 3059"/>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5" name="Shape 1125"/>
          <p:cNvSpPr/>
          <p:nvPr>
            <p:ph type="sldImg"/>
          </p:nvPr>
        </p:nvSpPr>
        <p:spPr>
          <a:prstGeom prst="rect">
            <a:avLst/>
          </a:prstGeom>
        </p:spPr>
        <p:txBody>
          <a:bodyPr/>
          <a:lstStyle/>
          <a:p>
            <a:pPr/>
          </a:p>
        </p:txBody>
      </p:sp>
      <p:sp>
        <p:nvSpPr>
          <p:cNvPr id="1126" name="Shape 1126"/>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5" name="Shape 3065"/>
          <p:cNvSpPr/>
          <p:nvPr>
            <p:ph type="sldImg"/>
          </p:nvPr>
        </p:nvSpPr>
        <p:spPr>
          <a:prstGeom prst="rect">
            <a:avLst/>
          </a:prstGeom>
        </p:spPr>
        <p:txBody>
          <a:bodyPr/>
          <a:lstStyle/>
          <a:p>
            <a:pPr/>
          </a:p>
        </p:txBody>
      </p:sp>
      <p:sp>
        <p:nvSpPr>
          <p:cNvPr id="3066" name="Shape 3066"/>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2" name="Shape 3072"/>
          <p:cNvSpPr/>
          <p:nvPr>
            <p:ph type="sldImg"/>
          </p:nvPr>
        </p:nvSpPr>
        <p:spPr>
          <a:prstGeom prst="rect">
            <a:avLst/>
          </a:prstGeom>
        </p:spPr>
        <p:txBody>
          <a:bodyPr/>
          <a:lstStyle/>
          <a:p>
            <a:pPr/>
          </a:p>
        </p:txBody>
      </p:sp>
      <p:sp>
        <p:nvSpPr>
          <p:cNvPr id="3073" name="Shape 307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7" name="Shape 3077"/>
          <p:cNvSpPr/>
          <p:nvPr>
            <p:ph type="sldImg"/>
          </p:nvPr>
        </p:nvSpPr>
        <p:spPr>
          <a:prstGeom prst="rect">
            <a:avLst/>
          </a:prstGeom>
        </p:spPr>
        <p:txBody>
          <a:bodyPr/>
          <a:lstStyle/>
          <a:p>
            <a:pPr/>
          </a:p>
        </p:txBody>
      </p:sp>
      <p:sp>
        <p:nvSpPr>
          <p:cNvPr id="3078" name="Shape 307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5" name="Shape 3085"/>
          <p:cNvSpPr/>
          <p:nvPr>
            <p:ph type="sldImg"/>
          </p:nvPr>
        </p:nvSpPr>
        <p:spPr>
          <a:prstGeom prst="rect">
            <a:avLst/>
          </a:prstGeom>
        </p:spPr>
        <p:txBody>
          <a:bodyPr/>
          <a:lstStyle/>
          <a:p>
            <a:pPr/>
          </a:p>
        </p:txBody>
      </p:sp>
      <p:sp>
        <p:nvSpPr>
          <p:cNvPr id="3086" name="Shape 3086"/>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0" name="Shape 3090"/>
          <p:cNvSpPr/>
          <p:nvPr>
            <p:ph type="sldImg"/>
          </p:nvPr>
        </p:nvSpPr>
        <p:spPr>
          <a:prstGeom prst="rect">
            <a:avLst/>
          </a:prstGeom>
        </p:spPr>
        <p:txBody>
          <a:bodyPr/>
          <a:lstStyle/>
          <a:p>
            <a:pPr/>
          </a:p>
        </p:txBody>
      </p:sp>
      <p:sp>
        <p:nvSpPr>
          <p:cNvPr id="3091" name="Shape 309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7" name="Shape 3097"/>
          <p:cNvSpPr/>
          <p:nvPr>
            <p:ph type="sldImg"/>
          </p:nvPr>
        </p:nvSpPr>
        <p:spPr>
          <a:prstGeom prst="rect">
            <a:avLst/>
          </a:prstGeom>
        </p:spPr>
        <p:txBody>
          <a:bodyPr/>
          <a:lstStyle/>
          <a:p>
            <a:pPr/>
          </a:p>
        </p:txBody>
      </p:sp>
      <p:sp>
        <p:nvSpPr>
          <p:cNvPr id="3098" name="Shape 309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4" name="Shape 3104"/>
          <p:cNvSpPr/>
          <p:nvPr>
            <p:ph type="sldImg"/>
          </p:nvPr>
        </p:nvSpPr>
        <p:spPr>
          <a:prstGeom prst="rect">
            <a:avLst/>
          </a:prstGeom>
        </p:spPr>
        <p:txBody>
          <a:bodyPr/>
          <a:lstStyle/>
          <a:p>
            <a:pPr/>
          </a:p>
        </p:txBody>
      </p:sp>
      <p:sp>
        <p:nvSpPr>
          <p:cNvPr id="3105" name="Shape 310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0" name="Shape 3110"/>
          <p:cNvSpPr/>
          <p:nvPr>
            <p:ph type="sldImg"/>
          </p:nvPr>
        </p:nvSpPr>
        <p:spPr>
          <a:prstGeom prst="rect">
            <a:avLst/>
          </a:prstGeom>
        </p:spPr>
        <p:txBody>
          <a:bodyPr/>
          <a:lstStyle/>
          <a:p>
            <a:pPr/>
          </a:p>
        </p:txBody>
      </p:sp>
      <p:sp>
        <p:nvSpPr>
          <p:cNvPr id="3111" name="Shape 311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5" name="Shape 3115"/>
          <p:cNvSpPr/>
          <p:nvPr>
            <p:ph type="sldImg"/>
          </p:nvPr>
        </p:nvSpPr>
        <p:spPr>
          <a:prstGeom prst="rect">
            <a:avLst/>
          </a:prstGeom>
        </p:spPr>
        <p:txBody>
          <a:bodyPr/>
          <a:lstStyle/>
          <a:p>
            <a:pPr/>
          </a:p>
        </p:txBody>
      </p:sp>
      <p:sp>
        <p:nvSpPr>
          <p:cNvPr id="3116" name="Shape 3116"/>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0" name="Shape 3120"/>
          <p:cNvSpPr/>
          <p:nvPr>
            <p:ph type="sldImg"/>
          </p:nvPr>
        </p:nvSpPr>
        <p:spPr>
          <a:prstGeom prst="rect">
            <a:avLst/>
          </a:prstGeom>
        </p:spPr>
        <p:txBody>
          <a:bodyPr/>
          <a:lstStyle/>
          <a:p>
            <a:pPr/>
          </a:p>
        </p:txBody>
      </p:sp>
      <p:sp>
        <p:nvSpPr>
          <p:cNvPr id="3121" name="Shape 312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3" name="Shape 1133"/>
          <p:cNvSpPr/>
          <p:nvPr>
            <p:ph type="sldImg"/>
          </p:nvPr>
        </p:nvSpPr>
        <p:spPr>
          <a:prstGeom prst="rect">
            <a:avLst/>
          </a:prstGeom>
        </p:spPr>
        <p:txBody>
          <a:bodyPr/>
          <a:lstStyle/>
          <a:p>
            <a:pPr/>
          </a:p>
        </p:txBody>
      </p:sp>
      <p:sp>
        <p:nvSpPr>
          <p:cNvPr id="1134" name="Shape 1134"/>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5" name="Shape 3125"/>
          <p:cNvSpPr/>
          <p:nvPr>
            <p:ph type="sldImg"/>
          </p:nvPr>
        </p:nvSpPr>
        <p:spPr>
          <a:prstGeom prst="rect">
            <a:avLst/>
          </a:prstGeom>
        </p:spPr>
        <p:txBody>
          <a:bodyPr/>
          <a:lstStyle/>
          <a:p>
            <a:pPr/>
          </a:p>
        </p:txBody>
      </p:sp>
      <p:sp>
        <p:nvSpPr>
          <p:cNvPr id="3126" name="Shape 3126"/>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2" name="Shape 3132"/>
          <p:cNvSpPr/>
          <p:nvPr>
            <p:ph type="sldImg"/>
          </p:nvPr>
        </p:nvSpPr>
        <p:spPr>
          <a:prstGeom prst="rect">
            <a:avLst/>
          </a:prstGeom>
        </p:spPr>
        <p:txBody>
          <a:bodyPr/>
          <a:lstStyle/>
          <a:p>
            <a:pPr/>
          </a:p>
        </p:txBody>
      </p:sp>
      <p:sp>
        <p:nvSpPr>
          <p:cNvPr id="3133" name="Shape 313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9" name="Shape 3139"/>
          <p:cNvSpPr/>
          <p:nvPr>
            <p:ph type="sldImg"/>
          </p:nvPr>
        </p:nvSpPr>
        <p:spPr>
          <a:prstGeom prst="rect">
            <a:avLst/>
          </a:prstGeom>
        </p:spPr>
        <p:txBody>
          <a:bodyPr/>
          <a:lstStyle/>
          <a:p>
            <a:pPr/>
          </a:p>
        </p:txBody>
      </p:sp>
      <p:sp>
        <p:nvSpPr>
          <p:cNvPr id="3140" name="Shape 314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6" name="Shape 3146"/>
          <p:cNvSpPr/>
          <p:nvPr>
            <p:ph type="sldImg"/>
          </p:nvPr>
        </p:nvSpPr>
        <p:spPr>
          <a:prstGeom prst="rect">
            <a:avLst/>
          </a:prstGeom>
        </p:spPr>
        <p:txBody>
          <a:bodyPr/>
          <a:lstStyle/>
          <a:p>
            <a:pPr/>
          </a:p>
        </p:txBody>
      </p:sp>
      <p:sp>
        <p:nvSpPr>
          <p:cNvPr id="3147" name="Shape 3147"/>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1" name="Shape 3151"/>
          <p:cNvSpPr/>
          <p:nvPr>
            <p:ph type="sldImg"/>
          </p:nvPr>
        </p:nvSpPr>
        <p:spPr>
          <a:prstGeom prst="rect">
            <a:avLst/>
          </a:prstGeom>
        </p:spPr>
        <p:txBody>
          <a:bodyPr/>
          <a:lstStyle/>
          <a:p>
            <a:pPr/>
          </a:p>
        </p:txBody>
      </p:sp>
      <p:sp>
        <p:nvSpPr>
          <p:cNvPr id="3152" name="Shape 3152"/>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7" name="Shape 3157"/>
          <p:cNvSpPr/>
          <p:nvPr>
            <p:ph type="sldImg"/>
          </p:nvPr>
        </p:nvSpPr>
        <p:spPr>
          <a:prstGeom prst="rect">
            <a:avLst/>
          </a:prstGeom>
        </p:spPr>
        <p:txBody>
          <a:bodyPr/>
          <a:lstStyle/>
          <a:p>
            <a:pPr/>
          </a:p>
        </p:txBody>
      </p:sp>
      <p:sp>
        <p:nvSpPr>
          <p:cNvPr id="3158" name="Shape 315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3" name="Shape 3163"/>
          <p:cNvSpPr/>
          <p:nvPr>
            <p:ph type="sldImg"/>
          </p:nvPr>
        </p:nvSpPr>
        <p:spPr>
          <a:prstGeom prst="rect">
            <a:avLst/>
          </a:prstGeom>
        </p:spPr>
        <p:txBody>
          <a:bodyPr/>
          <a:lstStyle/>
          <a:p>
            <a:pPr/>
          </a:p>
        </p:txBody>
      </p:sp>
      <p:sp>
        <p:nvSpPr>
          <p:cNvPr id="3164" name="Shape 3164"/>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9" name="Shape 3169"/>
          <p:cNvSpPr/>
          <p:nvPr>
            <p:ph type="sldImg"/>
          </p:nvPr>
        </p:nvSpPr>
        <p:spPr>
          <a:prstGeom prst="rect">
            <a:avLst/>
          </a:prstGeom>
        </p:spPr>
        <p:txBody>
          <a:bodyPr/>
          <a:lstStyle/>
          <a:p>
            <a:pPr/>
          </a:p>
        </p:txBody>
      </p:sp>
      <p:sp>
        <p:nvSpPr>
          <p:cNvPr id="3170" name="Shape 317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6" name="Shape 3176"/>
          <p:cNvSpPr/>
          <p:nvPr>
            <p:ph type="sldImg"/>
          </p:nvPr>
        </p:nvSpPr>
        <p:spPr>
          <a:prstGeom prst="rect">
            <a:avLst/>
          </a:prstGeom>
        </p:spPr>
        <p:txBody>
          <a:bodyPr/>
          <a:lstStyle/>
          <a:p>
            <a:pPr/>
          </a:p>
        </p:txBody>
      </p:sp>
      <p:sp>
        <p:nvSpPr>
          <p:cNvPr id="3177" name="Shape 3177"/>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2" name="Shape 3182"/>
          <p:cNvSpPr/>
          <p:nvPr>
            <p:ph type="sldImg"/>
          </p:nvPr>
        </p:nvSpPr>
        <p:spPr>
          <a:prstGeom prst="rect">
            <a:avLst/>
          </a:prstGeom>
        </p:spPr>
        <p:txBody>
          <a:bodyPr/>
          <a:lstStyle/>
          <a:p>
            <a:pPr/>
          </a:p>
        </p:txBody>
      </p:sp>
      <p:sp>
        <p:nvSpPr>
          <p:cNvPr id="3183" name="Shape 318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3" name="Shape 1143"/>
          <p:cNvSpPr/>
          <p:nvPr>
            <p:ph type="sldImg"/>
          </p:nvPr>
        </p:nvSpPr>
        <p:spPr>
          <a:prstGeom prst="rect">
            <a:avLst/>
          </a:prstGeom>
        </p:spPr>
        <p:txBody>
          <a:bodyPr/>
          <a:lstStyle/>
          <a:p>
            <a:pPr/>
          </a:p>
        </p:txBody>
      </p:sp>
      <p:sp>
        <p:nvSpPr>
          <p:cNvPr id="1144" name="Shape 1144"/>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9" name="Shape 3189"/>
          <p:cNvSpPr/>
          <p:nvPr>
            <p:ph type="sldImg"/>
          </p:nvPr>
        </p:nvSpPr>
        <p:spPr>
          <a:prstGeom prst="rect">
            <a:avLst/>
          </a:prstGeom>
        </p:spPr>
        <p:txBody>
          <a:bodyPr/>
          <a:lstStyle/>
          <a:p>
            <a:pPr/>
          </a:p>
        </p:txBody>
      </p:sp>
      <p:sp>
        <p:nvSpPr>
          <p:cNvPr id="3190" name="Shape 319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4" name="Shape 3194"/>
          <p:cNvSpPr/>
          <p:nvPr>
            <p:ph type="sldImg"/>
          </p:nvPr>
        </p:nvSpPr>
        <p:spPr>
          <a:prstGeom prst="rect">
            <a:avLst/>
          </a:prstGeom>
        </p:spPr>
        <p:txBody>
          <a:bodyPr/>
          <a:lstStyle/>
          <a:p>
            <a:pPr/>
          </a:p>
        </p:txBody>
      </p:sp>
      <p:sp>
        <p:nvSpPr>
          <p:cNvPr id="3195" name="Shape 319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0" name="Shape 1150"/>
          <p:cNvSpPr/>
          <p:nvPr>
            <p:ph type="sldImg"/>
          </p:nvPr>
        </p:nvSpPr>
        <p:spPr>
          <a:prstGeom prst="rect">
            <a:avLst/>
          </a:prstGeom>
        </p:spPr>
        <p:txBody>
          <a:bodyPr/>
          <a:lstStyle/>
          <a:p>
            <a:pPr/>
          </a:p>
        </p:txBody>
      </p:sp>
      <p:sp>
        <p:nvSpPr>
          <p:cNvPr id="1151" name="Shape 115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7" name="Shape 1157"/>
          <p:cNvSpPr/>
          <p:nvPr>
            <p:ph type="sldImg"/>
          </p:nvPr>
        </p:nvSpPr>
        <p:spPr>
          <a:prstGeom prst="rect">
            <a:avLst/>
          </a:prstGeom>
        </p:spPr>
        <p:txBody>
          <a:bodyPr/>
          <a:lstStyle/>
          <a:p>
            <a:pPr/>
          </a:p>
        </p:txBody>
      </p:sp>
      <p:sp>
        <p:nvSpPr>
          <p:cNvPr id="1158" name="Shape 115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rPr>
                <a:latin typeface="宋体"/>
                <a:ea typeface="宋体"/>
                <a:cs typeface="宋体"/>
                <a:sym typeface="宋体"/>
              </a:rPr>
              <a:t>优点是算法简单，计算量小，且校正主要基于图像本身，输入参数较少，缺点是物理过程不明确，精度较低，</a:t>
            </a:r>
            <a:endParaRPr>
              <a:latin typeface="宋体"/>
              <a:ea typeface="宋体"/>
              <a:cs typeface="宋体"/>
              <a:sym typeface="宋体"/>
            </a:endParaRPr>
          </a:p>
          <a:p>
            <a:pPr/>
            <a:r>
              <a:rPr>
                <a:latin typeface="宋体"/>
                <a:ea typeface="宋体"/>
                <a:cs typeface="宋体"/>
                <a:sym typeface="宋体"/>
              </a:rPr>
              <a:t>孙林等采用暗目标法对高分一号影像完成大气校正，在确定暗目标时利用了</a:t>
            </a:r>
            <a:r>
              <a:t>MODIS</a:t>
            </a:r>
            <a:r>
              <a:rPr>
                <a:latin typeface="宋体"/>
                <a:ea typeface="宋体"/>
                <a:cs typeface="宋体"/>
                <a:sym typeface="宋体"/>
              </a:rPr>
              <a:t>地表反射率数据，郑尧采用改进的暗目标法利用</a:t>
            </a:r>
            <a:r>
              <a:t>AERONET</a:t>
            </a:r>
            <a:r>
              <a:rPr>
                <a:latin typeface="宋体"/>
                <a:ea typeface="宋体"/>
                <a:cs typeface="宋体"/>
                <a:sym typeface="宋体"/>
              </a:rPr>
              <a:t>太湖基站的观测数据对环境一号影像进行大气校正。</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2" name="Shape 1162"/>
          <p:cNvSpPr/>
          <p:nvPr>
            <p:ph type="sldImg"/>
          </p:nvPr>
        </p:nvSpPr>
        <p:spPr>
          <a:prstGeom prst="rect">
            <a:avLst/>
          </a:prstGeom>
        </p:spPr>
        <p:txBody>
          <a:bodyPr/>
          <a:lstStyle/>
          <a:p>
            <a:pPr/>
          </a:p>
        </p:txBody>
      </p:sp>
      <p:sp>
        <p:nvSpPr>
          <p:cNvPr id="1163" name="Shape 116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0" name="Shape 1170"/>
          <p:cNvSpPr/>
          <p:nvPr>
            <p:ph type="sldImg"/>
          </p:nvPr>
        </p:nvSpPr>
        <p:spPr>
          <a:prstGeom prst="rect">
            <a:avLst/>
          </a:prstGeom>
        </p:spPr>
        <p:txBody>
          <a:bodyPr/>
          <a:lstStyle/>
          <a:p>
            <a:pPr/>
          </a:p>
        </p:txBody>
      </p:sp>
      <p:sp>
        <p:nvSpPr>
          <p:cNvPr id="1171" name="Shape 117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6" name="Shape 1176"/>
          <p:cNvSpPr/>
          <p:nvPr>
            <p:ph type="sldImg"/>
          </p:nvPr>
        </p:nvSpPr>
        <p:spPr>
          <a:prstGeom prst="rect">
            <a:avLst/>
          </a:prstGeom>
        </p:spPr>
        <p:txBody>
          <a:bodyPr/>
          <a:lstStyle/>
          <a:p>
            <a:pPr/>
          </a:p>
        </p:txBody>
      </p:sp>
      <p:sp>
        <p:nvSpPr>
          <p:cNvPr id="1177" name="Shape 1177"/>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2" name="Shape 1182"/>
          <p:cNvSpPr/>
          <p:nvPr>
            <p:ph type="sldImg"/>
          </p:nvPr>
        </p:nvSpPr>
        <p:spPr>
          <a:prstGeom prst="rect">
            <a:avLst/>
          </a:prstGeom>
        </p:spPr>
        <p:txBody>
          <a:bodyPr/>
          <a:lstStyle/>
          <a:p>
            <a:pPr/>
          </a:p>
        </p:txBody>
      </p:sp>
      <p:sp>
        <p:nvSpPr>
          <p:cNvPr id="1183" name="Shape 118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9" name="Shape 1189"/>
          <p:cNvSpPr/>
          <p:nvPr>
            <p:ph type="sldImg"/>
          </p:nvPr>
        </p:nvSpPr>
        <p:spPr>
          <a:prstGeom prst="rect">
            <a:avLst/>
          </a:prstGeom>
        </p:spPr>
        <p:txBody>
          <a:bodyPr/>
          <a:lstStyle/>
          <a:p>
            <a:pPr/>
          </a:p>
        </p:txBody>
      </p:sp>
      <p:sp>
        <p:nvSpPr>
          <p:cNvPr id="1190" name="Shape 119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5" name="Shape 1195"/>
          <p:cNvSpPr/>
          <p:nvPr>
            <p:ph type="sldImg"/>
          </p:nvPr>
        </p:nvSpPr>
        <p:spPr>
          <a:prstGeom prst="rect">
            <a:avLst/>
          </a:prstGeom>
        </p:spPr>
        <p:txBody>
          <a:bodyPr/>
          <a:lstStyle/>
          <a:p>
            <a:pPr/>
          </a:p>
        </p:txBody>
      </p:sp>
      <p:sp>
        <p:nvSpPr>
          <p:cNvPr id="1196" name="Shape 1196"/>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2" name="Shape 1202"/>
          <p:cNvSpPr/>
          <p:nvPr>
            <p:ph type="sldImg"/>
          </p:nvPr>
        </p:nvSpPr>
        <p:spPr>
          <a:prstGeom prst="rect">
            <a:avLst/>
          </a:prstGeom>
        </p:spPr>
        <p:txBody>
          <a:bodyPr/>
          <a:lstStyle/>
          <a:p>
            <a:pPr/>
          </a:p>
        </p:txBody>
      </p:sp>
      <p:sp>
        <p:nvSpPr>
          <p:cNvPr id="1203" name="Shape 120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8" name="Shape 1208"/>
          <p:cNvSpPr/>
          <p:nvPr>
            <p:ph type="sldImg"/>
          </p:nvPr>
        </p:nvSpPr>
        <p:spPr>
          <a:prstGeom prst="rect">
            <a:avLst/>
          </a:prstGeom>
        </p:spPr>
        <p:txBody>
          <a:bodyPr/>
          <a:lstStyle/>
          <a:p>
            <a:pPr/>
          </a:p>
        </p:txBody>
      </p:sp>
      <p:sp>
        <p:nvSpPr>
          <p:cNvPr id="1209" name="Shape 1209"/>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8" name="Shape 1218"/>
          <p:cNvSpPr/>
          <p:nvPr>
            <p:ph type="sldImg"/>
          </p:nvPr>
        </p:nvSpPr>
        <p:spPr>
          <a:prstGeom prst="rect">
            <a:avLst/>
          </a:prstGeom>
        </p:spPr>
        <p:txBody>
          <a:bodyPr/>
          <a:lstStyle/>
          <a:p>
            <a:pPr/>
          </a:p>
        </p:txBody>
      </p:sp>
      <p:sp>
        <p:nvSpPr>
          <p:cNvPr id="1219" name="Shape 1219"/>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4" name="Shape 1224"/>
          <p:cNvSpPr/>
          <p:nvPr>
            <p:ph type="sldImg"/>
          </p:nvPr>
        </p:nvSpPr>
        <p:spPr>
          <a:prstGeom prst="rect">
            <a:avLst/>
          </a:prstGeom>
        </p:spPr>
        <p:txBody>
          <a:bodyPr/>
          <a:lstStyle/>
          <a:p>
            <a:pPr/>
          </a:p>
        </p:txBody>
      </p:sp>
      <p:sp>
        <p:nvSpPr>
          <p:cNvPr id="1225" name="Shape 122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0" name="Shape 1230"/>
          <p:cNvSpPr/>
          <p:nvPr>
            <p:ph type="sldImg"/>
          </p:nvPr>
        </p:nvSpPr>
        <p:spPr>
          <a:prstGeom prst="rect">
            <a:avLst/>
          </a:prstGeom>
        </p:spPr>
        <p:txBody>
          <a:bodyPr/>
          <a:lstStyle/>
          <a:p>
            <a:pPr/>
          </a:p>
        </p:txBody>
      </p:sp>
      <p:sp>
        <p:nvSpPr>
          <p:cNvPr id="1231" name="Shape 123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7" name="Shape 1237"/>
          <p:cNvSpPr/>
          <p:nvPr>
            <p:ph type="sldImg"/>
          </p:nvPr>
        </p:nvSpPr>
        <p:spPr>
          <a:prstGeom prst="rect">
            <a:avLst/>
          </a:prstGeom>
        </p:spPr>
        <p:txBody>
          <a:bodyPr/>
          <a:lstStyle/>
          <a:p>
            <a:pPr/>
          </a:p>
        </p:txBody>
      </p:sp>
      <p:sp>
        <p:nvSpPr>
          <p:cNvPr id="1238" name="Shape 123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2" name="Shape 1262"/>
          <p:cNvSpPr/>
          <p:nvPr>
            <p:ph type="sldImg"/>
          </p:nvPr>
        </p:nvSpPr>
        <p:spPr>
          <a:prstGeom prst="rect">
            <a:avLst/>
          </a:prstGeom>
        </p:spPr>
        <p:txBody>
          <a:bodyPr/>
          <a:lstStyle/>
          <a:p>
            <a:pPr/>
          </a:p>
        </p:txBody>
      </p:sp>
      <p:sp>
        <p:nvSpPr>
          <p:cNvPr id="1263" name="Shape 126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2" name="Shape 1272"/>
          <p:cNvSpPr/>
          <p:nvPr>
            <p:ph type="sldImg"/>
          </p:nvPr>
        </p:nvSpPr>
        <p:spPr>
          <a:prstGeom prst="rect">
            <a:avLst/>
          </a:prstGeom>
        </p:spPr>
        <p:txBody>
          <a:bodyPr/>
          <a:lstStyle/>
          <a:p>
            <a:pPr/>
          </a:p>
        </p:txBody>
      </p:sp>
      <p:sp>
        <p:nvSpPr>
          <p:cNvPr id="1273" name="Shape 127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2" name="Shape 1282"/>
          <p:cNvSpPr/>
          <p:nvPr>
            <p:ph type="sldImg"/>
          </p:nvPr>
        </p:nvSpPr>
        <p:spPr>
          <a:prstGeom prst="rect">
            <a:avLst/>
          </a:prstGeom>
        </p:spPr>
        <p:txBody>
          <a:bodyPr/>
          <a:lstStyle/>
          <a:p>
            <a:pPr/>
          </a:p>
        </p:txBody>
      </p:sp>
      <p:sp>
        <p:nvSpPr>
          <p:cNvPr id="1283" name="Shape 128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2" name="Shape 1292"/>
          <p:cNvSpPr/>
          <p:nvPr>
            <p:ph type="sldImg"/>
          </p:nvPr>
        </p:nvSpPr>
        <p:spPr>
          <a:prstGeom prst="rect">
            <a:avLst/>
          </a:prstGeom>
        </p:spPr>
        <p:txBody>
          <a:bodyPr/>
          <a:lstStyle/>
          <a:p>
            <a:pPr/>
          </a:p>
        </p:txBody>
      </p:sp>
      <p:sp>
        <p:nvSpPr>
          <p:cNvPr id="1293" name="Shape 129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0" name="Shape 1300"/>
          <p:cNvSpPr/>
          <p:nvPr>
            <p:ph type="sldImg"/>
          </p:nvPr>
        </p:nvSpPr>
        <p:spPr>
          <a:prstGeom prst="rect">
            <a:avLst/>
          </a:prstGeom>
        </p:spPr>
        <p:txBody>
          <a:bodyPr/>
          <a:lstStyle/>
          <a:p>
            <a:pPr/>
          </a:p>
        </p:txBody>
      </p:sp>
      <p:sp>
        <p:nvSpPr>
          <p:cNvPr id="1301" name="Shape 130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3" name="Shape 1313"/>
          <p:cNvSpPr/>
          <p:nvPr>
            <p:ph type="sldImg"/>
          </p:nvPr>
        </p:nvSpPr>
        <p:spPr>
          <a:prstGeom prst="rect">
            <a:avLst/>
          </a:prstGeom>
        </p:spPr>
        <p:txBody>
          <a:bodyPr/>
          <a:lstStyle/>
          <a:p>
            <a:pPr/>
          </a:p>
        </p:txBody>
      </p:sp>
      <p:sp>
        <p:nvSpPr>
          <p:cNvPr id="1314" name="Shape 1314"/>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4" name="Shape 1324"/>
          <p:cNvSpPr/>
          <p:nvPr>
            <p:ph type="sldImg"/>
          </p:nvPr>
        </p:nvSpPr>
        <p:spPr>
          <a:prstGeom prst="rect">
            <a:avLst/>
          </a:prstGeom>
        </p:spPr>
        <p:txBody>
          <a:bodyPr/>
          <a:lstStyle/>
          <a:p>
            <a:pPr/>
          </a:p>
        </p:txBody>
      </p:sp>
      <p:sp>
        <p:nvSpPr>
          <p:cNvPr id="1325" name="Shape 132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9" name="Shape 1329"/>
          <p:cNvSpPr/>
          <p:nvPr>
            <p:ph type="sldImg"/>
          </p:nvPr>
        </p:nvSpPr>
        <p:spPr>
          <a:prstGeom prst="rect">
            <a:avLst/>
          </a:prstGeom>
        </p:spPr>
        <p:txBody>
          <a:bodyPr/>
          <a:lstStyle/>
          <a:p>
            <a:pPr/>
          </a:p>
        </p:txBody>
      </p:sp>
      <p:sp>
        <p:nvSpPr>
          <p:cNvPr id="1330" name="Shape 133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6" name="Shape 1346"/>
          <p:cNvSpPr/>
          <p:nvPr>
            <p:ph type="sldImg"/>
          </p:nvPr>
        </p:nvSpPr>
        <p:spPr>
          <a:prstGeom prst="rect">
            <a:avLst/>
          </a:prstGeom>
        </p:spPr>
        <p:txBody>
          <a:bodyPr/>
          <a:lstStyle/>
          <a:p>
            <a:pPr/>
          </a:p>
        </p:txBody>
      </p:sp>
      <p:sp>
        <p:nvSpPr>
          <p:cNvPr id="1347" name="Shape 1347"/>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6" name="Shape 1356"/>
          <p:cNvSpPr/>
          <p:nvPr>
            <p:ph type="sldImg"/>
          </p:nvPr>
        </p:nvSpPr>
        <p:spPr>
          <a:prstGeom prst="rect">
            <a:avLst/>
          </a:prstGeom>
        </p:spPr>
        <p:txBody>
          <a:bodyPr/>
          <a:lstStyle/>
          <a:p>
            <a:pPr/>
          </a:p>
        </p:txBody>
      </p:sp>
      <p:sp>
        <p:nvSpPr>
          <p:cNvPr id="1357" name="Shape 1357"/>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2" name="Shape 1362"/>
          <p:cNvSpPr/>
          <p:nvPr>
            <p:ph type="sldImg"/>
          </p:nvPr>
        </p:nvSpPr>
        <p:spPr>
          <a:prstGeom prst="rect">
            <a:avLst/>
          </a:prstGeom>
        </p:spPr>
        <p:txBody>
          <a:bodyPr/>
          <a:lstStyle/>
          <a:p>
            <a:pPr/>
          </a:p>
        </p:txBody>
      </p:sp>
      <p:sp>
        <p:nvSpPr>
          <p:cNvPr id="1363" name="Shape 136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9" name="Shape 1369"/>
          <p:cNvSpPr/>
          <p:nvPr>
            <p:ph type="sldImg"/>
          </p:nvPr>
        </p:nvSpPr>
        <p:spPr>
          <a:prstGeom prst="rect">
            <a:avLst/>
          </a:prstGeom>
        </p:spPr>
        <p:txBody>
          <a:bodyPr/>
          <a:lstStyle/>
          <a:p>
            <a:pPr/>
          </a:p>
        </p:txBody>
      </p:sp>
      <p:sp>
        <p:nvSpPr>
          <p:cNvPr id="1370" name="Shape 137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0" name="Shape 1380"/>
          <p:cNvSpPr/>
          <p:nvPr>
            <p:ph type="sldImg"/>
          </p:nvPr>
        </p:nvSpPr>
        <p:spPr>
          <a:prstGeom prst="rect">
            <a:avLst/>
          </a:prstGeom>
        </p:spPr>
        <p:txBody>
          <a:bodyPr/>
          <a:lstStyle/>
          <a:p>
            <a:pPr/>
          </a:p>
        </p:txBody>
      </p:sp>
      <p:sp>
        <p:nvSpPr>
          <p:cNvPr id="1381" name="Shape 138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0" name="Shape 1390"/>
          <p:cNvSpPr/>
          <p:nvPr>
            <p:ph type="sldImg"/>
          </p:nvPr>
        </p:nvSpPr>
        <p:spPr>
          <a:prstGeom prst="rect">
            <a:avLst/>
          </a:prstGeom>
        </p:spPr>
        <p:txBody>
          <a:bodyPr/>
          <a:lstStyle/>
          <a:p>
            <a:pPr/>
          </a:p>
        </p:txBody>
      </p:sp>
      <p:sp>
        <p:nvSpPr>
          <p:cNvPr id="1391" name="Shape 139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0" name="Shape 1400"/>
          <p:cNvSpPr/>
          <p:nvPr>
            <p:ph type="sldImg"/>
          </p:nvPr>
        </p:nvSpPr>
        <p:spPr>
          <a:prstGeom prst="rect">
            <a:avLst/>
          </a:prstGeom>
        </p:spPr>
        <p:txBody>
          <a:bodyPr/>
          <a:lstStyle/>
          <a:p>
            <a:pPr/>
          </a:p>
        </p:txBody>
      </p:sp>
      <p:sp>
        <p:nvSpPr>
          <p:cNvPr id="1401" name="Shape 140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0" name="Shape 1410"/>
          <p:cNvSpPr/>
          <p:nvPr>
            <p:ph type="sldImg"/>
          </p:nvPr>
        </p:nvSpPr>
        <p:spPr>
          <a:prstGeom prst="rect">
            <a:avLst/>
          </a:prstGeom>
        </p:spPr>
        <p:txBody>
          <a:bodyPr/>
          <a:lstStyle/>
          <a:p>
            <a:pPr/>
          </a:p>
        </p:txBody>
      </p:sp>
      <p:sp>
        <p:nvSpPr>
          <p:cNvPr id="1411" name="Shape 141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8" name="Shape 1418"/>
          <p:cNvSpPr/>
          <p:nvPr>
            <p:ph type="sldImg"/>
          </p:nvPr>
        </p:nvSpPr>
        <p:spPr>
          <a:prstGeom prst="rect">
            <a:avLst/>
          </a:prstGeom>
        </p:spPr>
        <p:txBody>
          <a:bodyPr/>
          <a:lstStyle/>
          <a:p>
            <a:pPr/>
          </a:p>
        </p:txBody>
      </p:sp>
      <p:sp>
        <p:nvSpPr>
          <p:cNvPr id="1419" name="Shape 1419"/>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5" name="Shape 1425"/>
          <p:cNvSpPr/>
          <p:nvPr>
            <p:ph type="sldImg"/>
          </p:nvPr>
        </p:nvSpPr>
        <p:spPr>
          <a:prstGeom prst="rect">
            <a:avLst/>
          </a:prstGeom>
        </p:spPr>
        <p:txBody>
          <a:bodyPr/>
          <a:lstStyle/>
          <a:p>
            <a:pPr/>
          </a:p>
        </p:txBody>
      </p:sp>
      <p:sp>
        <p:nvSpPr>
          <p:cNvPr id="1426" name="Shape 1426"/>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4" name="Shape 1434"/>
          <p:cNvSpPr/>
          <p:nvPr>
            <p:ph type="sldImg"/>
          </p:nvPr>
        </p:nvSpPr>
        <p:spPr>
          <a:prstGeom prst="rect">
            <a:avLst/>
          </a:prstGeom>
        </p:spPr>
        <p:txBody>
          <a:bodyPr/>
          <a:lstStyle/>
          <a:p>
            <a:pPr/>
          </a:p>
        </p:txBody>
      </p:sp>
      <p:sp>
        <p:nvSpPr>
          <p:cNvPr id="1435" name="Shape 143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2" name="Shape 1442"/>
          <p:cNvSpPr/>
          <p:nvPr>
            <p:ph type="sldImg"/>
          </p:nvPr>
        </p:nvSpPr>
        <p:spPr>
          <a:prstGeom prst="rect">
            <a:avLst/>
          </a:prstGeom>
        </p:spPr>
        <p:txBody>
          <a:bodyPr/>
          <a:lstStyle/>
          <a:p>
            <a:pPr/>
          </a:p>
        </p:txBody>
      </p:sp>
      <p:sp>
        <p:nvSpPr>
          <p:cNvPr id="1443" name="Shape 144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9" name="Shape 1449"/>
          <p:cNvSpPr/>
          <p:nvPr>
            <p:ph type="sldImg"/>
          </p:nvPr>
        </p:nvSpPr>
        <p:spPr>
          <a:prstGeom prst="rect">
            <a:avLst/>
          </a:prstGeom>
        </p:spPr>
        <p:txBody>
          <a:bodyPr/>
          <a:lstStyle/>
          <a:p>
            <a:pPr/>
          </a:p>
        </p:txBody>
      </p:sp>
      <p:sp>
        <p:nvSpPr>
          <p:cNvPr id="1450" name="Shape 145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8" name="Shape 1458"/>
          <p:cNvSpPr/>
          <p:nvPr>
            <p:ph type="sldImg"/>
          </p:nvPr>
        </p:nvSpPr>
        <p:spPr>
          <a:prstGeom prst="rect">
            <a:avLst/>
          </a:prstGeom>
        </p:spPr>
        <p:txBody>
          <a:bodyPr/>
          <a:lstStyle/>
          <a:p>
            <a:pPr/>
          </a:p>
        </p:txBody>
      </p:sp>
      <p:sp>
        <p:nvSpPr>
          <p:cNvPr id="1459" name="Shape 1459"/>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6" name="Shape 1466"/>
          <p:cNvSpPr/>
          <p:nvPr>
            <p:ph type="sldImg"/>
          </p:nvPr>
        </p:nvSpPr>
        <p:spPr>
          <a:prstGeom prst="rect">
            <a:avLst/>
          </a:prstGeom>
        </p:spPr>
        <p:txBody>
          <a:bodyPr/>
          <a:lstStyle/>
          <a:p>
            <a:pPr/>
          </a:p>
        </p:txBody>
      </p:sp>
      <p:sp>
        <p:nvSpPr>
          <p:cNvPr id="1467" name="Shape 1467"/>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4" name="Shape 1474"/>
          <p:cNvSpPr/>
          <p:nvPr>
            <p:ph type="sldImg"/>
          </p:nvPr>
        </p:nvSpPr>
        <p:spPr>
          <a:prstGeom prst="rect">
            <a:avLst/>
          </a:prstGeom>
        </p:spPr>
        <p:txBody>
          <a:bodyPr/>
          <a:lstStyle/>
          <a:p>
            <a:pPr/>
          </a:p>
        </p:txBody>
      </p:sp>
      <p:sp>
        <p:nvSpPr>
          <p:cNvPr id="1475" name="Shape 147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2" name="Shape 1482"/>
          <p:cNvSpPr/>
          <p:nvPr>
            <p:ph type="sldImg"/>
          </p:nvPr>
        </p:nvSpPr>
        <p:spPr>
          <a:prstGeom prst="rect">
            <a:avLst/>
          </a:prstGeom>
        </p:spPr>
        <p:txBody>
          <a:bodyPr/>
          <a:lstStyle/>
          <a:p>
            <a:pPr/>
          </a:p>
        </p:txBody>
      </p:sp>
      <p:sp>
        <p:nvSpPr>
          <p:cNvPr id="1483" name="Shape 148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0" name="Shape 1490"/>
          <p:cNvSpPr/>
          <p:nvPr>
            <p:ph type="sldImg"/>
          </p:nvPr>
        </p:nvSpPr>
        <p:spPr>
          <a:prstGeom prst="rect">
            <a:avLst/>
          </a:prstGeom>
        </p:spPr>
        <p:txBody>
          <a:bodyPr/>
          <a:lstStyle/>
          <a:p>
            <a:pPr/>
          </a:p>
        </p:txBody>
      </p:sp>
      <p:sp>
        <p:nvSpPr>
          <p:cNvPr id="1491" name="Shape 149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9" name="Shape 1499"/>
          <p:cNvSpPr/>
          <p:nvPr>
            <p:ph type="sldImg"/>
          </p:nvPr>
        </p:nvSpPr>
        <p:spPr>
          <a:prstGeom prst="rect">
            <a:avLst/>
          </a:prstGeom>
        </p:spPr>
        <p:txBody>
          <a:bodyPr/>
          <a:lstStyle/>
          <a:p>
            <a:pPr/>
          </a:p>
        </p:txBody>
      </p:sp>
      <p:sp>
        <p:nvSpPr>
          <p:cNvPr id="1500" name="Shape 150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9" name="Shape 1509"/>
          <p:cNvSpPr/>
          <p:nvPr>
            <p:ph type="sldImg"/>
          </p:nvPr>
        </p:nvSpPr>
        <p:spPr>
          <a:prstGeom prst="rect">
            <a:avLst/>
          </a:prstGeom>
        </p:spPr>
        <p:txBody>
          <a:bodyPr/>
          <a:lstStyle/>
          <a:p>
            <a:pPr/>
          </a:p>
        </p:txBody>
      </p:sp>
      <p:sp>
        <p:nvSpPr>
          <p:cNvPr id="1510" name="Shape 151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6" name="Shape 1516"/>
          <p:cNvSpPr/>
          <p:nvPr>
            <p:ph type="sldImg"/>
          </p:nvPr>
        </p:nvSpPr>
        <p:spPr>
          <a:prstGeom prst="rect">
            <a:avLst/>
          </a:prstGeom>
        </p:spPr>
        <p:txBody>
          <a:bodyPr/>
          <a:lstStyle/>
          <a:p>
            <a:pPr/>
          </a:p>
        </p:txBody>
      </p:sp>
      <p:sp>
        <p:nvSpPr>
          <p:cNvPr id="1517" name="Shape 1517"/>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4" name="Shape 1524"/>
          <p:cNvSpPr/>
          <p:nvPr>
            <p:ph type="sldImg"/>
          </p:nvPr>
        </p:nvSpPr>
        <p:spPr>
          <a:prstGeom prst="rect">
            <a:avLst/>
          </a:prstGeom>
        </p:spPr>
        <p:txBody>
          <a:bodyPr/>
          <a:lstStyle/>
          <a:p>
            <a:pPr/>
          </a:p>
        </p:txBody>
      </p:sp>
      <p:sp>
        <p:nvSpPr>
          <p:cNvPr id="1525" name="Shape 152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1" name="Shape 1531"/>
          <p:cNvSpPr/>
          <p:nvPr>
            <p:ph type="sldImg"/>
          </p:nvPr>
        </p:nvSpPr>
        <p:spPr>
          <a:prstGeom prst="rect">
            <a:avLst/>
          </a:prstGeom>
        </p:spPr>
        <p:txBody>
          <a:bodyPr/>
          <a:lstStyle/>
          <a:p>
            <a:pPr/>
          </a:p>
        </p:txBody>
      </p:sp>
      <p:sp>
        <p:nvSpPr>
          <p:cNvPr id="1532" name="Shape 1532"/>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9" name="Shape 1539"/>
          <p:cNvSpPr/>
          <p:nvPr>
            <p:ph type="sldImg"/>
          </p:nvPr>
        </p:nvSpPr>
        <p:spPr>
          <a:prstGeom prst="rect">
            <a:avLst/>
          </a:prstGeom>
        </p:spPr>
        <p:txBody>
          <a:bodyPr/>
          <a:lstStyle/>
          <a:p>
            <a:pPr/>
          </a:p>
        </p:txBody>
      </p:sp>
      <p:sp>
        <p:nvSpPr>
          <p:cNvPr id="1540" name="Shape 154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8" name="Shape 1548"/>
          <p:cNvSpPr/>
          <p:nvPr>
            <p:ph type="sldImg"/>
          </p:nvPr>
        </p:nvSpPr>
        <p:spPr>
          <a:prstGeom prst="rect">
            <a:avLst/>
          </a:prstGeom>
        </p:spPr>
        <p:txBody>
          <a:bodyPr/>
          <a:lstStyle/>
          <a:p>
            <a:pPr/>
          </a:p>
        </p:txBody>
      </p:sp>
      <p:sp>
        <p:nvSpPr>
          <p:cNvPr id="1549" name="Shape 1549"/>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0" name="Shape 1560"/>
          <p:cNvSpPr/>
          <p:nvPr>
            <p:ph type="sldImg"/>
          </p:nvPr>
        </p:nvSpPr>
        <p:spPr>
          <a:prstGeom prst="rect">
            <a:avLst/>
          </a:prstGeom>
        </p:spPr>
        <p:txBody>
          <a:bodyPr/>
          <a:lstStyle/>
          <a:p>
            <a:pPr/>
          </a:p>
        </p:txBody>
      </p:sp>
      <p:sp>
        <p:nvSpPr>
          <p:cNvPr id="1561" name="Shape 156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2" name="Shape 1572"/>
          <p:cNvSpPr/>
          <p:nvPr>
            <p:ph type="sldImg"/>
          </p:nvPr>
        </p:nvSpPr>
        <p:spPr>
          <a:prstGeom prst="rect">
            <a:avLst/>
          </a:prstGeom>
        </p:spPr>
        <p:txBody>
          <a:bodyPr/>
          <a:lstStyle/>
          <a:p>
            <a:pPr/>
          </a:p>
        </p:txBody>
      </p:sp>
      <p:sp>
        <p:nvSpPr>
          <p:cNvPr id="1573" name="Shape 157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2" name="Shape 1592"/>
          <p:cNvSpPr/>
          <p:nvPr>
            <p:ph type="sldImg"/>
          </p:nvPr>
        </p:nvSpPr>
        <p:spPr>
          <a:prstGeom prst="rect">
            <a:avLst/>
          </a:prstGeom>
        </p:spPr>
        <p:txBody>
          <a:bodyPr/>
          <a:lstStyle/>
          <a:p>
            <a:pPr/>
          </a:p>
        </p:txBody>
      </p:sp>
      <p:sp>
        <p:nvSpPr>
          <p:cNvPr id="1593" name="Shape 159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9" name="Shape 1599"/>
          <p:cNvSpPr/>
          <p:nvPr>
            <p:ph type="sldImg"/>
          </p:nvPr>
        </p:nvSpPr>
        <p:spPr>
          <a:prstGeom prst="rect">
            <a:avLst/>
          </a:prstGeom>
        </p:spPr>
        <p:txBody>
          <a:bodyPr/>
          <a:lstStyle/>
          <a:p>
            <a:pPr/>
          </a:p>
        </p:txBody>
      </p:sp>
      <p:sp>
        <p:nvSpPr>
          <p:cNvPr id="1600" name="Shape 160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6" name="Shape 1606"/>
          <p:cNvSpPr/>
          <p:nvPr>
            <p:ph type="sldImg"/>
          </p:nvPr>
        </p:nvSpPr>
        <p:spPr>
          <a:prstGeom prst="rect">
            <a:avLst/>
          </a:prstGeom>
        </p:spPr>
        <p:txBody>
          <a:bodyPr/>
          <a:lstStyle/>
          <a:p>
            <a:pPr/>
          </a:p>
        </p:txBody>
      </p:sp>
      <p:sp>
        <p:nvSpPr>
          <p:cNvPr id="1607" name="Shape 1607"/>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卫星天顶角的变化同样也会导致传输路径发生变化，影响表观反射率。</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6" name="Shape 1616"/>
          <p:cNvSpPr/>
          <p:nvPr>
            <p:ph type="sldImg"/>
          </p:nvPr>
        </p:nvSpPr>
        <p:spPr>
          <a:prstGeom prst="rect">
            <a:avLst/>
          </a:prstGeom>
        </p:spPr>
        <p:txBody>
          <a:bodyPr/>
          <a:lstStyle/>
          <a:p>
            <a:pPr/>
          </a:p>
        </p:txBody>
      </p:sp>
      <p:sp>
        <p:nvSpPr>
          <p:cNvPr id="1617" name="Shape 1617"/>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3" name="Shape 1623"/>
          <p:cNvSpPr/>
          <p:nvPr>
            <p:ph type="sldImg"/>
          </p:nvPr>
        </p:nvSpPr>
        <p:spPr>
          <a:prstGeom prst="rect">
            <a:avLst/>
          </a:prstGeom>
        </p:spPr>
        <p:txBody>
          <a:bodyPr/>
          <a:lstStyle/>
          <a:p>
            <a:pPr/>
          </a:p>
        </p:txBody>
      </p:sp>
      <p:sp>
        <p:nvSpPr>
          <p:cNvPr id="1624" name="Shape 1624"/>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9" name="Shape 1629"/>
          <p:cNvSpPr/>
          <p:nvPr>
            <p:ph type="sldImg"/>
          </p:nvPr>
        </p:nvSpPr>
        <p:spPr>
          <a:prstGeom prst="rect">
            <a:avLst/>
          </a:prstGeom>
        </p:spPr>
        <p:txBody>
          <a:bodyPr/>
          <a:lstStyle/>
          <a:p>
            <a:pPr/>
          </a:p>
        </p:txBody>
      </p:sp>
      <p:sp>
        <p:nvSpPr>
          <p:cNvPr id="1630" name="Shape 163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4" name="Shape 1634"/>
          <p:cNvSpPr/>
          <p:nvPr>
            <p:ph type="sldImg"/>
          </p:nvPr>
        </p:nvSpPr>
        <p:spPr>
          <a:prstGeom prst="rect">
            <a:avLst/>
          </a:prstGeom>
        </p:spPr>
        <p:txBody>
          <a:bodyPr/>
          <a:lstStyle/>
          <a:p>
            <a:pPr/>
          </a:p>
        </p:txBody>
      </p:sp>
      <p:sp>
        <p:nvSpPr>
          <p:cNvPr id="1635" name="Shape 163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2" name="Shape 1642"/>
          <p:cNvSpPr/>
          <p:nvPr>
            <p:ph type="sldImg"/>
          </p:nvPr>
        </p:nvSpPr>
        <p:spPr>
          <a:prstGeom prst="rect">
            <a:avLst/>
          </a:prstGeom>
        </p:spPr>
        <p:txBody>
          <a:bodyPr/>
          <a:lstStyle/>
          <a:p>
            <a:pPr/>
          </a:p>
        </p:txBody>
      </p:sp>
      <p:sp>
        <p:nvSpPr>
          <p:cNvPr id="1643" name="Shape 164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2" name="Shape 1652"/>
          <p:cNvSpPr/>
          <p:nvPr>
            <p:ph type="sldImg"/>
          </p:nvPr>
        </p:nvSpPr>
        <p:spPr>
          <a:prstGeom prst="rect">
            <a:avLst/>
          </a:prstGeom>
        </p:spPr>
        <p:txBody>
          <a:bodyPr/>
          <a:lstStyle/>
          <a:p>
            <a:pPr/>
          </a:p>
        </p:txBody>
      </p:sp>
      <p:sp>
        <p:nvSpPr>
          <p:cNvPr id="1653" name="Shape 165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1" name="Shape 1661"/>
          <p:cNvSpPr/>
          <p:nvPr>
            <p:ph type="sldImg"/>
          </p:nvPr>
        </p:nvSpPr>
        <p:spPr>
          <a:prstGeom prst="rect">
            <a:avLst/>
          </a:prstGeom>
        </p:spPr>
        <p:txBody>
          <a:bodyPr/>
          <a:lstStyle/>
          <a:p>
            <a:pPr/>
          </a:p>
        </p:txBody>
      </p:sp>
      <p:sp>
        <p:nvSpPr>
          <p:cNvPr id="1662" name="Shape 1662"/>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5" name="Shape 1695"/>
          <p:cNvSpPr/>
          <p:nvPr>
            <p:ph type="sldImg"/>
          </p:nvPr>
        </p:nvSpPr>
        <p:spPr>
          <a:prstGeom prst="rect">
            <a:avLst/>
          </a:prstGeom>
        </p:spPr>
        <p:txBody>
          <a:bodyPr/>
          <a:lstStyle/>
          <a:p>
            <a:pPr/>
          </a:p>
        </p:txBody>
      </p:sp>
      <p:sp>
        <p:nvSpPr>
          <p:cNvPr id="1696" name="Shape 1696"/>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4" name="Shape 1704"/>
          <p:cNvSpPr/>
          <p:nvPr>
            <p:ph type="sldImg"/>
          </p:nvPr>
        </p:nvSpPr>
        <p:spPr>
          <a:prstGeom prst="rect">
            <a:avLst/>
          </a:prstGeom>
        </p:spPr>
        <p:txBody>
          <a:bodyPr/>
          <a:lstStyle/>
          <a:p>
            <a:pPr/>
          </a:p>
        </p:txBody>
      </p:sp>
      <p:sp>
        <p:nvSpPr>
          <p:cNvPr id="1705" name="Shape 170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1" name="Shape 1711"/>
          <p:cNvSpPr/>
          <p:nvPr>
            <p:ph type="sldImg"/>
          </p:nvPr>
        </p:nvSpPr>
        <p:spPr>
          <a:prstGeom prst="rect">
            <a:avLst/>
          </a:prstGeom>
        </p:spPr>
        <p:txBody>
          <a:bodyPr/>
          <a:lstStyle/>
          <a:p>
            <a:pPr/>
          </a:p>
        </p:txBody>
      </p:sp>
      <p:sp>
        <p:nvSpPr>
          <p:cNvPr id="1712" name="Shape 1712"/>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卫星天顶角的变化同样也会导致传输路径发生变化，影响表观反射率。</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9" name="Shape 1719"/>
          <p:cNvSpPr/>
          <p:nvPr>
            <p:ph type="sldImg"/>
          </p:nvPr>
        </p:nvSpPr>
        <p:spPr>
          <a:prstGeom prst="rect">
            <a:avLst/>
          </a:prstGeom>
        </p:spPr>
        <p:txBody>
          <a:bodyPr/>
          <a:lstStyle/>
          <a:p>
            <a:pPr/>
          </a:p>
        </p:txBody>
      </p:sp>
      <p:sp>
        <p:nvSpPr>
          <p:cNvPr id="1720" name="Shape 1720"/>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6" name="Shape 1726"/>
          <p:cNvSpPr/>
          <p:nvPr>
            <p:ph type="sldImg"/>
          </p:nvPr>
        </p:nvSpPr>
        <p:spPr>
          <a:prstGeom prst="rect">
            <a:avLst/>
          </a:prstGeom>
        </p:spPr>
        <p:txBody>
          <a:bodyPr/>
          <a:lstStyle/>
          <a:p>
            <a:pPr/>
          </a:p>
        </p:txBody>
      </p:sp>
      <p:sp>
        <p:nvSpPr>
          <p:cNvPr id="1727" name="Shape 1727"/>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3" name="Shape 1733"/>
          <p:cNvSpPr/>
          <p:nvPr>
            <p:ph type="sldImg"/>
          </p:nvPr>
        </p:nvSpPr>
        <p:spPr>
          <a:prstGeom prst="rect">
            <a:avLst/>
          </a:prstGeom>
        </p:spPr>
        <p:txBody>
          <a:bodyPr/>
          <a:lstStyle/>
          <a:p>
            <a:pPr/>
          </a:p>
        </p:txBody>
      </p:sp>
      <p:sp>
        <p:nvSpPr>
          <p:cNvPr id="1734" name="Shape 1734"/>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8" name="Shape 1738"/>
          <p:cNvSpPr/>
          <p:nvPr>
            <p:ph type="sldImg"/>
          </p:nvPr>
        </p:nvSpPr>
        <p:spPr>
          <a:prstGeom prst="rect">
            <a:avLst/>
          </a:prstGeom>
        </p:spPr>
        <p:txBody>
          <a:bodyPr/>
          <a:lstStyle/>
          <a:p>
            <a:pPr/>
          </a:p>
        </p:txBody>
      </p:sp>
      <p:sp>
        <p:nvSpPr>
          <p:cNvPr id="1739" name="Shape 1739"/>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4" name="Shape 1744"/>
          <p:cNvSpPr/>
          <p:nvPr>
            <p:ph type="sldImg"/>
          </p:nvPr>
        </p:nvSpPr>
        <p:spPr>
          <a:prstGeom prst="rect">
            <a:avLst/>
          </a:prstGeom>
        </p:spPr>
        <p:txBody>
          <a:bodyPr/>
          <a:lstStyle/>
          <a:p>
            <a:pPr/>
          </a:p>
        </p:txBody>
      </p:sp>
      <p:sp>
        <p:nvSpPr>
          <p:cNvPr id="1745" name="Shape 1745"/>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2" name="Shape 1752"/>
          <p:cNvSpPr/>
          <p:nvPr>
            <p:ph type="sldImg"/>
          </p:nvPr>
        </p:nvSpPr>
        <p:spPr>
          <a:prstGeom prst="rect">
            <a:avLst/>
          </a:prstGeom>
        </p:spPr>
        <p:txBody>
          <a:bodyPr/>
          <a:lstStyle/>
          <a:p>
            <a:pPr/>
          </a:p>
        </p:txBody>
      </p:sp>
      <p:sp>
        <p:nvSpPr>
          <p:cNvPr id="1753" name="Shape 175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0" name="Shape 1760"/>
          <p:cNvSpPr/>
          <p:nvPr>
            <p:ph type="sldImg"/>
          </p:nvPr>
        </p:nvSpPr>
        <p:spPr>
          <a:prstGeom prst="rect">
            <a:avLst/>
          </a:prstGeom>
        </p:spPr>
        <p:txBody>
          <a:bodyPr/>
          <a:lstStyle/>
          <a:p>
            <a:pPr/>
          </a:p>
        </p:txBody>
      </p:sp>
      <p:sp>
        <p:nvSpPr>
          <p:cNvPr id="1761" name="Shape 176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7" name="Shape 1767"/>
          <p:cNvSpPr/>
          <p:nvPr>
            <p:ph type="sldImg"/>
          </p:nvPr>
        </p:nvSpPr>
        <p:spPr>
          <a:prstGeom prst="rect">
            <a:avLst/>
          </a:prstGeom>
        </p:spPr>
        <p:txBody>
          <a:bodyPr/>
          <a:lstStyle/>
          <a:p>
            <a:pPr/>
          </a:p>
        </p:txBody>
      </p:sp>
      <p:sp>
        <p:nvSpPr>
          <p:cNvPr id="1768" name="Shape 1768"/>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2" name="Shape 1772"/>
          <p:cNvSpPr/>
          <p:nvPr>
            <p:ph type="sldImg"/>
          </p:nvPr>
        </p:nvSpPr>
        <p:spPr>
          <a:prstGeom prst="rect">
            <a:avLst/>
          </a:prstGeom>
        </p:spPr>
        <p:txBody>
          <a:bodyPr/>
          <a:lstStyle/>
          <a:p>
            <a:pPr/>
          </a:p>
        </p:txBody>
      </p:sp>
      <p:sp>
        <p:nvSpPr>
          <p:cNvPr id="1773" name="Shape 1773"/>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0" name="Shape 1780"/>
          <p:cNvSpPr/>
          <p:nvPr>
            <p:ph type="sldImg"/>
          </p:nvPr>
        </p:nvSpPr>
        <p:spPr>
          <a:prstGeom prst="rect">
            <a:avLst/>
          </a:prstGeom>
        </p:spPr>
        <p:txBody>
          <a:bodyPr/>
          <a:lstStyle/>
          <a:p>
            <a:pPr/>
          </a:p>
        </p:txBody>
      </p:sp>
      <p:sp>
        <p:nvSpPr>
          <p:cNvPr id="1781" name="Shape 1781"/>
          <p:cNvSpPr/>
          <p:nvPr>
            <p:ph type="body" sz="quarter" idx="1"/>
          </p:nvPr>
        </p:nvSpPr>
        <p:spPr>
          <a:prstGeom prst="rect">
            <a:avLst/>
          </a:prstGeom>
        </p:spPr>
        <p:txBody>
          <a:bodyPr/>
          <a:lstStyle>
            <a:lvl1pPr>
              <a:defRPr>
                <a:latin typeface="宋体"/>
                <a:ea typeface="宋体"/>
                <a:cs typeface="宋体"/>
                <a:sym typeface="宋体"/>
              </a:defRPr>
            </a:lvl1pPr>
          </a:lstStyle>
          <a:p>
            <a:pPr>
              <a:defRPr>
                <a:latin typeface="+mj-lt"/>
                <a:ea typeface="+mj-ea"/>
                <a:cs typeface="+mj-cs"/>
                <a:sym typeface="Calibri"/>
              </a:defRPr>
            </a:pPr>
            <a:r>
              <a:rPr>
                <a:latin typeface="宋体"/>
                <a:ea typeface="宋体"/>
                <a:cs typeface="宋体"/>
                <a:sym typeface="宋体"/>
              </a:rPr>
              <a:t>实验表明太阳天顶角的变化直接影响地面辐射强度并且改变了电磁辐射在大气中的传播路径，因而影响了气溶胶光学厚度，最终导致卫星表观反射率发生变化。</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标题文本"/>
          <p:cNvSpPr txBox="1"/>
          <p:nvPr>
            <p:ph type="title"/>
          </p:nvPr>
        </p:nvSpPr>
        <p:spPr>
          <a:prstGeom prst="rect">
            <a:avLst/>
          </a:prstGeom>
        </p:spPr>
        <p:txBody>
          <a:bodyPr/>
          <a:lstStyle/>
          <a:p>
            <a:pPr/>
            <a:r>
              <a:t>标题文本</a:t>
            </a:r>
          </a:p>
        </p:txBody>
      </p:sp>
      <p:sp>
        <p:nvSpPr>
          <p:cNvPr id="12"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bg>
      <p:bgPr>
        <a:solidFill>
          <a:srgbClr val="F8F8F8"/>
        </a:solidFill>
      </p:bgPr>
    </p:bg>
    <p:spTree>
      <p:nvGrpSpPr>
        <p:cNvPr id="1" name=""/>
        <p:cNvGrpSpPr/>
        <p:nvPr/>
      </p:nvGrpSpPr>
      <p:grpSpPr>
        <a:xfrm>
          <a:off x="0" y="0"/>
          <a:ext cx="0" cy="0"/>
          <a:chOff x="0" y="0"/>
          <a:chExt cx="0" cy="0"/>
        </a:xfrm>
      </p:grpSpPr>
      <p:sp>
        <p:nvSpPr>
          <p:cNvPr id="20" name="标题文本"/>
          <p:cNvSpPr txBox="1"/>
          <p:nvPr>
            <p:ph type="title"/>
          </p:nvPr>
        </p:nvSpPr>
        <p:spPr>
          <a:prstGeom prst="rect">
            <a:avLst/>
          </a:prstGeom>
        </p:spPr>
        <p:txBody>
          <a:bodyPr/>
          <a:lstStyle/>
          <a:p>
            <a:pPr/>
            <a:r>
              <a:t>标题文本</a:t>
            </a:r>
          </a:p>
        </p:txBody>
      </p:sp>
      <p:sp>
        <p:nvSpPr>
          <p:cNvPr id="21"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bg>
      <p:bgPr>
        <a:solidFill>
          <a:srgbClr val="F8F8F8"/>
        </a:solidFill>
      </p:bgPr>
    </p:bg>
    <p:spTree>
      <p:nvGrpSpPr>
        <p:cNvPr id="1" name=""/>
        <p:cNvGrpSpPr/>
        <p:nvPr/>
      </p:nvGrpSpPr>
      <p:grpSpPr>
        <a:xfrm>
          <a:off x="0" y="0"/>
          <a:ext cx="0" cy="0"/>
          <a:chOff x="0" y="0"/>
          <a:chExt cx="0" cy="0"/>
        </a:xfrm>
      </p:grpSpPr>
      <p:sp>
        <p:nvSpPr>
          <p:cNvPr id="36" name="标题文本"/>
          <p:cNvSpPr txBox="1"/>
          <p:nvPr>
            <p:ph type="title"/>
          </p:nvPr>
        </p:nvSpPr>
        <p:spPr>
          <a:prstGeom prst="rect">
            <a:avLst/>
          </a:prstGeom>
        </p:spPr>
        <p:txBody>
          <a:bodyPr/>
          <a:lstStyle/>
          <a:p>
            <a:pPr/>
            <a:r>
              <a:t>标题文本</a:t>
            </a:r>
          </a:p>
        </p:txBody>
      </p:sp>
      <p:sp>
        <p:nvSpPr>
          <p:cNvPr id="37"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3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pic>
        <p:nvPicPr>
          <p:cNvPr id="52" name="PPECLOGO-eff-0-1" descr="PPECLOGO-eff-0-1"/>
          <p:cNvPicPr>
            <a:picLocks noChangeAspect="1"/>
          </p:cNvPicPr>
          <p:nvPr/>
        </p:nvPicPr>
        <p:blipFill>
          <a:blip r:embed="rId2">
            <a:extLst/>
          </a:blip>
          <a:stretch>
            <a:fillRect/>
          </a:stretch>
        </p:blipFill>
        <p:spPr>
          <a:xfrm>
            <a:off x="3109912" y="2886075"/>
            <a:ext cx="795338" cy="800100"/>
          </a:xfrm>
          <a:prstGeom prst="rect">
            <a:avLst/>
          </a:prstGeom>
          <a:ln w="12700">
            <a:miter lim="400000"/>
          </a:ln>
        </p:spPr>
      </p:pic>
      <p:pic>
        <p:nvPicPr>
          <p:cNvPr id="53" name="PPECLOGO-eff-0-2" descr="PPECLOGO-eff-0-2"/>
          <p:cNvPicPr>
            <a:picLocks noChangeAspect="1"/>
          </p:cNvPicPr>
          <p:nvPr/>
        </p:nvPicPr>
        <p:blipFill>
          <a:blip r:embed="rId3">
            <a:extLst/>
          </a:blip>
          <a:stretch>
            <a:fillRect/>
          </a:stretch>
        </p:blipFill>
        <p:spPr>
          <a:xfrm>
            <a:off x="6321425" y="2757487"/>
            <a:ext cx="822325" cy="839788"/>
          </a:xfrm>
          <a:prstGeom prst="rect">
            <a:avLst/>
          </a:prstGeom>
          <a:ln w="12700">
            <a:miter lim="400000"/>
          </a:ln>
        </p:spPr>
      </p:pic>
      <p:pic>
        <p:nvPicPr>
          <p:cNvPr id="54" name="PPECLOGO-eff-0-3" descr="PPECLOGO-eff-0-3"/>
          <p:cNvPicPr>
            <a:picLocks noChangeAspect="1"/>
          </p:cNvPicPr>
          <p:nvPr/>
        </p:nvPicPr>
        <p:blipFill>
          <a:blip r:embed="rId4">
            <a:extLst/>
          </a:blip>
          <a:stretch>
            <a:fillRect/>
          </a:stretch>
        </p:blipFill>
        <p:spPr>
          <a:xfrm>
            <a:off x="779462" y="1447800"/>
            <a:ext cx="2260601" cy="2376488"/>
          </a:xfrm>
          <a:prstGeom prst="rect">
            <a:avLst/>
          </a:prstGeom>
          <a:ln w="12700">
            <a:miter lim="400000"/>
          </a:ln>
        </p:spPr>
      </p:pic>
      <p:pic>
        <p:nvPicPr>
          <p:cNvPr id="55" name="PPECLOGO-eff-0-1" descr="PPECLOGO-eff-0-1"/>
          <p:cNvPicPr>
            <a:picLocks noChangeAspect="1"/>
          </p:cNvPicPr>
          <p:nvPr/>
        </p:nvPicPr>
        <p:blipFill>
          <a:blip r:embed="rId5">
            <a:extLst/>
          </a:blip>
          <a:stretch>
            <a:fillRect/>
          </a:stretch>
        </p:blipFill>
        <p:spPr>
          <a:xfrm>
            <a:off x="3349625" y="3770312"/>
            <a:ext cx="393700" cy="396876"/>
          </a:xfrm>
          <a:prstGeom prst="rect">
            <a:avLst/>
          </a:prstGeom>
          <a:ln w="12700">
            <a:miter lim="400000"/>
          </a:ln>
        </p:spPr>
      </p:pic>
      <p:pic>
        <p:nvPicPr>
          <p:cNvPr id="56" name="PPECLOGO-eff-0-1" descr="PPECLOGO-eff-0-1"/>
          <p:cNvPicPr>
            <a:picLocks noChangeAspect="1"/>
          </p:cNvPicPr>
          <p:nvPr/>
        </p:nvPicPr>
        <p:blipFill>
          <a:blip r:embed="rId6">
            <a:extLst/>
          </a:blip>
          <a:stretch>
            <a:fillRect/>
          </a:stretch>
        </p:blipFill>
        <p:spPr>
          <a:xfrm>
            <a:off x="5530850" y="2903537"/>
            <a:ext cx="301625" cy="303213"/>
          </a:xfrm>
          <a:prstGeom prst="rect">
            <a:avLst/>
          </a:prstGeom>
          <a:ln w="12700">
            <a:miter lim="400000"/>
          </a:ln>
        </p:spPr>
      </p:pic>
      <p:pic>
        <p:nvPicPr>
          <p:cNvPr id="57" name="PPECLOGO-eff-0-2" descr="PPECLOGO-eff-0-2"/>
          <p:cNvPicPr>
            <a:picLocks noChangeAspect="1"/>
          </p:cNvPicPr>
          <p:nvPr/>
        </p:nvPicPr>
        <p:blipFill>
          <a:blip r:embed="rId7">
            <a:extLst/>
          </a:blip>
          <a:stretch>
            <a:fillRect/>
          </a:stretch>
        </p:blipFill>
        <p:spPr>
          <a:xfrm>
            <a:off x="3957637" y="2574925"/>
            <a:ext cx="736601" cy="750888"/>
          </a:xfrm>
          <a:prstGeom prst="rect">
            <a:avLst/>
          </a:prstGeom>
          <a:ln w="12700">
            <a:miter lim="400000"/>
          </a:ln>
        </p:spPr>
      </p:pic>
      <p:pic>
        <p:nvPicPr>
          <p:cNvPr id="58" name="PPECLOGO-eff-5-4" descr="PPECLOGO-eff-5-4"/>
          <p:cNvPicPr>
            <a:picLocks noChangeAspect="1"/>
          </p:cNvPicPr>
          <p:nvPr/>
        </p:nvPicPr>
        <p:blipFill>
          <a:blip r:embed="rId8">
            <a:extLst/>
          </a:blip>
          <a:stretch>
            <a:fillRect/>
          </a:stretch>
        </p:blipFill>
        <p:spPr>
          <a:xfrm>
            <a:off x="2446337" y="3206750"/>
            <a:ext cx="1108076" cy="1123950"/>
          </a:xfrm>
          <a:prstGeom prst="rect">
            <a:avLst/>
          </a:prstGeom>
          <a:ln w="12700">
            <a:miter lim="400000"/>
          </a:ln>
        </p:spPr>
      </p:pic>
      <p:pic>
        <p:nvPicPr>
          <p:cNvPr id="59" name="PPECLOGO-eff-5-2" descr="PPECLOGO-eff-5-2"/>
          <p:cNvPicPr>
            <a:picLocks noChangeAspect="1"/>
          </p:cNvPicPr>
          <p:nvPr/>
        </p:nvPicPr>
        <p:blipFill>
          <a:blip r:embed="rId9">
            <a:extLst/>
          </a:blip>
          <a:stretch>
            <a:fillRect/>
          </a:stretch>
        </p:blipFill>
        <p:spPr>
          <a:xfrm>
            <a:off x="4013200" y="3446462"/>
            <a:ext cx="1376363" cy="1435101"/>
          </a:xfrm>
          <a:prstGeom prst="rect">
            <a:avLst/>
          </a:prstGeom>
          <a:ln w="12700">
            <a:miter lim="400000"/>
          </a:ln>
        </p:spPr>
      </p:pic>
      <p:pic>
        <p:nvPicPr>
          <p:cNvPr id="60" name="PPECLOGO-eff-5-4" descr="PPECLOGO-eff-5-4"/>
          <p:cNvPicPr>
            <a:picLocks noChangeAspect="1"/>
          </p:cNvPicPr>
          <p:nvPr/>
        </p:nvPicPr>
        <p:blipFill>
          <a:blip r:embed="rId10">
            <a:extLst/>
          </a:blip>
          <a:stretch>
            <a:fillRect/>
          </a:stretch>
        </p:blipFill>
        <p:spPr>
          <a:xfrm>
            <a:off x="7413625" y="2725737"/>
            <a:ext cx="836613" cy="850901"/>
          </a:xfrm>
          <a:prstGeom prst="rect">
            <a:avLst/>
          </a:prstGeom>
          <a:ln w="12700">
            <a:miter lim="400000"/>
          </a:ln>
        </p:spPr>
      </p:pic>
      <p:pic>
        <p:nvPicPr>
          <p:cNvPr id="61" name="PPECLOGO-eff-0-1" descr="PPECLOGO-eff-0-1"/>
          <p:cNvPicPr>
            <a:picLocks noChangeAspect="1"/>
          </p:cNvPicPr>
          <p:nvPr/>
        </p:nvPicPr>
        <p:blipFill>
          <a:blip r:embed="rId11">
            <a:extLst/>
          </a:blip>
          <a:stretch>
            <a:fillRect/>
          </a:stretch>
        </p:blipFill>
        <p:spPr>
          <a:xfrm>
            <a:off x="5956300" y="3624262"/>
            <a:ext cx="390525" cy="393701"/>
          </a:xfrm>
          <a:prstGeom prst="rect">
            <a:avLst/>
          </a:prstGeom>
          <a:ln w="12700">
            <a:miter lim="400000"/>
          </a:ln>
        </p:spPr>
      </p:pic>
      <p:pic>
        <p:nvPicPr>
          <p:cNvPr id="62" name="PPECLOGO-eff-0-1" descr="PPECLOGO-eff-0-1"/>
          <p:cNvPicPr>
            <a:picLocks noChangeAspect="1"/>
          </p:cNvPicPr>
          <p:nvPr/>
        </p:nvPicPr>
        <p:blipFill>
          <a:blip r:embed="rId11">
            <a:extLst/>
          </a:blip>
          <a:stretch>
            <a:fillRect/>
          </a:stretch>
        </p:blipFill>
        <p:spPr>
          <a:xfrm>
            <a:off x="8439150" y="2365375"/>
            <a:ext cx="392113" cy="392113"/>
          </a:xfrm>
          <a:prstGeom prst="rect">
            <a:avLst/>
          </a:prstGeom>
          <a:ln w="12700">
            <a:miter lim="400000"/>
          </a:ln>
        </p:spPr>
      </p:pic>
      <p:pic>
        <p:nvPicPr>
          <p:cNvPr id="63" name="PPECLOGO-eff2-1-2" descr="PPECLOGO-eff2-1-2"/>
          <p:cNvPicPr>
            <a:picLocks noChangeAspect="1"/>
          </p:cNvPicPr>
          <p:nvPr/>
        </p:nvPicPr>
        <p:blipFill>
          <a:blip r:embed="rId12">
            <a:extLst/>
          </a:blip>
          <a:stretch>
            <a:fillRect/>
          </a:stretch>
        </p:blipFill>
        <p:spPr>
          <a:xfrm>
            <a:off x="1539875" y="2795587"/>
            <a:ext cx="1273175" cy="1428751"/>
          </a:xfrm>
          <a:prstGeom prst="rect">
            <a:avLst/>
          </a:prstGeom>
          <a:ln w="12700">
            <a:miter lim="400000"/>
          </a:ln>
        </p:spPr>
      </p:pic>
      <p:pic>
        <p:nvPicPr>
          <p:cNvPr id="64" name="PPECLOGO-eff2-1-3" descr="PPECLOGO-eff2-1-3"/>
          <p:cNvPicPr>
            <a:picLocks noChangeAspect="1"/>
          </p:cNvPicPr>
          <p:nvPr/>
        </p:nvPicPr>
        <p:blipFill>
          <a:blip r:embed="rId13">
            <a:extLst/>
          </a:blip>
          <a:stretch>
            <a:fillRect/>
          </a:stretch>
        </p:blipFill>
        <p:spPr>
          <a:xfrm>
            <a:off x="2987675" y="2786062"/>
            <a:ext cx="327025" cy="365126"/>
          </a:xfrm>
          <a:prstGeom prst="rect">
            <a:avLst/>
          </a:prstGeom>
          <a:ln w="12700">
            <a:miter lim="400000"/>
          </a:ln>
        </p:spPr>
      </p:pic>
      <p:pic>
        <p:nvPicPr>
          <p:cNvPr id="65" name="PPECLOGO-eff2-1-4" descr="PPECLOGO-eff2-1-4"/>
          <p:cNvPicPr>
            <a:picLocks noChangeAspect="1"/>
          </p:cNvPicPr>
          <p:nvPr/>
        </p:nvPicPr>
        <p:blipFill>
          <a:blip r:embed="rId14">
            <a:extLst/>
          </a:blip>
          <a:stretch>
            <a:fillRect/>
          </a:stretch>
        </p:blipFill>
        <p:spPr>
          <a:xfrm>
            <a:off x="6388100" y="3325812"/>
            <a:ext cx="527050" cy="585788"/>
          </a:xfrm>
          <a:prstGeom prst="rect">
            <a:avLst/>
          </a:prstGeom>
          <a:ln w="12700">
            <a:miter lim="400000"/>
          </a:ln>
        </p:spPr>
      </p:pic>
      <p:pic>
        <p:nvPicPr>
          <p:cNvPr id="66" name="PPECLOGO-eff2-1-3" descr="PPECLOGO-eff2-1-3"/>
          <p:cNvPicPr>
            <a:picLocks noChangeAspect="1"/>
          </p:cNvPicPr>
          <p:nvPr/>
        </p:nvPicPr>
        <p:blipFill>
          <a:blip r:embed="rId13">
            <a:extLst/>
          </a:blip>
          <a:stretch>
            <a:fillRect/>
          </a:stretch>
        </p:blipFill>
        <p:spPr>
          <a:xfrm>
            <a:off x="6927850" y="2909887"/>
            <a:ext cx="269875" cy="301626"/>
          </a:xfrm>
          <a:prstGeom prst="rect">
            <a:avLst/>
          </a:prstGeom>
          <a:ln w="12700">
            <a:miter lim="400000"/>
          </a:ln>
        </p:spPr>
      </p:pic>
      <p:pic>
        <p:nvPicPr>
          <p:cNvPr id="67" name="PPECLOGO-eff2-1-3" descr="PPECLOGO-eff2-1-3"/>
          <p:cNvPicPr>
            <a:picLocks noChangeAspect="1"/>
          </p:cNvPicPr>
          <p:nvPr/>
        </p:nvPicPr>
        <p:blipFill>
          <a:blip r:embed="rId13">
            <a:extLst/>
          </a:blip>
          <a:stretch>
            <a:fillRect/>
          </a:stretch>
        </p:blipFill>
        <p:spPr>
          <a:xfrm>
            <a:off x="7307262" y="3446462"/>
            <a:ext cx="211138" cy="236538"/>
          </a:xfrm>
          <a:prstGeom prst="rect">
            <a:avLst/>
          </a:prstGeom>
          <a:ln w="12700">
            <a:miter lim="400000"/>
          </a:ln>
        </p:spPr>
      </p:pic>
      <p:sp>
        <p:nvSpPr>
          <p:cNvPr id="68" name="标题文本"/>
          <p:cNvSpPr txBox="1"/>
          <p:nvPr>
            <p:ph type="title"/>
          </p:nvPr>
        </p:nvSpPr>
        <p:spPr>
          <a:prstGeom prst="rect">
            <a:avLst/>
          </a:prstGeom>
        </p:spPr>
        <p:txBody>
          <a:bodyPr/>
          <a:lstStyle/>
          <a:p>
            <a:pPr/>
            <a:r>
              <a:t>标题文本</a:t>
            </a:r>
          </a:p>
        </p:txBody>
      </p:sp>
      <p:sp>
        <p:nvSpPr>
          <p:cNvPr id="69"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7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77" name="标题文本"/>
          <p:cNvSpPr txBox="1"/>
          <p:nvPr>
            <p:ph type="title"/>
          </p:nvPr>
        </p:nvSpPr>
        <p:spPr>
          <a:xfrm>
            <a:off x="631825" y="590550"/>
            <a:ext cx="7881940" cy="635000"/>
          </a:xfrm>
          <a:prstGeom prst="rect">
            <a:avLst/>
          </a:prstGeom>
        </p:spPr>
        <p:txBody>
          <a:bodyPr lIns="45718" tIns="45718" rIns="45718" bIns="45718"/>
          <a:lstStyle/>
          <a:p>
            <a:pPr/>
            <a:r>
              <a:t>标题文本</a:t>
            </a:r>
          </a:p>
        </p:txBody>
      </p:sp>
      <p:sp>
        <p:nvSpPr>
          <p:cNvPr id="78" name="正文级别 1…"/>
          <p:cNvSpPr txBox="1"/>
          <p:nvPr>
            <p:ph type="body" idx="1"/>
          </p:nvPr>
        </p:nvSpPr>
        <p:spPr>
          <a:xfrm>
            <a:off x="631825" y="1600200"/>
            <a:ext cx="7881940" cy="4276725"/>
          </a:xfrm>
          <a:prstGeom prst="rect">
            <a:avLst/>
          </a:prstGeom>
        </p:spPr>
        <p:txBody>
          <a:bodyPr lIns="45718" tIns="45718" rIns="45718" bIns="45718"/>
          <a:lstStyle/>
          <a:p>
            <a:pPr/>
            <a:r>
              <a:t>正文级别 1</a:t>
            </a:r>
          </a:p>
          <a:p>
            <a:pPr lvl="1"/>
            <a:r>
              <a:t>正文级别 2</a:t>
            </a:r>
          </a:p>
          <a:p>
            <a:pPr lvl="2"/>
            <a:r>
              <a:t>正文级别 3</a:t>
            </a:r>
          </a:p>
          <a:p>
            <a:pPr lvl="3"/>
            <a:r>
              <a:t>正文级别 4</a:t>
            </a:r>
          </a:p>
          <a:p>
            <a:pPr lvl="4"/>
            <a:r>
              <a:t>正文级别 5</a:t>
            </a:r>
          </a:p>
        </p:txBody>
      </p:sp>
      <p:sp>
        <p:nvSpPr>
          <p:cNvPr id="79" name="幻灯片编号"/>
          <p:cNvSpPr txBox="1"/>
          <p:nvPr>
            <p:ph type="sldNum" sz="quarter" idx="2"/>
          </p:nvPr>
        </p:nvSpPr>
        <p:spPr>
          <a:xfrm>
            <a:off x="6279548" y="6224225"/>
            <a:ext cx="273652" cy="264251"/>
          </a:xfrm>
          <a:prstGeom prst="rect">
            <a:avLst/>
          </a:prstGeom>
        </p:spPr>
        <p:txBody>
          <a:bodyPr lIns="45718" tIns="45718" rIns="45718" bIns="45718"/>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标题文本"/>
          <p:cNvSpPr txBox="1"/>
          <p:nvPr>
            <p:ph type="title"/>
          </p:nvPr>
        </p:nvSpPr>
        <p:spPr>
          <a:xfrm>
            <a:off x="631825" y="590550"/>
            <a:ext cx="7881938" cy="63500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标题文本</a:t>
            </a:r>
          </a:p>
        </p:txBody>
      </p:sp>
      <p:sp>
        <p:nvSpPr>
          <p:cNvPr id="3" name="正文级别 1…"/>
          <p:cNvSpPr txBox="1"/>
          <p:nvPr>
            <p:ph type="body" idx="1"/>
          </p:nvPr>
        </p:nvSpPr>
        <p:spPr>
          <a:xfrm>
            <a:off x="631825" y="1600200"/>
            <a:ext cx="7881938" cy="427672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solidFill>
                  <a:srgbClr val="024C89"/>
                </a:solidFill>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400" u="none">
          <a:solidFill>
            <a:srgbClr val="333333"/>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400" u="none">
          <a:solidFill>
            <a:srgbClr val="333333"/>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400" u="none">
          <a:solidFill>
            <a:srgbClr val="333333"/>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400" u="none">
          <a:solidFill>
            <a:srgbClr val="333333"/>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400" u="none">
          <a:solidFill>
            <a:srgbClr val="333333"/>
          </a:solidFill>
          <a:uFillTx/>
          <a:latin typeface="Arial"/>
          <a:ea typeface="Arial"/>
          <a:cs typeface="Arial"/>
          <a:sym typeface="Arial"/>
        </a:defRPr>
      </a:lvl5pPr>
      <a:lvl6pPr marL="0" marR="0" indent="457200" algn="l" defTabSz="914400" rtl="0" latinLnBrk="0">
        <a:lnSpc>
          <a:spcPct val="100000"/>
        </a:lnSpc>
        <a:spcBef>
          <a:spcPts val="0"/>
        </a:spcBef>
        <a:spcAft>
          <a:spcPts val="0"/>
        </a:spcAft>
        <a:buClrTx/>
        <a:buSzTx/>
        <a:buFontTx/>
        <a:buNone/>
        <a:tabLst/>
        <a:defRPr b="0" baseline="0" cap="none" i="0" spc="0" strike="noStrike" sz="2400" u="none">
          <a:solidFill>
            <a:srgbClr val="333333"/>
          </a:solidFill>
          <a:uFillTx/>
          <a:latin typeface="Arial"/>
          <a:ea typeface="Arial"/>
          <a:cs typeface="Arial"/>
          <a:sym typeface="Arial"/>
        </a:defRPr>
      </a:lvl6pPr>
      <a:lvl7pPr marL="0" marR="0" indent="914400" algn="l" defTabSz="914400" rtl="0" latinLnBrk="0">
        <a:lnSpc>
          <a:spcPct val="100000"/>
        </a:lnSpc>
        <a:spcBef>
          <a:spcPts val="0"/>
        </a:spcBef>
        <a:spcAft>
          <a:spcPts val="0"/>
        </a:spcAft>
        <a:buClrTx/>
        <a:buSzTx/>
        <a:buFontTx/>
        <a:buNone/>
        <a:tabLst/>
        <a:defRPr b="0" baseline="0" cap="none" i="0" spc="0" strike="noStrike" sz="2400" u="none">
          <a:solidFill>
            <a:srgbClr val="333333"/>
          </a:solidFill>
          <a:uFillTx/>
          <a:latin typeface="Arial"/>
          <a:ea typeface="Arial"/>
          <a:cs typeface="Arial"/>
          <a:sym typeface="Arial"/>
        </a:defRPr>
      </a:lvl7pPr>
      <a:lvl8pPr marL="0" marR="0" indent="1371600" algn="l" defTabSz="914400" rtl="0" latinLnBrk="0">
        <a:lnSpc>
          <a:spcPct val="100000"/>
        </a:lnSpc>
        <a:spcBef>
          <a:spcPts val="0"/>
        </a:spcBef>
        <a:spcAft>
          <a:spcPts val="0"/>
        </a:spcAft>
        <a:buClrTx/>
        <a:buSzTx/>
        <a:buFontTx/>
        <a:buNone/>
        <a:tabLst/>
        <a:defRPr b="0" baseline="0" cap="none" i="0" spc="0" strike="noStrike" sz="2400" u="none">
          <a:solidFill>
            <a:srgbClr val="333333"/>
          </a:solidFill>
          <a:uFillTx/>
          <a:latin typeface="Arial"/>
          <a:ea typeface="Arial"/>
          <a:cs typeface="Arial"/>
          <a:sym typeface="Arial"/>
        </a:defRPr>
      </a:lvl8pPr>
      <a:lvl9pPr marL="0" marR="0" indent="1828800" algn="l" defTabSz="914400" rtl="0" latinLnBrk="0">
        <a:lnSpc>
          <a:spcPct val="100000"/>
        </a:lnSpc>
        <a:spcBef>
          <a:spcPts val="0"/>
        </a:spcBef>
        <a:spcAft>
          <a:spcPts val="0"/>
        </a:spcAft>
        <a:buClrTx/>
        <a:buSzTx/>
        <a:buFontTx/>
        <a:buNone/>
        <a:tabLst/>
        <a:defRPr b="0" baseline="0" cap="none" i="0" spc="0" strike="noStrike" sz="2400" u="none">
          <a:solidFill>
            <a:srgbClr val="333333"/>
          </a:solidFill>
          <a:uFillTx/>
          <a:latin typeface="Arial"/>
          <a:ea typeface="Arial"/>
          <a:cs typeface="Arial"/>
          <a:sym typeface="Arial"/>
        </a:defRPr>
      </a:lvl9pPr>
    </p:titleStyle>
    <p:bodyStyle>
      <a:lvl1pPr marL="342900" marR="0" indent="-342900" algn="l" defTabSz="914400" rtl="0" latinLnBrk="0">
        <a:lnSpc>
          <a:spcPct val="100000"/>
        </a:lnSpc>
        <a:spcBef>
          <a:spcPts val="400"/>
        </a:spcBef>
        <a:spcAft>
          <a:spcPts val="0"/>
        </a:spcAft>
        <a:buClrTx/>
        <a:buSzPct val="100000"/>
        <a:buFontTx/>
        <a:buChar char="»"/>
        <a:tabLst/>
        <a:defRPr b="0" baseline="0" cap="none" i="0" spc="0" strike="noStrike" sz="2000" u="none">
          <a:solidFill>
            <a:srgbClr val="333333"/>
          </a:solidFill>
          <a:uFillTx/>
          <a:latin typeface="Arial"/>
          <a:ea typeface="Arial"/>
          <a:cs typeface="Arial"/>
          <a:sym typeface="Arial"/>
        </a:defRPr>
      </a:lvl1pPr>
      <a:lvl2pPr marL="774700" marR="0" indent="-317500" algn="l" defTabSz="914400" rtl="0" latinLnBrk="0">
        <a:lnSpc>
          <a:spcPct val="100000"/>
        </a:lnSpc>
        <a:spcBef>
          <a:spcPts val="400"/>
        </a:spcBef>
        <a:spcAft>
          <a:spcPts val="0"/>
        </a:spcAft>
        <a:buClrTx/>
        <a:buSzPct val="100000"/>
        <a:buFontTx/>
        <a:buChar char="–"/>
        <a:tabLst/>
        <a:defRPr b="0" baseline="0" cap="none" i="0" spc="0" strike="noStrike" sz="2000" u="none">
          <a:solidFill>
            <a:srgbClr val="333333"/>
          </a:solidFill>
          <a:uFillTx/>
          <a:latin typeface="Arial"/>
          <a:ea typeface="Arial"/>
          <a:cs typeface="Arial"/>
          <a:sym typeface="Arial"/>
        </a:defRPr>
      </a:lvl2pPr>
      <a:lvl3pPr marL="1104900" marR="0" indent="-190500" algn="l" defTabSz="914400" rtl="0" latinLnBrk="0">
        <a:lnSpc>
          <a:spcPct val="100000"/>
        </a:lnSpc>
        <a:spcBef>
          <a:spcPts val="400"/>
        </a:spcBef>
        <a:spcAft>
          <a:spcPts val="0"/>
        </a:spcAft>
        <a:buClrTx/>
        <a:buSzPct val="100000"/>
        <a:buFontTx/>
        <a:buChar char="•"/>
        <a:tabLst/>
        <a:defRPr b="0" baseline="0" cap="none" i="0" spc="0" strike="noStrike" sz="2000" u="none">
          <a:solidFill>
            <a:srgbClr val="333333"/>
          </a:solidFill>
          <a:uFillTx/>
          <a:latin typeface="Arial"/>
          <a:ea typeface="Arial"/>
          <a:cs typeface="Arial"/>
          <a:sym typeface="Arial"/>
        </a:defRPr>
      </a:lvl3pPr>
      <a:lvl4pPr marL="1600200" marR="0" indent="-228600" algn="l" defTabSz="914400" rtl="0" latinLnBrk="0">
        <a:lnSpc>
          <a:spcPct val="100000"/>
        </a:lnSpc>
        <a:spcBef>
          <a:spcPts val="400"/>
        </a:spcBef>
        <a:spcAft>
          <a:spcPts val="0"/>
        </a:spcAft>
        <a:buClrTx/>
        <a:buSzPct val="100000"/>
        <a:buFontTx/>
        <a:buChar char="–"/>
        <a:tabLst/>
        <a:defRPr b="0" baseline="0" cap="none" i="0" spc="0" strike="noStrike" sz="2000" u="none">
          <a:solidFill>
            <a:srgbClr val="333333"/>
          </a:solidFill>
          <a:uFillTx/>
          <a:latin typeface="Arial"/>
          <a:ea typeface="Arial"/>
          <a:cs typeface="Arial"/>
          <a:sym typeface="Arial"/>
        </a:defRPr>
      </a:lvl4pPr>
      <a:lvl5pPr marL="2082800" marR="0" indent="-254000" algn="l" defTabSz="914400" rtl="0" latinLnBrk="0">
        <a:lnSpc>
          <a:spcPct val="100000"/>
        </a:lnSpc>
        <a:spcBef>
          <a:spcPts val="400"/>
        </a:spcBef>
        <a:spcAft>
          <a:spcPts val="0"/>
        </a:spcAft>
        <a:buClrTx/>
        <a:buSzPct val="100000"/>
        <a:buFontTx/>
        <a:buChar char="»"/>
        <a:tabLst/>
        <a:defRPr b="0" baseline="0" cap="none" i="0" spc="0" strike="noStrike" sz="2000" u="none">
          <a:solidFill>
            <a:srgbClr val="333333"/>
          </a:solidFill>
          <a:uFillTx/>
          <a:latin typeface="Arial"/>
          <a:ea typeface="Arial"/>
          <a:cs typeface="Arial"/>
          <a:sym typeface="Arial"/>
        </a:defRPr>
      </a:lvl5pPr>
      <a:lvl6pPr marL="2540000" marR="0" indent="-254000" algn="l" defTabSz="914400" rtl="0" latinLnBrk="0">
        <a:lnSpc>
          <a:spcPct val="100000"/>
        </a:lnSpc>
        <a:spcBef>
          <a:spcPts val="400"/>
        </a:spcBef>
        <a:spcAft>
          <a:spcPts val="0"/>
        </a:spcAft>
        <a:buClrTx/>
        <a:buSzPct val="100000"/>
        <a:buFontTx/>
        <a:buChar char=""/>
        <a:tabLst/>
        <a:defRPr b="0" baseline="0" cap="none" i="0" spc="0" strike="noStrike" sz="2000" u="none">
          <a:solidFill>
            <a:srgbClr val="333333"/>
          </a:solidFill>
          <a:uFillTx/>
          <a:latin typeface="Arial"/>
          <a:ea typeface="Arial"/>
          <a:cs typeface="Arial"/>
          <a:sym typeface="Arial"/>
        </a:defRPr>
      </a:lvl6pPr>
      <a:lvl7pPr marL="2997200" marR="0" indent="-254000" algn="l" defTabSz="914400" rtl="0" latinLnBrk="0">
        <a:lnSpc>
          <a:spcPct val="100000"/>
        </a:lnSpc>
        <a:spcBef>
          <a:spcPts val="400"/>
        </a:spcBef>
        <a:spcAft>
          <a:spcPts val="0"/>
        </a:spcAft>
        <a:buClrTx/>
        <a:buSzPct val="100000"/>
        <a:buFontTx/>
        <a:buChar char=""/>
        <a:tabLst/>
        <a:defRPr b="0" baseline="0" cap="none" i="0" spc="0" strike="noStrike" sz="2000" u="none">
          <a:solidFill>
            <a:srgbClr val="333333"/>
          </a:solidFill>
          <a:uFillTx/>
          <a:latin typeface="Arial"/>
          <a:ea typeface="Arial"/>
          <a:cs typeface="Arial"/>
          <a:sym typeface="Arial"/>
        </a:defRPr>
      </a:lvl7pPr>
      <a:lvl8pPr marL="3454400" marR="0" indent="-254000" algn="l" defTabSz="914400" rtl="0" latinLnBrk="0">
        <a:lnSpc>
          <a:spcPct val="100000"/>
        </a:lnSpc>
        <a:spcBef>
          <a:spcPts val="400"/>
        </a:spcBef>
        <a:spcAft>
          <a:spcPts val="0"/>
        </a:spcAft>
        <a:buClrTx/>
        <a:buSzPct val="100000"/>
        <a:buFontTx/>
        <a:buChar char=""/>
        <a:tabLst/>
        <a:defRPr b="0" baseline="0" cap="none" i="0" spc="0" strike="noStrike" sz="2000" u="none">
          <a:solidFill>
            <a:srgbClr val="333333"/>
          </a:solidFill>
          <a:uFillTx/>
          <a:latin typeface="Arial"/>
          <a:ea typeface="Arial"/>
          <a:cs typeface="Arial"/>
          <a:sym typeface="Arial"/>
        </a:defRPr>
      </a:lvl8pPr>
      <a:lvl9pPr marL="3911600" marR="0" indent="-254000" algn="l" defTabSz="914400" rtl="0" latinLnBrk="0">
        <a:lnSpc>
          <a:spcPct val="100000"/>
        </a:lnSpc>
        <a:spcBef>
          <a:spcPts val="400"/>
        </a:spcBef>
        <a:spcAft>
          <a:spcPts val="0"/>
        </a:spcAft>
        <a:buClrTx/>
        <a:buSzPct val="100000"/>
        <a:buFontTx/>
        <a:buChar char=""/>
        <a:tabLst/>
        <a:defRPr b="0" baseline="0" cap="none" i="0" spc="0" strike="noStrike" sz="2000" u="none">
          <a:solidFill>
            <a:srgbClr val="333333"/>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 Id="rId3" Type="http://schemas.openxmlformats.org/officeDocument/2006/relationships/image" Target="../media/image15.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8.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9.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0.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1.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2.png"/><Relationship Id="rId3" Type="http://schemas.openxmlformats.org/officeDocument/2006/relationships/image" Target="../media/image93.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4.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8.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9.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0.png"/><Relationship Id="rId3" Type="http://schemas.openxmlformats.org/officeDocument/2006/relationships/image" Target="../media/image101.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2.png"/><Relationship Id="rId3" Type="http://schemas.openxmlformats.org/officeDocument/2006/relationships/image" Target="../media/image103.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4.png"/><Relationship Id="rId3" Type="http://schemas.openxmlformats.org/officeDocument/2006/relationships/image" Target="../media/image105.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6.png"/><Relationship Id="rId3" Type="http://schemas.openxmlformats.org/officeDocument/2006/relationships/image" Target="../media/image107.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8.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9.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0.png"/><Relationship Id="rId3" Type="http://schemas.openxmlformats.org/officeDocument/2006/relationships/image" Target="../media/image111.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2.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python.org/ftp/python/3.7.0/python-3.7.0-macosx10.9.pkg" TargetMode="External"/><Relationship Id="rId3" Type="http://schemas.openxmlformats.org/officeDocument/2006/relationships/hyperlink" Target="https://pan.baidu.com/s/1kU5OCOB#list/path=%2Fpub%2Fpython" TargetMode="External"/></Relationships>

</file>

<file path=ppt/slides/_rels/slide12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4.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5.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baike.baidu.com/view/191666.htm" TargetMode="Externa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9.png"/><Relationship Id="rId4" Type="http://schemas.openxmlformats.org/officeDocument/2006/relationships/image" Target="../media/image120.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27.png"/><Relationship Id="rId4" Type="http://schemas.openxmlformats.org/officeDocument/2006/relationships/image" Target="../media/image128.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29.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30.png"/><Relationship Id="rId4" Type="http://schemas.openxmlformats.org/officeDocument/2006/relationships/image" Target="../media/image131.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32.png"/><Relationship Id="rId4" Type="http://schemas.openxmlformats.org/officeDocument/2006/relationships/image" Target="../media/image133.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34.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python.org/ftp/python/3.7.0/python-3.7.0-amd64.exe" TargetMode="External"/><Relationship Id="rId3" Type="http://schemas.openxmlformats.org/officeDocument/2006/relationships/hyperlink" Target="https://www.python.org/ftp/python/3.7.0/python-3.7.0.exe" TargetMode="External"/><Relationship Id="rId4" Type="http://schemas.openxmlformats.org/officeDocument/2006/relationships/image" Target="../media/image17.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35.png"/><Relationship Id="rId4" Type="http://schemas.openxmlformats.org/officeDocument/2006/relationships/image" Target="../media/image136.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37.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14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38.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hyperlink" Target="http://baike.baidu.com/view/7804.htm" TargetMode="External"/><Relationship Id="rId4" Type="http://schemas.openxmlformats.org/officeDocument/2006/relationships/image" Target="../media/image139.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4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41.pn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42.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42.png"/><Relationship Id="rId4" Type="http://schemas.openxmlformats.org/officeDocument/2006/relationships/image" Target="../media/image143.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15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44.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45.png"/><Relationship Id="rId4" Type="http://schemas.openxmlformats.org/officeDocument/2006/relationships/image" Target="../media/image146.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147.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148.png"/><Relationship Id="rId4" Type="http://schemas.openxmlformats.org/officeDocument/2006/relationships/image" Target="../media/image149.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16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hyperlink" Target="http://baike.baidu.com/view/10626.htm" TargetMode="External"/><Relationship Id="rId4" Type="http://schemas.openxmlformats.org/officeDocument/2006/relationships/hyperlink" Target="http://baike.baidu.com/view/3784258.htm" TargetMode="External"/></Relationships>

</file>

<file path=ppt/slides/_rels/slide16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16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16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16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150.png"/><Relationship Id="rId4" Type="http://schemas.openxmlformats.org/officeDocument/2006/relationships/image" Target="../media/image151.png"/></Relationships>

</file>

<file path=ppt/slides/_rels/slide16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image" Target="../media/image154.png"/></Relationships>

</file>

<file path=ppt/slides/_rels/slide16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16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python.org/" TargetMode="External"/></Relationships>

</file>

<file path=ppt/slides/_rels/slide17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155.png"/></Relationships>

</file>

<file path=ppt/slides/_rels/slide17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156.png"/></Relationships>

</file>

<file path=ppt/slides/_rels/slide17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157.png"/></Relationships>

</file>

<file path=ppt/slides/_rels/slide17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158.png"/></Relationships>

</file>

<file path=ppt/slides/_rels/slide17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17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159.png"/></Relationships>

</file>

<file path=ppt/slides/_rels/slide17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160.png"/></Relationships>

</file>

<file path=ppt/slides/_rels/slide17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17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161.png"/><Relationship Id="rId4" Type="http://schemas.openxmlformats.org/officeDocument/2006/relationships/image" Target="../media/image162.png"/></Relationships>

</file>

<file path=ppt/slides/_rels/slide17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en.wikipedia.org/wiki/Just-in-time_compilation" TargetMode="External"/><Relationship Id="rId3" Type="http://schemas.openxmlformats.org/officeDocument/2006/relationships/hyperlink" Target="http://pypy.readthedocs.org/en/latest/cpython_differences.html" TargetMode="External"/></Relationships>

</file>

<file path=ppt/slides/_rels/slide18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163.png"/></Relationships>

</file>

<file path=ppt/slides/_rels/slide18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164.png"/></Relationships>

</file>

<file path=ppt/slides/_rels/slide18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18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18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18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165.png"/><Relationship Id="rId4" Type="http://schemas.openxmlformats.org/officeDocument/2006/relationships/image" Target="../media/image166.png"/></Relationships>

</file>

<file path=ppt/slides/_rels/slide18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167.png"/><Relationship Id="rId4" Type="http://schemas.openxmlformats.org/officeDocument/2006/relationships/image" Target="../media/image168.png"/></Relationships>

</file>

<file path=ppt/slides/_rels/slide18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169.png"/></Relationships>

</file>

<file path=ppt/slides/_rels/slide18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18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0.png"/></Relationships>

</file>

<file path=ppt/slides/_rels/slide19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171.png"/></Relationships>

</file>

<file path=ppt/slides/_rels/slide19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172.png"/></Relationships>

</file>

<file path=ppt/slides/_rels/slide19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19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173.png"/></Relationships>

</file>

<file path=ppt/slides/_rels/slide19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19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19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hyperlink" Target="https://www.liaoxuefeng.com/wiki/1016959663602400/1016959856222624" TargetMode="External"/><Relationship Id="rId4" Type="http://schemas.openxmlformats.org/officeDocument/2006/relationships/hyperlink" Target="https://pypi.python.org/" TargetMode="External"/><Relationship Id="rId5" Type="http://schemas.openxmlformats.org/officeDocument/2006/relationships/hyperlink" Target="https://pypi.python.org/pypi/Pillow/" TargetMode="External"/></Relationships>

</file>

<file path=ppt/slides/_rels/slide19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hyperlink" Target="https://www.anaconda.com/" TargetMode="External"/><Relationship Id="rId4" Type="http://schemas.openxmlformats.org/officeDocument/2006/relationships/hyperlink" Target="https://www.anaconda.com/download/" TargetMode="External"/><Relationship Id="rId5" Type="http://schemas.openxmlformats.org/officeDocument/2006/relationships/image" Target="../media/image17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eg"/><Relationship Id="rId3" Type="http://schemas.openxmlformats.org/officeDocument/2006/relationships/slide" Target="slide4.xml"/><Relationship Id="rId4" Type="http://schemas.openxmlformats.org/officeDocument/2006/relationships/slide" Target="slide20.xml"/><Relationship Id="rId5" Type="http://schemas.openxmlformats.org/officeDocument/2006/relationships/slide" Target="slide10.xml"/><Relationship Id="rId6" Type="http://schemas.openxmlformats.org/officeDocument/2006/relationships/slide" Target="slide34.xml"/><Relationship Id="rId7" Type="http://schemas.openxmlformats.org/officeDocument/2006/relationships/slide" Target="slide85.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0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175.png"/><Relationship Id="rId4" Type="http://schemas.openxmlformats.org/officeDocument/2006/relationships/image" Target="../media/image176.png"/></Relationships>

</file>

<file path=ppt/slides/_rels/slide20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177.png"/></Relationships>

</file>

<file path=ppt/slides/_rels/slide20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0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178.png"/></Relationships>

</file>

<file path=ppt/slides/_rels/slide20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179.png"/></Relationships>

</file>

<file path=ppt/slides/_rels/slide20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180.png"/></Relationships>

</file>

<file path=ppt/slides/_rels/slide20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18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0.png"/></Relationships>

</file>

<file path=ppt/slides/_rels/slide2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2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2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s>

</file>

<file path=ppt/slides/_rels/slide2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182.png"/></Relationships>

</file>

<file path=ppt/slides/_rels/slide2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183.png"/></Relationships>

</file>

<file path=ppt/slides/_rels/slide2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_rels/slide2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2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2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_rels/slide2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2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184.png"/></Relationships>

</file>

<file path=ppt/slides/_rels/slide2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185.png"/></Relationships>

</file>

<file path=ppt/slides/_rels/slide2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186.png"/></Relationships>

</file>

<file path=ppt/slides/_rels/slide2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187.png"/></Relationships>

</file>

<file path=ppt/slides/_rels/slide2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s>

</file>

<file path=ppt/slides/_rels/slide2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188.png"/></Relationships>

</file>

<file path=ppt/slides/_rels/slide2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2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189.png"/><Relationship Id="rId4" Type="http://schemas.openxmlformats.org/officeDocument/2006/relationships/image" Target="../media/image190.png"/></Relationships>

</file>

<file path=ppt/slides/_rels/slide2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191.png"/><Relationship Id="rId4" Type="http://schemas.openxmlformats.org/officeDocument/2006/relationships/image" Target="../media/image192.png"/></Relationships>

</file>

<file path=ppt/slides/_rels/slide2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193.png"/><Relationship Id="rId4" Type="http://schemas.openxmlformats.org/officeDocument/2006/relationships/image" Target="../media/image19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2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195.png"/><Relationship Id="rId4" Type="http://schemas.openxmlformats.org/officeDocument/2006/relationships/image" Target="../media/image196.png"/></Relationships>

</file>

<file path=ppt/slides/_rels/slide2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197.png"/><Relationship Id="rId4" Type="http://schemas.openxmlformats.org/officeDocument/2006/relationships/image" Target="../media/image198.png"/></Relationships>

</file>

<file path=ppt/slides/_rels/slide2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199.png"/><Relationship Id="rId4" Type="http://schemas.openxmlformats.org/officeDocument/2006/relationships/image" Target="../media/image200.png"/></Relationships>

</file>

<file path=ppt/slides/_rels/slide2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201.png"/><Relationship Id="rId4" Type="http://schemas.openxmlformats.org/officeDocument/2006/relationships/image" Target="../media/image202.png"/><Relationship Id="rId5" Type="http://schemas.openxmlformats.org/officeDocument/2006/relationships/image" Target="../media/image203.png"/></Relationships>

</file>

<file path=ppt/slides/_rels/slide2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204.png"/></Relationships>

</file>

<file path=ppt/slides/_rels/slide23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s>

</file>

<file path=ppt/slides/_rels/slide2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205.png"/></Relationships>

</file>

<file path=ppt/slides/_rels/slide23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s>

</file>

<file path=ppt/slides/_rels/slide23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206.png"/><Relationship Id="rId4" Type="http://schemas.openxmlformats.org/officeDocument/2006/relationships/image" Target="../media/image20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4.png"/></Relationships>

</file>

<file path=ppt/slides/_rels/slide24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image" Target="../media/image208.png"/><Relationship Id="rId4" Type="http://schemas.openxmlformats.org/officeDocument/2006/relationships/image" Target="../media/image209.png"/><Relationship Id="rId5" Type="http://schemas.openxmlformats.org/officeDocument/2006/relationships/image" Target="../media/image210.png"/></Relationships>

</file>

<file path=ppt/slides/_rels/slide24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211.png"/></Relationships>

</file>

<file path=ppt/slides/_rels/slide24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212.png"/></Relationships>

</file>

<file path=ppt/slides/_rels/slide24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s>

</file>

<file path=ppt/slides/_rels/slide24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 Id="rId3" Type="http://schemas.openxmlformats.org/officeDocument/2006/relationships/image" Target="../media/image213.png"/></Relationships>

</file>

<file path=ppt/slides/_rels/slide24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s>

</file>

<file path=ppt/slides/_rels/slide24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214.png"/></Relationships>

</file>

<file path=ppt/slides/_rels/slide24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s>

</file>

<file path=ppt/slides/_rels/slide2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s>

</file>

<file path=ppt/slides/_rels/slide24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25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215.png"/></Relationships>

</file>

<file path=ppt/slides/_rels/slide25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216.png"/></Relationships>

</file>

<file path=ppt/slides/_rels/slide25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 Id="rId3" Type="http://schemas.openxmlformats.org/officeDocument/2006/relationships/image" Target="../media/image217.png"/></Relationships>

</file>

<file path=ppt/slides/_rels/slide25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s>

</file>

<file path=ppt/slides/_rels/slide25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s>

</file>

<file path=ppt/slides/_rels/slide25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s>

</file>

<file path=ppt/slides/_rels/slide25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s>

</file>

<file path=ppt/slides/_rels/slide25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s>

</file>

<file path=ppt/slides/_rels/slide25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s>

</file>

<file path=ppt/slides/_rels/slide25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 Id="rId3" Type="http://schemas.openxmlformats.org/officeDocument/2006/relationships/image" Target="../media/image218.png"/><Relationship Id="rId4" Type="http://schemas.openxmlformats.org/officeDocument/2006/relationships/image" Target="../media/image21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www.sublimetext.com/" TargetMode="External"/><Relationship Id="rId4" Type="http://schemas.openxmlformats.org/officeDocument/2006/relationships/image" Target="../media/image25.png"/><Relationship Id="rId5" Type="http://schemas.openxmlformats.org/officeDocument/2006/relationships/image" Target="../media/image26.png"/></Relationships>

</file>

<file path=ppt/slides/_rels/slide26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 Id="rId3" Type="http://schemas.openxmlformats.org/officeDocument/2006/relationships/image" Target="../media/image220.png"/></Relationships>

</file>

<file path=ppt/slides/_rels/slide26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s>

</file>

<file path=ppt/slides/_rels/slide26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 Id="rId3" Type="http://schemas.openxmlformats.org/officeDocument/2006/relationships/image" Target="../media/image221.png"/></Relationships>

</file>

<file path=ppt/slides/_rels/slide26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 Id="rId3" Type="http://schemas.openxmlformats.org/officeDocument/2006/relationships/image" Target="../media/image222.png"/></Relationships>

</file>

<file path=ppt/slides/_rels/slide26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image" Target="../media/image223.png"/><Relationship Id="rId4" Type="http://schemas.openxmlformats.org/officeDocument/2006/relationships/image" Target="../media/image224.png"/></Relationships>

</file>

<file path=ppt/slides/_rels/slide26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s>

</file>

<file path=ppt/slides/_rels/slide26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 Id="rId3" Type="http://schemas.openxmlformats.org/officeDocument/2006/relationships/image" Target="../media/image225.png"/><Relationship Id="rId4" Type="http://schemas.openxmlformats.org/officeDocument/2006/relationships/image" Target="../media/image226.png"/></Relationships>

</file>

<file path=ppt/slides/_rels/slide26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 Id="rId3" Type="http://schemas.openxmlformats.org/officeDocument/2006/relationships/image" Target="../media/image227.png"/></Relationships>

</file>

<file path=ppt/slides/_rels/slide26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 Id="rId3" Type="http://schemas.openxmlformats.org/officeDocument/2006/relationships/image" Target="../media/image228.png"/></Relationships>

</file>

<file path=ppt/slides/_rels/slide26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 Id="rId3" Type="http://schemas.openxmlformats.org/officeDocument/2006/relationships/image" Target="../media/image22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27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s>

</file>

<file path=ppt/slides/_rels/slide27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1.xml"/><Relationship Id="rId3" Type="http://schemas.openxmlformats.org/officeDocument/2006/relationships/image" Target="../media/image230.png"/></Relationships>

</file>

<file path=ppt/slides/_rels/slide27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 Id="rId3" Type="http://schemas.openxmlformats.org/officeDocument/2006/relationships/image" Target="../media/image231.png"/></Relationships>

</file>

<file path=ppt/slides/_rels/slide27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s>

</file>

<file path=ppt/slides/_rels/slide27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s>

</file>

<file path=ppt/slides/_rels/slide27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 Id="rId3" Type="http://schemas.openxmlformats.org/officeDocument/2006/relationships/image" Target="../media/image232.png"/><Relationship Id="rId4" Type="http://schemas.openxmlformats.org/officeDocument/2006/relationships/image" Target="../media/image233.png"/></Relationships>

</file>

<file path=ppt/slides/_rels/slide27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s>

</file>

<file path=ppt/slides/_rels/slide27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7.xml"/><Relationship Id="rId3" Type="http://schemas.openxmlformats.org/officeDocument/2006/relationships/image" Target="../media/image234.png"/></Relationships>

</file>

<file path=ppt/slides/_rels/slide27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8.xml"/><Relationship Id="rId3" Type="http://schemas.openxmlformats.org/officeDocument/2006/relationships/image" Target="../media/image235.png"/></Relationships>

</file>

<file path=ppt/slides/_rels/slide27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28.png"/></Relationships>

</file>

<file path=ppt/slides/_rels/slide28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Relationships>

</file>

<file path=ppt/slides/_rels/slide28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Relationships>

</file>

<file path=ppt/slides/_rels/slide28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 Id="rId3" Type="http://schemas.openxmlformats.org/officeDocument/2006/relationships/image" Target="../media/image236.png"/><Relationship Id="rId4" Type="http://schemas.openxmlformats.org/officeDocument/2006/relationships/image" Target="../media/image237.png"/></Relationships>

</file>

<file path=ppt/slides/_rels/slide28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3.xml"/></Relationships>

</file>

<file path=ppt/slides/_rels/slide28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4.xml"/></Relationships>

</file>

<file path=ppt/slides/_rels/slide28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Relationships>

</file>

<file path=ppt/slides/_rels/slide28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6.xml"/></Relationships>

</file>

<file path=ppt/slides/_rels/slide28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7.xml"/></Relationships>

</file>

<file path=ppt/slides/_rels/slide28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s>

</file>

<file path=ppt/slides/_rels/slide28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30.png"/></Relationships>

</file>

<file path=ppt/slides/_rels/slide29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9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s>

</file>

<file path=ppt/slides/_rels/slide29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Relationship Id="rId3" Type="http://schemas.openxmlformats.org/officeDocument/2006/relationships/image" Target="../media/image238.png"/></Relationships>

</file>

<file path=ppt/slides/_rels/slide29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1.xml"/><Relationship Id="rId3" Type="http://schemas.openxmlformats.org/officeDocument/2006/relationships/image" Target="../media/image239.png"/></Relationships>

</file>

<file path=ppt/slides/_rels/slide29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2.xml"/></Relationships>

</file>

<file path=ppt/slides/_rels/slide29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s>

</file>

<file path=ppt/slides/_rels/slide29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4.xml"/></Relationships>

</file>

<file path=ppt/slides/_rels/slide29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5.xml"/></Relationships>

</file>

<file path=ppt/slides/_rels/slide29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6.xml"/><Relationship Id="rId3" Type="http://schemas.openxmlformats.org/officeDocument/2006/relationships/image" Target="../media/image240.png"/></Relationships>

</file>

<file path=ppt/slides/_rels/slide29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eg"/><Relationship Id="rId3" Type="http://schemas.openxmlformats.org/officeDocument/2006/relationships/slide" Target="slide126.xml"/><Relationship Id="rId4" Type="http://schemas.openxmlformats.org/officeDocument/2006/relationships/slide" Target="slide189.xml"/><Relationship Id="rId5" Type="http://schemas.openxmlformats.org/officeDocument/2006/relationships/slide" Target="slide152.xml"/><Relationship Id="rId6" Type="http://schemas.openxmlformats.org/officeDocument/2006/relationships/slide" Target="slide202.xml"/><Relationship Id="rId7" Type="http://schemas.openxmlformats.org/officeDocument/2006/relationships/slide" Target="slide238.xml"/><Relationship Id="rId8" Type="http://schemas.openxmlformats.org/officeDocument/2006/relationships/slide" Target="slide329.xml"/><Relationship Id="rId9" Type="http://schemas.openxmlformats.org/officeDocument/2006/relationships/slide" Target="slide400.xml"/><Relationship Id="rId10" Type="http://schemas.openxmlformats.org/officeDocument/2006/relationships/slide" Target="slide358.xml"/><Relationship Id="rId11" Type="http://schemas.openxmlformats.org/officeDocument/2006/relationships/slide" Target="slide411.xml"/><Relationship Id="rId12" Type="http://schemas.openxmlformats.org/officeDocument/2006/relationships/slide" Target="slide475.xml"/><Relationship Id="rId13" Type="http://schemas.openxmlformats.org/officeDocument/2006/relationships/slide" Target="slide289.xml"/><Relationship Id="rId14" Type="http://schemas.openxmlformats.org/officeDocument/2006/relationships/slide" Target="slide497.xml"/><Relationship Id="rId15" Type="http://schemas.openxmlformats.org/officeDocument/2006/relationships/slide" Target="slide50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2.png"/></Relationships>

</file>

<file path=ppt/slides/_rels/slide30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8.xml"/></Relationships>

</file>

<file path=ppt/slides/_rels/slide30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9.xml"/></Relationships>

</file>

<file path=ppt/slides/_rels/slide30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0.xml"/><Relationship Id="rId3" Type="http://schemas.openxmlformats.org/officeDocument/2006/relationships/image" Target="../media/image241.png"/></Relationships>

</file>

<file path=ppt/slides/_rels/slide30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1.xml"/></Relationships>

</file>

<file path=ppt/slides/_rels/slide30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2.xml"/><Relationship Id="rId3" Type="http://schemas.openxmlformats.org/officeDocument/2006/relationships/image" Target="../media/image242.png"/></Relationships>

</file>

<file path=ppt/slides/_rels/slide30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3.xml"/></Relationships>

</file>

<file path=ppt/slides/_rels/slide30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4.xml"/></Relationships>

</file>

<file path=ppt/slides/_rels/slide30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5.xml"/></Relationships>

</file>

<file path=ppt/slides/_rels/slide30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6.xml"/><Relationship Id="rId3" Type="http://schemas.openxmlformats.org/officeDocument/2006/relationships/image" Target="../media/image243.png"/></Relationships>

</file>

<file path=ppt/slides/_rels/slide30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7.xml"/><Relationship Id="rId3" Type="http://schemas.openxmlformats.org/officeDocument/2006/relationships/image" Target="../media/image24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3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8.xml"/><Relationship Id="rId3" Type="http://schemas.openxmlformats.org/officeDocument/2006/relationships/image" Target="../media/image245.png"/></Relationships>

</file>

<file path=ppt/slides/_rels/slide3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9.xml"/></Relationships>

</file>

<file path=ppt/slides/_rels/slide3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0.xml"/><Relationship Id="rId3" Type="http://schemas.openxmlformats.org/officeDocument/2006/relationships/image" Target="../media/image246.png"/><Relationship Id="rId4" Type="http://schemas.openxmlformats.org/officeDocument/2006/relationships/image" Target="../media/image247.png"/></Relationships>

</file>

<file path=ppt/slides/_rels/slide3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1.xml"/><Relationship Id="rId3" Type="http://schemas.openxmlformats.org/officeDocument/2006/relationships/image" Target="../media/image248.png"/><Relationship Id="rId4" Type="http://schemas.openxmlformats.org/officeDocument/2006/relationships/image" Target="../media/image249.png"/><Relationship Id="rId5" Type="http://schemas.openxmlformats.org/officeDocument/2006/relationships/image" Target="../media/image250.png"/></Relationships>

</file>

<file path=ppt/slides/_rels/slide3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2.xml"/><Relationship Id="rId3" Type="http://schemas.openxmlformats.org/officeDocument/2006/relationships/image" Target="../media/image251.png"/></Relationships>

</file>

<file path=ppt/slides/_rels/slide3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3.xml"/><Relationship Id="rId3" Type="http://schemas.openxmlformats.org/officeDocument/2006/relationships/hyperlink" Target="https://code.visualstudio.com/" TargetMode="External"/><Relationship Id="rId4" Type="http://schemas.openxmlformats.org/officeDocument/2006/relationships/hyperlink" Target="http://www.jetbrains.com/pycharm/" TargetMode="External"/><Relationship Id="rId5" Type="http://schemas.openxmlformats.org/officeDocument/2006/relationships/hyperlink" Target="http://www.eclipse.org/" TargetMode="External"/><Relationship Id="rId6" Type="http://schemas.openxmlformats.org/officeDocument/2006/relationships/hyperlink" Target="http://pydev.org/" TargetMode="External"/></Relationships>

</file>

<file path=ppt/slides/_rels/slide3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4.xml"/></Relationships>

</file>

<file path=ppt/slides/_rels/slide3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5.xml"/><Relationship Id="rId3" Type="http://schemas.openxmlformats.org/officeDocument/2006/relationships/image" Target="../media/image252.png"/></Relationships>

</file>

<file path=ppt/slides/_rels/slide3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6.xml"/></Relationships>

</file>

<file path=ppt/slides/_rels/slide3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7.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3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8.xml"/></Relationships>

</file>

<file path=ppt/slides/_rels/slide3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9.xml"/><Relationship Id="rId3" Type="http://schemas.openxmlformats.org/officeDocument/2006/relationships/image" Target="../media/image253.png"/><Relationship Id="rId4" Type="http://schemas.openxmlformats.org/officeDocument/2006/relationships/image" Target="../media/image254.png"/></Relationships>

</file>

<file path=ppt/slides/_rels/slide3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0.xml"/></Relationships>

</file>

<file path=ppt/slides/_rels/slide3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1.xml"/></Relationships>

</file>

<file path=ppt/slides/_rels/slide3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2.xml"/><Relationship Id="rId3" Type="http://schemas.openxmlformats.org/officeDocument/2006/relationships/hyperlink" Target="https://docs.python.org/3/library/re.html" TargetMode="External"/><Relationship Id="rId4" Type="http://schemas.openxmlformats.org/officeDocument/2006/relationships/image" Target="../media/image255.png"/></Relationships>

</file>

<file path=ppt/slides/_rels/slide3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3.xml"/></Relationships>

</file>

<file path=ppt/slides/_rels/slide3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4.xml"/></Relationships>

</file>

<file path=ppt/slides/_rels/slide3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5.xml"/><Relationship Id="rId3" Type="http://schemas.openxmlformats.org/officeDocument/2006/relationships/image" Target="../media/image256.png"/><Relationship Id="rId4" Type="http://schemas.openxmlformats.org/officeDocument/2006/relationships/image" Target="../media/image257.png"/></Relationships>

</file>

<file path=ppt/slides/_rels/slide3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6.xml"/></Relationships>

</file>

<file path=ppt/slides/_rels/slide32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3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7.xml"/></Relationships>

</file>

<file path=ppt/slides/_rels/slide3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8.xml"/><Relationship Id="rId3" Type="http://schemas.openxmlformats.org/officeDocument/2006/relationships/image" Target="../media/image258.png"/><Relationship Id="rId4" Type="http://schemas.openxmlformats.org/officeDocument/2006/relationships/image" Target="../media/image259.png"/></Relationships>

</file>

<file path=ppt/slides/_rels/slide3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9.xml"/><Relationship Id="rId3" Type="http://schemas.openxmlformats.org/officeDocument/2006/relationships/image" Target="../media/image260.png"/><Relationship Id="rId4" Type="http://schemas.openxmlformats.org/officeDocument/2006/relationships/image" Target="../media/image261.png"/></Relationships>

</file>

<file path=ppt/slides/_rels/slide3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0.xml"/></Relationships>

</file>

<file path=ppt/slides/_rels/slide3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1.xml"/></Relationships>

</file>

<file path=ppt/slides/_rels/slide33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2.xml"/><Relationship Id="rId3" Type="http://schemas.openxmlformats.org/officeDocument/2006/relationships/image" Target="../media/image262.png"/></Relationships>

</file>

<file path=ppt/slides/_rels/slide3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3.xml"/><Relationship Id="rId3" Type="http://schemas.openxmlformats.org/officeDocument/2006/relationships/image" Target="../media/image263.png"/><Relationship Id="rId4" Type="http://schemas.openxmlformats.org/officeDocument/2006/relationships/image" Target="../media/image264.png"/></Relationships>

</file>

<file path=ppt/slides/_rels/slide33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4.xml"/><Relationship Id="rId3" Type="http://schemas.openxmlformats.org/officeDocument/2006/relationships/image" Target="../media/image265.png"/></Relationships>

</file>

<file path=ppt/slides/_rels/slide33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5.xml"/><Relationship Id="rId3" Type="http://schemas.openxmlformats.org/officeDocument/2006/relationships/hyperlink" Target="https://docs.python.org/3/library/functions.html#open" TargetMode="External"/></Relationships>

</file>

<file path=ppt/slides/_rels/slide3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6.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4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7.xml"/><Relationship Id="rId3" Type="http://schemas.openxmlformats.org/officeDocument/2006/relationships/image" Target="../media/image266.png"/></Relationships>

</file>

<file path=ppt/slides/_rels/slide34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8.xml"/><Relationship Id="rId3" Type="http://schemas.openxmlformats.org/officeDocument/2006/relationships/image" Target="../media/image267.png"/></Relationships>

</file>

<file path=ppt/slides/_rels/slide34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9.xml"/><Relationship Id="rId3" Type="http://schemas.openxmlformats.org/officeDocument/2006/relationships/image" Target="../media/image268.png"/><Relationship Id="rId4" Type="http://schemas.openxmlformats.org/officeDocument/2006/relationships/image" Target="../media/image269.png"/></Relationships>

</file>

<file path=ppt/slides/_rels/slide34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0.xml"/><Relationship Id="rId3" Type="http://schemas.openxmlformats.org/officeDocument/2006/relationships/image" Target="../media/image270.png"/><Relationship Id="rId4" Type="http://schemas.openxmlformats.org/officeDocument/2006/relationships/image" Target="../media/image271.png"/></Relationships>

</file>

<file path=ppt/slides/_rels/slide34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1.xml"/><Relationship Id="rId3" Type="http://schemas.openxmlformats.org/officeDocument/2006/relationships/image" Target="../media/image272.png"/><Relationship Id="rId4" Type="http://schemas.openxmlformats.org/officeDocument/2006/relationships/image" Target="../media/image273.png"/></Relationships>

</file>

<file path=ppt/slides/_rels/slide34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2.xml"/><Relationship Id="rId3" Type="http://schemas.openxmlformats.org/officeDocument/2006/relationships/image" Target="../media/image274.png"/><Relationship Id="rId4" Type="http://schemas.openxmlformats.org/officeDocument/2006/relationships/image" Target="../media/image275.png"/></Relationships>

</file>

<file path=ppt/slides/_rels/slide34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3.xml"/><Relationship Id="rId3" Type="http://schemas.openxmlformats.org/officeDocument/2006/relationships/image" Target="../media/image276.png"/><Relationship Id="rId4" Type="http://schemas.openxmlformats.org/officeDocument/2006/relationships/image" Target="../media/image277.png"/></Relationships>

</file>

<file path=ppt/slides/_rels/slide34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4.xml"/><Relationship Id="rId3" Type="http://schemas.openxmlformats.org/officeDocument/2006/relationships/image" Target="../media/image278.png"/><Relationship Id="rId4" Type="http://schemas.openxmlformats.org/officeDocument/2006/relationships/image" Target="../media/image279.png"/></Relationships>

</file>

<file path=ppt/slides/_rels/slide3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5.xml"/></Relationships>

</file>

<file path=ppt/slides/_rels/slide34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6.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5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7.xml"/><Relationship Id="rId3" Type="http://schemas.openxmlformats.org/officeDocument/2006/relationships/image" Target="../media/image280.png"/><Relationship Id="rId4" Type="http://schemas.openxmlformats.org/officeDocument/2006/relationships/image" Target="../media/image281.png"/></Relationships>

</file>

<file path=ppt/slides/_rels/slide35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8.xml"/><Relationship Id="rId3" Type="http://schemas.openxmlformats.org/officeDocument/2006/relationships/image" Target="../media/image282.png"/></Relationships>

</file>

<file path=ppt/slides/_rels/slide35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9.xml"/></Relationships>

</file>

<file path=ppt/slides/_rels/slide35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0.xml"/><Relationship Id="rId3" Type="http://schemas.openxmlformats.org/officeDocument/2006/relationships/image" Target="../media/image283.png"/><Relationship Id="rId4" Type="http://schemas.openxmlformats.org/officeDocument/2006/relationships/image" Target="../media/image284.png"/></Relationships>

</file>

<file path=ppt/slides/_rels/slide35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1.xml"/><Relationship Id="rId3" Type="http://schemas.openxmlformats.org/officeDocument/2006/relationships/image" Target="../media/image285.png"/></Relationships>

</file>

<file path=ppt/slides/_rels/slide35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2.xml"/><Relationship Id="rId3" Type="http://schemas.openxmlformats.org/officeDocument/2006/relationships/hyperlink" Target="https://docs.python.org/3/library/json.html#json.dumps" TargetMode="External"/><Relationship Id="rId4" Type="http://schemas.openxmlformats.org/officeDocument/2006/relationships/image" Target="../media/image286.png"/></Relationships>

</file>

<file path=ppt/slides/_rels/slide35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3.xml"/><Relationship Id="rId3" Type="http://schemas.openxmlformats.org/officeDocument/2006/relationships/image" Target="../media/image287.png"/></Relationships>

</file>

<file path=ppt/slides/_rels/slide35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4.xml"/></Relationships>

</file>

<file path=ppt/slides/_rels/slide35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5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6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6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6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6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5.xml"/></Relationships>

</file>

<file path=ppt/slides/_rels/slide36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6.xml"/><Relationship Id="rId3" Type="http://schemas.openxmlformats.org/officeDocument/2006/relationships/image" Target="../media/image288.png"/></Relationships>

</file>

<file path=ppt/slides/_rels/slide36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7.xml"/></Relationships>

</file>

<file path=ppt/slides/_rels/slide36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8.xml"/><Relationship Id="rId3" Type="http://schemas.openxmlformats.org/officeDocument/2006/relationships/image" Target="../media/image289.png"/></Relationships>

</file>

<file path=ppt/slides/_rels/slide36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9.xml"/></Relationships>

</file>

<file path=ppt/slides/_rels/slide36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0.xml"/><Relationship Id="rId3" Type="http://schemas.openxmlformats.org/officeDocument/2006/relationships/image" Target="../media/image290.png"/></Relationships>

</file>

<file path=ppt/slides/_rels/slide36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1.xml"/><Relationship Id="rId3" Type="http://schemas.openxmlformats.org/officeDocument/2006/relationships/image" Target="../media/image29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s>

</file>

<file path=ppt/slides/_rels/slide37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2.xml"/></Relationships>

</file>

<file path=ppt/slides/_rels/slide37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3.xml"/></Relationships>

</file>

<file path=ppt/slides/_rels/slide37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4.xml"/><Relationship Id="rId3" Type="http://schemas.openxmlformats.org/officeDocument/2006/relationships/image" Target="../media/image292.png"/></Relationships>

</file>

<file path=ppt/slides/_rels/slide37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5.xml"/></Relationships>

</file>

<file path=ppt/slides/_rels/slide37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6.xml"/></Relationships>

</file>

<file path=ppt/slides/_rels/slide37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7.xml"/><Relationship Id="rId3" Type="http://schemas.openxmlformats.org/officeDocument/2006/relationships/image" Target="../media/image293.png"/></Relationships>

</file>

<file path=ppt/slides/_rels/slide37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8.xml"/></Relationships>

</file>

<file path=ppt/slides/_rels/slide37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9.xml"/></Relationships>

</file>

<file path=ppt/slides/_rels/slide37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0.xml"/></Relationships>

</file>

<file path=ppt/slides/_rels/slide37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8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2.xml"/></Relationships>

</file>

<file path=ppt/slides/_rels/slide38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3.xml"/></Relationships>

</file>

<file path=ppt/slides/_rels/slide38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4.xml"/></Relationships>

</file>

<file path=ppt/slides/_rels/slide38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5.xml"/></Relationships>

</file>

<file path=ppt/slides/_rels/slide38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6.xml"/></Relationships>

</file>

<file path=ppt/slides/_rels/slide38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7.xml"/></Relationships>

</file>

<file path=ppt/slides/_rels/slide38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8.xml"/></Relationships>

</file>

<file path=ppt/slides/_rels/slide38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9.xml"/></Relationships>

</file>

<file path=ppt/slides/_rels/slide38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0.xml"/></Relationships>

</file>

<file path=ppt/slides/_rels/slide38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39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2.xml"/></Relationships>

</file>

<file path=ppt/slides/_rels/slide39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3.xml"/></Relationships>

</file>

<file path=ppt/slides/_rels/slide39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4.xml"/></Relationships>

</file>

<file path=ppt/slides/_rels/slide39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5.xml"/></Relationships>

</file>

<file path=ppt/slides/_rels/slide39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6.xml"/></Relationships>

</file>

<file path=ppt/slides/_rels/slide39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7.xml"/><Relationship Id="rId3" Type="http://schemas.openxmlformats.org/officeDocument/2006/relationships/image" Target="../media/image294.png"/></Relationships>

</file>

<file path=ppt/slides/_rels/slide39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8.xml"/><Relationship Id="rId3" Type="http://schemas.openxmlformats.org/officeDocument/2006/relationships/image" Target="../media/image295.png"/><Relationship Id="rId4" Type="http://schemas.openxmlformats.org/officeDocument/2006/relationships/image" Target="../media/image296.png"/></Relationships>

</file>

<file path=ppt/slides/_rels/slide39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9.xml"/><Relationship Id="rId3" Type="http://schemas.openxmlformats.org/officeDocument/2006/relationships/image" Target="../media/image296.png"/></Relationships>

</file>

<file path=ppt/slides/_rels/slide39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0.xml"/><Relationship Id="rId3" Type="http://schemas.openxmlformats.org/officeDocument/2006/relationships/image" Target="../media/image297.png"/></Relationships>

</file>

<file path=ppt/slides/_rels/slide39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0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0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0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0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0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0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8.png"/><Relationship Id="rId3" Type="http://schemas.openxmlformats.org/officeDocument/2006/relationships/image" Target="../media/image299.png"/><Relationship Id="rId4" Type="http://schemas.openxmlformats.org/officeDocument/2006/relationships/image" Target="../media/image300.png"/><Relationship Id="rId5" Type="http://schemas.openxmlformats.org/officeDocument/2006/relationships/image" Target="../media/image301.png"/></Relationships>

</file>

<file path=ppt/slides/_rels/slide40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2.png"/></Relationships>

</file>

<file path=ppt/slides/_rels/slide40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3.png"/></Relationships>

</file>

<file path=ppt/slides/_rels/slide40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4.png"/><Relationship Id="rId3" Type="http://schemas.openxmlformats.org/officeDocument/2006/relationships/image" Target="../media/image305.png"/></Relationships>

</file>

<file path=ppt/slides/_rels/slide40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6.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1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1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1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7.png"/></Relationships>

</file>

<file path=ppt/slides/_rels/slide4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8.png"/></Relationships>

</file>

<file path=ppt/slides/_rels/slide4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9.png"/></Relationships>

</file>

<file path=ppt/slides/_rels/slide4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0.png"/><Relationship Id="rId3" Type="http://schemas.openxmlformats.org/officeDocument/2006/relationships/image" Target="../media/image311.png"/></Relationships>

</file>

<file path=ppt/slides/_rels/slide4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2.png"/><Relationship Id="rId3" Type="http://schemas.openxmlformats.org/officeDocument/2006/relationships/hyperlink" Target="https://docs.python.org/3/library/datetime.html#strftime-strptime-behavior" TargetMode="External"/></Relationships>

</file>

<file path=ppt/slides/_rels/slide4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3.png"/></Relationships>

</file>

<file path=ppt/slides/_rels/slide4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5.png"/></Relationships>

</file>

<file path=ppt/slides/_rels/slide4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6.png"/></Relationships>

</file>

<file path=ppt/slides/_rels/slide42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7.png"/><Relationship Id="rId3" Type="http://schemas.openxmlformats.org/officeDocument/2006/relationships/image" Target="../media/image318.png"/></Relationships>

</file>

<file path=ppt/slides/_rels/slide4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9.png"/><Relationship Id="rId3" Type="http://schemas.openxmlformats.org/officeDocument/2006/relationships/image" Target="../media/image320.png"/></Relationships>

</file>

<file path=ppt/slides/_rels/slide4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1.png"/></Relationships>

</file>

<file path=ppt/slides/_rels/slide4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2.png"/></Relationships>

</file>

<file path=ppt/slides/_rels/slide4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3.png"/><Relationship Id="rId3" Type="http://schemas.openxmlformats.org/officeDocument/2006/relationships/image" Target="../media/image324.png"/></Relationships>

</file>

<file path=ppt/slides/_rels/slide42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2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3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5.png"/><Relationship Id="rId3" Type="http://schemas.openxmlformats.org/officeDocument/2006/relationships/image" Target="../media/image326.png"/><Relationship Id="rId4" Type="http://schemas.openxmlformats.org/officeDocument/2006/relationships/image" Target="../media/image327.png"/></Relationships>

</file>

<file path=ppt/slides/_rels/slide4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8.png"/></Relationships>

</file>

<file path=ppt/slides/_rels/slide4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9.png"/></Relationships>

</file>

<file path=ppt/slides/_rels/slide4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0.png"/><Relationship Id="rId3" Type="http://schemas.openxmlformats.org/officeDocument/2006/relationships/image" Target="../media/image331.png"/></Relationships>

</file>

<file path=ppt/slides/_rels/slide43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3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3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2.png"/><Relationship Id="rId3" Type="http://schemas.openxmlformats.org/officeDocument/2006/relationships/image" Target="../media/image333.png"/></Relationships>

</file>

<file path=ppt/slides/_rels/slide43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docs.python.org/3/library/struct.html#format-characters" TargetMode="External"/><Relationship Id="rId3" Type="http://schemas.openxmlformats.org/officeDocument/2006/relationships/image" Target="../media/image334.png"/></Relationships>

</file>

<file path=ppt/slides/_rels/slide4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5.png"/><Relationship Id="rId3" Type="http://schemas.openxmlformats.org/officeDocument/2006/relationships/image" Target="../media/image336.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4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4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4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7.png"/></Relationships>

</file>

<file path=ppt/slides/_rels/slide44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4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4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4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4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4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4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 Id="rId3" Type="http://schemas.openxmlformats.org/officeDocument/2006/relationships/image" Target="../media/image38.png"/></Relationships>

</file>

<file path=ppt/slides/_rels/slide45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5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8.png"/></Relationships>

</file>

<file path=ppt/slides/_rels/slide45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5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9.png"/><Relationship Id="rId3" Type="http://schemas.openxmlformats.org/officeDocument/2006/relationships/image" Target="../media/image340.png"/></Relationships>

</file>

<file path=ppt/slides/_rels/slide45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1.png"/></Relationships>

</file>

<file path=ppt/slides/_rels/slide45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2.png"/></Relationships>

</file>

<file path=ppt/slides/_rels/slide45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3.png"/><Relationship Id="rId3" Type="http://schemas.openxmlformats.org/officeDocument/2006/relationships/image" Target="../media/image344.png"/></Relationships>

</file>

<file path=ppt/slides/_rels/slide45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5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5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6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6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5.png"/></Relationships>

</file>

<file path=ppt/slides/_rels/slide46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6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6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6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6.png"/></Relationships>

</file>

<file path=ppt/slides/_rels/slide46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7.png"/></Relationships>

</file>

<file path=ppt/slides/_rels/slide46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6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8.png"/><Relationship Id="rId3" Type="http://schemas.openxmlformats.org/officeDocument/2006/relationships/image" Target="../media/image349.png"/></Relationships>

</file>

<file path=ppt/slides/_rels/slide46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47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7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7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7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7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7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7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pypi.python.org/" TargetMode="External"/><Relationship Id="rId3" Type="http://schemas.openxmlformats.org/officeDocument/2006/relationships/hyperlink" Target="https://www.liaoxuefeng.com/wiki/1016959663602400/1017493741106496" TargetMode="External"/><Relationship Id="rId4" Type="http://schemas.openxmlformats.org/officeDocument/2006/relationships/hyperlink" Target="https://www.anaconda.com/" TargetMode="External"/></Relationships>

</file>

<file path=ppt/slides/_rels/slide47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github.com/python-pillow/Pillow" TargetMode="External"/></Relationships>

</file>

<file path=ppt/slides/_rels/slide47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7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0.png"/><Relationship Id="rId3" Type="http://schemas.openxmlformats.org/officeDocument/2006/relationships/image" Target="../media/image351.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48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8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2.png"/><Relationship Id="rId3" Type="http://schemas.openxmlformats.org/officeDocument/2006/relationships/hyperlink" Target="https://pillow.readthedocs.org/" TargetMode="External"/></Relationships>

</file>

<file path=ppt/slides/_rels/slide48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8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3.png"/><Relationship Id="rId3" Type="http://schemas.openxmlformats.org/officeDocument/2006/relationships/image" Target="../media/image354.png"/><Relationship Id="rId4" Type="http://schemas.openxmlformats.org/officeDocument/2006/relationships/image" Target="../media/image355.png"/></Relationships>

</file>

<file path=ppt/slides/_rels/slide48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6.png"/><Relationship Id="rId3" Type="http://schemas.openxmlformats.org/officeDocument/2006/relationships/image" Target="../media/image357.png"/><Relationship Id="rId4" Type="http://schemas.openxmlformats.org/officeDocument/2006/relationships/image" Target="../media/image358.png"/></Relationships>

</file>

<file path=ppt/slides/_rels/slide48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9.png"/><Relationship Id="rId3" Type="http://schemas.openxmlformats.org/officeDocument/2006/relationships/image" Target="../media/image360.png"/></Relationships>

</file>

<file path=ppt/slides/_rels/slide48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8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1.png"/><Relationship Id="rId3" Type="http://schemas.openxmlformats.org/officeDocument/2006/relationships/image" Target="../media/image362.png"/></Relationships>

</file>

<file path=ppt/slides/_rels/slide48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chardet.readthedocs.io/en/latest/supported-encodings.html" TargetMode="External"/><Relationship Id="rId3" Type="http://schemas.openxmlformats.org/officeDocument/2006/relationships/image" Target="../media/image363.png"/><Relationship Id="rId4" Type="http://schemas.openxmlformats.org/officeDocument/2006/relationships/image" Target="../media/image364.png"/></Relationships>

</file>

<file path=ppt/slides/_rels/slide48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 Id="rId3" Type="http://schemas.openxmlformats.org/officeDocument/2006/relationships/image" Target="../media/image42.png"/></Relationships>

</file>

<file path=ppt/slides/_rels/slide49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5.png"/><Relationship Id="rId3" Type="http://schemas.openxmlformats.org/officeDocument/2006/relationships/image" Target="../media/image366.png"/><Relationship Id="rId4" Type="http://schemas.openxmlformats.org/officeDocument/2006/relationships/image" Target="../media/image367.png"/></Relationships>

</file>

<file path=ppt/slides/_rels/slide49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8.png"/></Relationships>

</file>

<file path=ppt/slides/_rels/slide49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9.png"/></Relationships>

</file>

<file path=ppt/slides/_rels/slide49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0.png"/><Relationship Id="rId3" Type="http://schemas.openxmlformats.org/officeDocument/2006/relationships/image" Target="../media/image371.png"/><Relationship Id="rId4" Type="http://schemas.openxmlformats.org/officeDocument/2006/relationships/image" Target="../media/image372.png"/></Relationships>

</file>

<file path=ppt/slides/_rels/slide49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3.png"/></Relationships>

</file>

<file path=ppt/slides/_rels/slide49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4.png"/><Relationship Id="rId3" Type="http://schemas.openxmlformats.org/officeDocument/2006/relationships/image" Target="../media/image375.png"/></Relationships>

</file>

<file path=ppt/slides/_rels/slide49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6.png"/><Relationship Id="rId3" Type="http://schemas.openxmlformats.org/officeDocument/2006/relationships/hyperlink" Target="https://github.com/giampaolo/psutil" TargetMode="External"/></Relationships>

</file>

<file path=ppt/slides/_rels/slide49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9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9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s>

</file>

<file path=ppt/slides/_rels/slide50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7.png"/><Relationship Id="rId3" Type="http://schemas.openxmlformats.org/officeDocument/2006/relationships/image" Target="../media/image378.png"/></Relationships>

</file>

<file path=ppt/slides/_rels/slide50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0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0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baike.baidu.com/item/logo/4689862" TargetMode="External"/><Relationship Id="rId3" Type="http://schemas.openxmlformats.org/officeDocument/2006/relationships/image" Target="../media/image379.png"/></Relationships>

</file>

<file path=ppt/slides/_rels/slide50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0.png"/></Relationships>

</file>

<file path=ppt/slides/_rels/slide50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0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1.png"/></Relationships>

</file>

<file path=ppt/slides/_rels/slide50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 Id="rId3" Type="http://schemas.openxmlformats.org/officeDocument/2006/relationships/image" Target="../media/image15.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png"/><Relationship Id="rId3" Type="http://schemas.openxmlformats.org/officeDocument/2006/relationships/image" Target="../media/image48.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 Id="rId3" Type="http://schemas.openxmlformats.org/officeDocument/2006/relationships/image" Target="../media/image53.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4.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 Id="rId3" Type="http://schemas.openxmlformats.org/officeDocument/2006/relationships/image" Target="../media/image5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 Id="rId3" Type="http://schemas.openxmlformats.org/officeDocument/2006/relationships/image" Target="../media/image58.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0.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 Id="rId3" Type="http://schemas.openxmlformats.org/officeDocument/2006/relationships/image" Target="../media/image62.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 Id="rId3" Type="http://schemas.openxmlformats.org/officeDocument/2006/relationships/image" Target="../media/image64.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 Id="rId3" Type="http://schemas.openxmlformats.org/officeDocument/2006/relationships/image" Target="../media/image68.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png"/><Relationship Id="rId3" Type="http://schemas.openxmlformats.org/officeDocument/2006/relationships/image" Target="../media/image7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instagram.com/" TargetMode="External"/><Relationship Id="rId4" Type="http://schemas.openxmlformats.org/officeDocument/2006/relationships/hyperlink" Target="http://www.douban.com/" TargetMode="External"/><Relationship Id="rId5" Type="http://schemas.openxmlformats.org/officeDocument/2006/relationships/hyperlink" Target="http://www.nasa.gov/" TargetMode="External"/></Relationships>

</file>

<file path=ppt/slides/_rels/slide7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1.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2.png"/><Relationship Id="rId3" Type="http://schemas.openxmlformats.org/officeDocument/2006/relationships/image" Target="../media/image73.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4.png"/><Relationship Id="rId3" Type="http://schemas.openxmlformats.org/officeDocument/2006/relationships/image" Target="../media/image75.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docs.python.org/3/library/functions.html#abs" TargetMode="External"/><Relationship Id="rId3" Type="http://schemas.openxmlformats.org/officeDocument/2006/relationships/image" Target="../media/image77.png"/><Relationship Id="rId4" Type="http://schemas.openxmlformats.org/officeDocument/2006/relationships/image" Target="../media/image78.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9.png"/><Relationship Id="rId3" Type="http://schemas.openxmlformats.org/officeDocument/2006/relationships/image" Target="../media/image8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1.png"/><Relationship Id="rId3" Type="http://schemas.openxmlformats.org/officeDocument/2006/relationships/image" Target="../media/image82.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3.png"/><Relationship Id="rId3" Type="http://schemas.openxmlformats.org/officeDocument/2006/relationships/image" Target="../media/image84.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5.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6.png"/><Relationship Id="rId3" Type="http://schemas.openxmlformats.org/officeDocument/2006/relationships/image" Target="../media/image87.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8" name="image.png" descr="image.png"/>
          <p:cNvPicPr>
            <a:picLocks noChangeAspect="1"/>
          </p:cNvPicPr>
          <p:nvPr/>
        </p:nvPicPr>
        <p:blipFill>
          <a:blip r:embed="rId2">
            <a:extLst/>
          </a:blip>
          <a:stretch>
            <a:fillRect/>
          </a:stretch>
        </p:blipFill>
        <p:spPr>
          <a:xfrm>
            <a:off x="6350" y="2124075"/>
            <a:ext cx="9145588" cy="2562225"/>
          </a:xfrm>
          <a:prstGeom prst="rect">
            <a:avLst/>
          </a:prstGeom>
          <a:ln w="12700">
            <a:miter lim="400000"/>
          </a:ln>
        </p:spPr>
      </p:pic>
      <p:sp>
        <p:nvSpPr>
          <p:cNvPr id="89" name="矩形"/>
          <p:cNvSpPr/>
          <p:nvPr/>
        </p:nvSpPr>
        <p:spPr>
          <a:xfrm>
            <a:off x="6349" y="2047875"/>
            <a:ext cx="9144002" cy="76200"/>
          </a:xfrm>
          <a:prstGeom prst="rect">
            <a:avLst/>
          </a:prstGeom>
          <a:solidFill>
            <a:srgbClr val="C2C2C2"/>
          </a:solidFill>
          <a:ln w="12700">
            <a:miter lim="400000"/>
          </a:ln>
        </p:spPr>
        <p:txBody>
          <a:bodyPr lIns="45719" rIns="45719"/>
          <a:lstStyle/>
          <a:p>
            <a:pPr>
              <a:defRPr>
                <a:solidFill>
                  <a:srgbClr val="024C89"/>
                </a:solidFill>
              </a:defRPr>
            </a:pPr>
          </a:p>
        </p:txBody>
      </p:sp>
      <p:sp>
        <p:nvSpPr>
          <p:cNvPr id="90" name="矩形"/>
          <p:cNvSpPr/>
          <p:nvPr/>
        </p:nvSpPr>
        <p:spPr>
          <a:xfrm>
            <a:off x="-3176" y="4681537"/>
            <a:ext cx="9144002" cy="76201"/>
          </a:xfrm>
          <a:prstGeom prst="rect">
            <a:avLst/>
          </a:prstGeom>
          <a:solidFill>
            <a:srgbClr val="C2C2C2"/>
          </a:solidFill>
          <a:ln w="12700">
            <a:miter lim="400000"/>
          </a:ln>
        </p:spPr>
        <p:txBody>
          <a:bodyPr lIns="45719" rIns="45719"/>
          <a:lstStyle/>
          <a:p>
            <a:pPr>
              <a:defRPr>
                <a:solidFill>
                  <a:srgbClr val="024C89"/>
                </a:solidFill>
              </a:defRPr>
            </a:pPr>
          </a:p>
        </p:txBody>
      </p:sp>
      <p:sp>
        <p:nvSpPr>
          <p:cNvPr id="91" name="Python"/>
          <p:cNvSpPr txBox="1"/>
          <p:nvPr/>
        </p:nvSpPr>
        <p:spPr>
          <a:xfrm>
            <a:off x="468312" y="3092767"/>
            <a:ext cx="8093076" cy="701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4000">
                <a:solidFill>
                  <a:schemeClr val="accent1">
                    <a:lumOff val="44000"/>
                  </a:schemeClr>
                </a:solidFill>
                <a:latin typeface="微软雅黑"/>
                <a:ea typeface="微软雅黑"/>
                <a:cs typeface="微软雅黑"/>
                <a:sym typeface="微软雅黑"/>
              </a:defRPr>
            </a:lvl1pPr>
          </a:lstStyle>
          <a:p>
            <a:pPr/>
            <a:r>
              <a:t>Python</a:t>
            </a:r>
          </a:p>
        </p:txBody>
      </p:sp>
      <p:pic>
        <p:nvPicPr>
          <p:cNvPr id="92" name="image.pdf" descr="image.pdf"/>
          <p:cNvPicPr>
            <a:picLocks noChangeAspect="1"/>
          </p:cNvPicPr>
          <p:nvPr/>
        </p:nvPicPr>
        <p:blipFill>
          <a:blip r:embed="rId3">
            <a:extLst/>
          </a:blip>
          <a:stretch>
            <a:fillRect/>
          </a:stretch>
        </p:blipFill>
        <p:spPr>
          <a:xfrm>
            <a:off x="269875" y="333375"/>
            <a:ext cx="3798888" cy="792163"/>
          </a:xfrm>
          <a:prstGeom prst="rect">
            <a:avLst/>
          </a:prstGeom>
          <a:ln w="12700">
            <a:miter lim="400000"/>
          </a:ln>
        </p:spPr>
      </p:pic>
    </p:spTree>
  </p:cSld>
  <p:clrMapOvr>
    <a:masterClrMapping/>
  </p:clrMapOvr>
  <p:transition xmlns:p14="http://schemas.microsoft.com/office/powerpoint/2010/main" spd="med" advClick="0" advTm="10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89"/>
                                        </p:tgtEl>
                                        <p:attrNameLst>
                                          <p:attrName>style.visibility</p:attrName>
                                        </p:attrNameLst>
                                      </p:cBhvr>
                                      <p:to>
                                        <p:strVal val="visible"/>
                                      </p:to>
                                    </p:set>
                                    <p:anim calcmode="lin" valueType="num">
                                      <p:cBhvr>
                                        <p:cTn id="7" dur="500" fill="hold"/>
                                        <p:tgtEl>
                                          <p:spTgt spid="89"/>
                                        </p:tgtEl>
                                        <p:attrNameLst>
                                          <p:attrName>ppt_x</p:attrName>
                                        </p:attrNameLst>
                                      </p:cBhvr>
                                      <p:tavLst>
                                        <p:tav tm="0">
                                          <p:val>
                                            <p:strVal val="#ppt_x"/>
                                          </p:val>
                                        </p:tav>
                                        <p:tav tm="100000">
                                          <p:val>
                                            <p:strVal val="#ppt_x"/>
                                          </p:val>
                                        </p:tav>
                                      </p:tavLst>
                                    </p:anim>
                                    <p:anim calcmode="lin" valueType="num">
                                      <p:cBhvr>
                                        <p:cTn id="8" dur="500" fill="hold"/>
                                        <p:tgtEl>
                                          <p:spTgt spid="8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1" presetID="2" grpId="2" fill="hold">
                                  <p:stCondLst>
                                    <p:cond delay="0"/>
                                  </p:stCondLst>
                                  <p:iterate type="el" backwards="0">
                                    <p:tmAbs val="0"/>
                                  </p:iterate>
                                  <p:childTnLst>
                                    <p:set>
                                      <p:cBhvr>
                                        <p:cTn id="11" fill="hold"/>
                                        <p:tgtEl>
                                          <p:spTgt spid="90"/>
                                        </p:tgtEl>
                                        <p:attrNameLst>
                                          <p:attrName>style.visibility</p:attrName>
                                        </p:attrNameLst>
                                      </p:cBhvr>
                                      <p:to>
                                        <p:strVal val="visible"/>
                                      </p:to>
                                    </p:set>
                                    <p:anim calcmode="lin" valueType="num">
                                      <p:cBhvr>
                                        <p:cTn id="12" dur="500" fill="hold"/>
                                        <p:tgtEl>
                                          <p:spTgt spid="90"/>
                                        </p:tgtEl>
                                        <p:attrNameLst>
                                          <p:attrName>ppt_x</p:attrName>
                                        </p:attrNameLst>
                                      </p:cBhvr>
                                      <p:tavLst>
                                        <p:tav tm="0">
                                          <p:val>
                                            <p:strVal val="#ppt_x"/>
                                          </p:val>
                                        </p:tav>
                                        <p:tav tm="100000">
                                          <p:val>
                                            <p:strVal val="#ppt_x"/>
                                          </p:val>
                                        </p:tav>
                                      </p:tavLst>
                                    </p:anim>
                                    <p:anim calcmode="lin" valueType="num">
                                      <p:cBhvr>
                                        <p:cTn id="13" dur="500" fill="hold"/>
                                        <p:tgtEl>
                                          <p:spTgt spid="90"/>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Class="entr" nodeType="afterEffect" presetSubtype="1" presetID="22" grpId="3" fill="hold">
                                  <p:stCondLst>
                                    <p:cond delay="0"/>
                                  </p:stCondLst>
                                  <p:iterate type="el" backwards="0">
                                    <p:tmAbs val="0"/>
                                  </p:iterate>
                                  <p:childTnLst>
                                    <p:set>
                                      <p:cBhvr>
                                        <p:cTn id="16" fill="hold"/>
                                        <p:tgtEl>
                                          <p:spTgt spid="88"/>
                                        </p:tgtEl>
                                        <p:attrNameLst>
                                          <p:attrName>style.visibility</p:attrName>
                                        </p:attrNameLst>
                                      </p:cBhvr>
                                      <p:to>
                                        <p:strVal val="visible"/>
                                      </p:to>
                                    </p:set>
                                    <p:animEffect filter="wipe(up)" transition="in">
                                      <p:cBhvr>
                                        <p:cTn id="17" dur="5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8" grpId="3"/>
      <p:bldP build="whole" bldLvl="1" animBg="1" rev="0" advAuto="0" spid="89" grpId="1"/>
      <p:bldP build="whole" bldLvl="1" animBg="1" rev="0" advAuto="0" spid="90" grpId="2"/>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形状"/>
          <p:cNvSpPr/>
          <p:nvPr/>
        </p:nvSpPr>
        <p:spPr>
          <a:xfrm>
            <a:off x="3519487" y="3008312"/>
            <a:ext cx="5427663" cy="19970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7" y="0"/>
                </a:moveTo>
                <a:lnTo>
                  <a:pt x="21600" y="0"/>
                </a:lnTo>
                <a:lnTo>
                  <a:pt x="21600" y="21600"/>
                </a:lnTo>
                <a:lnTo>
                  <a:pt x="517" y="21600"/>
                </a:lnTo>
                <a:cubicBezTo>
                  <a:pt x="232" y="21600"/>
                  <a:pt x="0" y="21031"/>
                  <a:pt x="0" y="20333"/>
                </a:cubicBezTo>
                <a:lnTo>
                  <a:pt x="0" y="1267"/>
                </a:lnTo>
                <a:cubicBezTo>
                  <a:pt x="0" y="569"/>
                  <a:pt x="232" y="0"/>
                  <a:pt x="517" y="0"/>
                </a:cubicBezTo>
                <a:close/>
              </a:path>
            </a:pathLst>
          </a:custGeom>
          <a:solidFill>
            <a:srgbClr val="024C89"/>
          </a:solidFill>
          <a:ln w="12700">
            <a:miter lim="400000"/>
          </a:ln>
          <a:extLst>
            <a:ext uri="{C572A759-6A51-4108-AA02-DFA0A04FC94B}">
              <ma14:wrappingTextBoxFlag xmlns:ma14="http://schemas.microsoft.com/office/mac/drawingml/2011/main" val="1"/>
            </a:ext>
          </a:extLst>
        </p:spPr>
        <p:txBody>
          <a:bodyPr lIns="45719" rIns="45719"/>
          <a:lstStyle/>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r>
              <a:t>    </a:t>
            </a:r>
          </a:p>
        </p:txBody>
      </p:sp>
      <p:sp>
        <p:nvSpPr>
          <p:cNvPr id="223" name="2. 安装Python"/>
          <p:cNvSpPr txBox="1"/>
          <p:nvPr/>
        </p:nvSpPr>
        <p:spPr>
          <a:xfrm>
            <a:off x="3519487" y="1468437"/>
            <a:ext cx="4941888" cy="87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4400">
                <a:solidFill>
                  <a:srgbClr val="024C89"/>
                </a:solidFill>
                <a:latin typeface="微软雅黑"/>
                <a:ea typeface="微软雅黑"/>
                <a:cs typeface="微软雅黑"/>
                <a:sym typeface="微软雅黑"/>
              </a:defRPr>
            </a:pPr>
            <a:r>
              <a:t>2. </a:t>
            </a:r>
            <a:r>
              <a:t>安装Python</a:t>
            </a:r>
          </a:p>
        </p:txBody>
      </p:sp>
      <p:sp>
        <p:nvSpPr>
          <p:cNvPr id="224" name="椭圆形"/>
          <p:cNvSpPr/>
          <p:nvPr/>
        </p:nvSpPr>
        <p:spPr>
          <a:xfrm>
            <a:off x="3854450" y="3398837"/>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225" name="圆形"/>
          <p:cNvSpPr/>
          <p:nvPr/>
        </p:nvSpPr>
        <p:spPr>
          <a:xfrm>
            <a:off x="3854450" y="3935412"/>
            <a:ext cx="144463" cy="142876"/>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226" name="安装Python"/>
          <p:cNvSpPr txBox="1"/>
          <p:nvPr/>
        </p:nvSpPr>
        <p:spPr>
          <a:xfrm>
            <a:off x="4200525" y="3267392"/>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1">
                    <a:lumOff val="44000"/>
                  </a:schemeClr>
                </a:solidFill>
                <a:latin typeface="微软雅黑"/>
                <a:ea typeface="微软雅黑"/>
                <a:cs typeface="微软雅黑"/>
                <a:sym typeface="微软雅黑"/>
              </a:defRPr>
            </a:lvl1pPr>
          </a:lstStyle>
          <a:p>
            <a:pPr/>
            <a:r>
              <a:t>安装Python</a:t>
            </a:r>
          </a:p>
        </p:txBody>
      </p:sp>
      <p:sp>
        <p:nvSpPr>
          <p:cNvPr id="227" name="运行Python"/>
          <p:cNvSpPr txBox="1"/>
          <p:nvPr/>
        </p:nvSpPr>
        <p:spPr>
          <a:xfrm>
            <a:off x="4200525" y="3802379"/>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运行Python</a:t>
            </a:r>
          </a:p>
        </p:txBody>
      </p:sp>
      <p:sp>
        <p:nvSpPr>
          <p:cNvPr id="228" name="形状"/>
          <p:cNvSpPr/>
          <p:nvPr/>
        </p:nvSpPr>
        <p:spPr>
          <a:xfrm>
            <a:off x="1090612" y="2363787"/>
            <a:ext cx="1936751" cy="178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29" name="圆形"/>
          <p:cNvSpPr/>
          <p:nvPr/>
        </p:nvSpPr>
        <p:spPr>
          <a:xfrm>
            <a:off x="3854450" y="4468812"/>
            <a:ext cx="144463" cy="142876"/>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230" name="Python解释器"/>
          <p:cNvSpPr txBox="1"/>
          <p:nvPr/>
        </p:nvSpPr>
        <p:spPr>
          <a:xfrm>
            <a:off x="4200525" y="4335779"/>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Python解释器</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7"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5.3	函数的参数</a:t>
            </a:r>
          </a:p>
        </p:txBody>
      </p:sp>
      <p:sp>
        <p:nvSpPr>
          <p:cNvPr id="858" name="定义函数的时候，把参数的名字和位置确定下来，函数的接口定义就完成了。对于函数的调用者来说，只需要知道如何传递正确的参数，以及函数将返回什么样的值就够了，函数内部的复杂逻辑被封装起来，调用者无需了解。…"/>
          <p:cNvSpPr txBox="1"/>
          <p:nvPr/>
        </p:nvSpPr>
        <p:spPr>
          <a:xfrm>
            <a:off x="630582" y="2035063"/>
            <a:ext cx="7882836" cy="20092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定义函数的时候，把参数的名字和位置确定下来，函数的接口定义就完成了。对于函数的调用者来说，只需要知道如何传递正确的参数，以及函数将返回什么样的值就够了，函数内部的复杂逻辑被封装起来，调用者无需了解。</a:t>
            </a:r>
          </a:p>
          <a:p>
            <a:pPr defTabSz="457200">
              <a:defRPr>
                <a:solidFill>
                  <a:srgbClr val="000000"/>
                </a:solidFill>
                <a:latin typeface="Helvetica Neue"/>
                <a:ea typeface="Helvetica Neue"/>
                <a:cs typeface="Helvetica Neue"/>
                <a:sym typeface="Helvetica Neue"/>
              </a:defRPr>
            </a:pPr>
            <a:r>
              <a:t>        Python的函数定义非常简单，但灵活度却非常大。除了正常定义的必选参数外，还可以使用默认参数、可变参数和关键字参数，使得函数定义出来的接口，不但能处理复杂的参数，还可以简化调用者的代码。</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0"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5.3	函数的参数</a:t>
            </a:r>
          </a:p>
        </p:txBody>
      </p:sp>
      <p:sp>
        <p:nvSpPr>
          <p:cNvPr id="861" name="先写一个计算x^2的函数："/>
          <p:cNvSpPr txBox="1"/>
          <p:nvPr/>
        </p:nvSpPr>
        <p:spPr>
          <a:xfrm>
            <a:off x="630582" y="1549871"/>
            <a:ext cx="788283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先写一个计算x^2的函数：</a:t>
            </a:r>
          </a:p>
        </p:txBody>
      </p:sp>
      <p:sp>
        <p:nvSpPr>
          <p:cNvPr id="862" name="输入："/>
          <p:cNvSpPr txBox="1"/>
          <p:nvPr/>
        </p:nvSpPr>
        <p:spPr>
          <a:xfrm>
            <a:off x="1039551" y="870704"/>
            <a:ext cx="16281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位置参数：</a:t>
            </a:r>
          </a:p>
        </p:txBody>
      </p:sp>
      <p:sp>
        <p:nvSpPr>
          <p:cNvPr id="863" name="形状"/>
          <p:cNvSpPr/>
          <p:nvPr/>
        </p:nvSpPr>
        <p:spPr>
          <a:xfrm>
            <a:off x="436410" y="916421"/>
            <a:ext cx="431803"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864" name="def power(x):…"/>
          <p:cNvSpPr txBox="1"/>
          <p:nvPr/>
        </p:nvSpPr>
        <p:spPr>
          <a:xfrm>
            <a:off x="3437751" y="1988778"/>
            <a:ext cx="2268498"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power</a:t>
            </a:r>
            <a:r>
              <a:rPr>
                <a:solidFill>
                  <a:srgbClr val="666600"/>
                </a:solidFill>
              </a:rPr>
              <a:t>(</a:t>
            </a:r>
            <a:r>
              <a:rPr>
                <a:solidFill>
                  <a:srgbClr val="668099">
                    <a:alpha val="40000"/>
                  </a:srgbClr>
                </a:solidFill>
              </a:rPr>
              <a:t>x</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x </a:t>
            </a:r>
            <a:r>
              <a:rPr>
                <a:solidFill>
                  <a:srgbClr val="666600"/>
                </a:solidFill>
              </a:rPr>
              <a:t>*</a:t>
            </a:r>
            <a:r>
              <a:t> x</a:t>
            </a:r>
          </a:p>
        </p:txBody>
      </p:sp>
      <p:sp>
        <p:nvSpPr>
          <p:cNvPr id="865" name="对于power(x)函数，参数x就是一个位置参数。当调用power函数时，必须传入有且仅有的一个参数x："/>
          <p:cNvSpPr txBox="1"/>
          <p:nvPr/>
        </p:nvSpPr>
        <p:spPr>
          <a:xfrm>
            <a:off x="630582" y="2677782"/>
            <a:ext cx="7882836"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对于</a:t>
            </a:r>
            <a:r>
              <a:rPr>
                <a:solidFill>
                  <a:schemeClr val="accent2">
                    <a:satOff val="-67193"/>
                    <a:lumOff val="20931"/>
                  </a:schemeClr>
                </a:solidFill>
              </a:rPr>
              <a:t>power(x)</a:t>
            </a:r>
            <a:r>
              <a:t>函数，参数</a:t>
            </a:r>
            <a:r>
              <a:rPr>
                <a:solidFill>
                  <a:schemeClr val="accent2">
                    <a:satOff val="-67193"/>
                    <a:lumOff val="20931"/>
                  </a:schemeClr>
                </a:solidFill>
              </a:rPr>
              <a:t>x</a:t>
            </a:r>
            <a:r>
              <a:t>就是一个位置参数。当调用</a:t>
            </a:r>
            <a:r>
              <a:rPr>
                <a:solidFill>
                  <a:schemeClr val="accent2">
                    <a:satOff val="-67193"/>
                    <a:lumOff val="20931"/>
                  </a:schemeClr>
                </a:solidFill>
              </a:rPr>
              <a:t>power</a:t>
            </a:r>
            <a:r>
              <a:t>函数时，必须传入有且仅有的一个参数</a:t>
            </a:r>
            <a:r>
              <a:rPr>
                <a:solidFill>
                  <a:schemeClr val="accent2">
                    <a:satOff val="-67193"/>
                    <a:lumOff val="20931"/>
                  </a:schemeClr>
                </a:solidFill>
              </a:rPr>
              <a:t>x</a:t>
            </a:r>
            <a:r>
              <a:t>：</a:t>
            </a:r>
          </a:p>
        </p:txBody>
      </p:sp>
      <p:pic>
        <p:nvPicPr>
          <p:cNvPr id="866" name="图像" descr="图像"/>
          <p:cNvPicPr>
            <a:picLocks noChangeAspect="1"/>
          </p:cNvPicPr>
          <p:nvPr/>
        </p:nvPicPr>
        <p:blipFill>
          <a:blip r:embed="rId2">
            <a:extLst/>
          </a:blip>
          <a:stretch>
            <a:fillRect/>
          </a:stretch>
        </p:blipFill>
        <p:spPr>
          <a:xfrm>
            <a:off x="3505200" y="3464119"/>
            <a:ext cx="2133600" cy="825501"/>
          </a:xfrm>
          <a:prstGeom prst="rect">
            <a:avLst/>
          </a:prstGeom>
          <a:ln w="12700">
            <a:miter lim="400000"/>
          </a:ln>
        </p:spPr>
      </p:pic>
      <p:sp>
        <p:nvSpPr>
          <p:cNvPr id="867" name="现在，如果要计算x3怎么办？可以再定义一个power3函数，但是如果要计算x4、x5……怎么办？不可能定义无限多个函数。…"/>
          <p:cNvSpPr txBox="1"/>
          <p:nvPr/>
        </p:nvSpPr>
        <p:spPr>
          <a:xfrm>
            <a:off x="727523" y="4557720"/>
            <a:ext cx="7882837"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现在，如果要计算x3怎么办？可以再定义一个</a:t>
            </a:r>
            <a:r>
              <a:rPr>
                <a:solidFill>
                  <a:schemeClr val="accent2">
                    <a:satOff val="-67193"/>
                    <a:lumOff val="20931"/>
                  </a:schemeClr>
                </a:solidFill>
              </a:rPr>
              <a:t>power3</a:t>
            </a:r>
            <a:r>
              <a:t>函数，但是如果要计算x4、x5……怎么办？不可能定义无限多个函数。</a:t>
            </a:r>
          </a:p>
          <a:p>
            <a:pPr defTabSz="457200">
              <a:defRPr>
                <a:solidFill>
                  <a:srgbClr val="000000"/>
                </a:solidFill>
                <a:latin typeface="PingFang SC Regular"/>
                <a:ea typeface="PingFang SC Regular"/>
                <a:cs typeface="PingFang SC Regular"/>
                <a:sym typeface="PingFang SC Regular"/>
              </a:defRPr>
            </a:pPr>
            <a:r>
              <a:t>      那么可以把</a:t>
            </a:r>
            <a:r>
              <a:rPr>
                <a:solidFill>
                  <a:schemeClr val="accent2">
                    <a:satOff val="-67193"/>
                    <a:lumOff val="20931"/>
                  </a:schemeClr>
                </a:solidFill>
              </a:rPr>
              <a:t>power(x)</a:t>
            </a:r>
            <a:r>
              <a:t>修改为</a:t>
            </a:r>
            <a:r>
              <a:rPr>
                <a:solidFill>
                  <a:schemeClr val="accent2">
                    <a:satOff val="-67193"/>
                    <a:lumOff val="20931"/>
                  </a:schemeClr>
                </a:solidFill>
              </a:rPr>
              <a:t>power(x, n)</a:t>
            </a:r>
            <a:r>
              <a:t>，用来计算</a:t>
            </a:r>
            <a:r>
              <a:rPr>
                <a:solidFill>
                  <a:schemeClr val="accent2">
                    <a:satOff val="-67193"/>
                    <a:lumOff val="20931"/>
                  </a:schemeClr>
                </a:solidFill>
              </a:rPr>
              <a:t>x^n</a:t>
            </a:r>
            <a:r>
              <a:t>：</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9"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5.3	函数的参数</a:t>
            </a:r>
          </a:p>
        </p:txBody>
      </p:sp>
      <p:sp>
        <p:nvSpPr>
          <p:cNvPr id="870" name="对于这个修改后的power(x, n)函数，可以计算任意n次方："/>
          <p:cNvSpPr txBox="1"/>
          <p:nvPr/>
        </p:nvSpPr>
        <p:spPr>
          <a:xfrm>
            <a:off x="630582" y="2677782"/>
            <a:ext cx="788283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对于这个修改后的</a:t>
            </a:r>
            <a:r>
              <a:rPr>
                <a:solidFill>
                  <a:schemeClr val="accent2">
                    <a:satOff val="-67193"/>
                    <a:lumOff val="20931"/>
                  </a:schemeClr>
                </a:solidFill>
              </a:rPr>
              <a:t>power(x, n)</a:t>
            </a:r>
            <a:r>
              <a:t>函数，可以计算任意n次方：</a:t>
            </a:r>
          </a:p>
        </p:txBody>
      </p:sp>
      <p:sp>
        <p:nvSpPr>
          <p:cNvPr id="871" name="修改后的power(x, n)函数有两个参数：x和n，这两个参数都是位置参数，调用函数时，传入的两个值按照位置顺序依次赋给参数x和n。"/>
          <p:cNvSpPr txBox="1"/>
          <p:nvPr/>
        </p:nvSpPr>
        <p:spPr>
          <a:xfrm>
            <a:off x="727523" y="4557720"/>
            <a:ext cx="7882837"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修改后的</a:t>
            </a:r>
            <a:r>
              <a:rPr>
                <a:solidFill>
                  <a:schemeClr val="accent2">
                    <a:satOff val="-67193"/>
                    <a:lumOff val="20931"/>
                  </a:schemeClr>
                </a:solidFill>
              </a:rPr>
              <a:t>power(x, n)</a:t>
            </a:r>
            <a:r>
              <a:t>函数有两个参数：</a:t>
            </a:r>
            <a:r>
              <a:rPr>
                <a:solidFill>
                  <a:schemeClr val="accent2">
                    <a:satOff val="-67193"/>
                    <a:lumOff val="20931"/>
                  </a:schemeClr>
                </a:solidFill>
              </a:rPr>
              <a:t>x</a:t>
            </a:r>
            <a:r>
              <a:t>和</a:t>
            </a:r>
            <a:r>
              <a:rPr>
                <a:solidFill>
                  <a:schemeClr val="accent2">
                    <a:satOff val="-67193"/>
                    <a:lumOff val="20931"/>
                  </a:schemeClr>
                </a:solidFill>
              </a:rPr>
              <a:t>n</a:t>
            </a:r>
            <a:r>
              <a:t>，这两个参数都是位置参数，调用函数时，传入的两个值按照位置顺序依次赋给参数</a:t>
            </a:r>
            <a:r>
              <a:rPr>
                <a:solidFill>
                  <a:schemeClr val="accent2">
                    <a:satOff val="-67193"/>
                    <a:lumOff val="20931"/>
                  </a:schemeClr>
                </a:solidFill>
              </a:rPr>
              <a:t>x</a:t>
            </a:r>
            <a:r>
              <a:t>和</a:t>
            </a:r>
            <a:r>
              <a:rPr>
                <a:solidFill>
                  <a:schemeClr val="accent2">
                    <a:satOff val="-67193"/>
                    <a:lumOff val="20931"/>
                  </a:schemeClr>
                </a:solidFill>
              </a:rPr>
              <a:t>n</a:t>
            </a:r>
            <a:r>
              <a:t>。</a:t>
            </a:r>
          </a:p>
        </p:txBody>
      </p:sp>
      <p:sp>
        <p:nvSpPr>
          <p:cNvPr id="872" name="def power(x, n):…"/>
          <p:cNvSpPr txBox="1"/>
          <p:nvPr/>
        </p:nvSpPr>
        <p:spPr>
          <a:xfrm>
            <a:off x="3331053" y="876411"/>
            <a:ext cx="2481894" cy="15243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power</a:t>
            </a:r>
            <a:r>
              <a:rPr>
                <a:solidFill>
                  <a:srgbClr val="666600"/>
                </a:solidFill>
              </a:rPr>
              <a:t>(</a:t>
            </a:r>
            <a:r>
              <a:rPr>
                <a:solidFill>
                  <a:srgbClr val="668099">
                    <a:alpha val="40000"/>
                  </a:srgbClr>
                </a:solidFill>
              </a:rPr>
              <a:t>x</a:t>
            </a:r>
            <a:r>
              <a:rPr>
                <a:solidFill>
                  <a:srgbClr val="666600"/>
                </a:solidFill>
              </a:rPr>
              <a:t>,</a:t>
            </a:r>
            <a:r>
              <a:rPr>
                <a:solidFill>
                  <a:srgbClr val="668099">
                    <a:alpha val="40000"/>
                  </a:srgbClr>
                </a:solidFill>
              </a:rPr>
              <a:t> n</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s </a:t>
            </a:r>
            <a:r>
              <a:rPr>
                <a:solidFill>
                  <a:srgbClr val="666600"/>
                </a:solidFill>
              </a:rPr>
              <a:t>=</a:t>
            </a:r>
            <a:r>
              <a:t> </a:t>
            </a:r>
            <a:r>
              <a:rPr>
                <a:solidFill>
                  <a:srgbClr val="006666"/>
                </a:solidFill>
              </a:rPr>
              <a:t>1</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while</a:t>
            </a:r>
            <a:r>
              <a:t> n </a:t>
            </a:r>
            <a:r>
              <a:rPr>
                <a:solidFill>
                  <a:srgbClr val="666600"/>
                </a:solidFill>
              </a:rPr>
              <a:t>&gt;</a:t>
            </a:r>
            <a:r>
              <a:t> </a:t>
            </a:r>
            <a:r>
              <a:rPr>
                <a:solidFill>
                  <a:srgbClr val="006666"/>
                </a:solidFill>
              </a:rPr>
              <a:t>0</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n </a:t>
            </a:r>
            <a:r>
              <a:rPr>
                <a:solidFill>
                  <a:srgbClr val="666600"/>
                </a:solidFill>
              </a:rPr>
              <a:t>=</a:t>
            </a:r>
            <a:r>
              <a:t> n </a:t>
            </a:r>
            <a:r>
              <a:rPr>
                <a:solidFill>
                  <a:srgbClr val="666600"/>
                </a:solidFill>
              </a:rPr>
              <a:t>-</a:t>
            </a:r>
            <a:r>
              <a:t> </a:t>
            </a:r>
            <a:r>
              <a:rPr>
                <a:solidFill>
                  <a:srgbClr val="006666"/>
                </a:solidFill>
              </a:rPr>
              <a:t>1</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s </a:t>
            </a:r>
            <a:r>
              <a:rPr>
                <a:solidFill>
                  <a:srgbClr val="666600"/>
                </a:solidFill>
              </a:rPr>
              <a:t>=</a:t>
            </a:r>
            <a:r>
              <a:t> s </a:t>
            </a:r>
            <a:r>
              <a:rPr>
                <a:solidFill>
                  <a:srgbClr val="666600"/>
                </a:solidFill>
              </a:rPr>
              <a:t>*</a:t>
            </a:r>
            <a:r>
              <a:t> x</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s</a:t>
            </a:r>
          </a:p>
        </p:txBody>
      </p:sp>
      <p:pic>
        <p:nvPicPr>
          <p:cNvPr id="873" name="图像" descr="图像"/>
          <p:cNvPicPr>
            <a:picLocks noChangeAspect="1"/>
          </p:cNvPicPr>
          <p:nvPr/>
        </p:nvPicPr>
        <p:blipFill>
          <a:blip r:embed="rId2">
            <a:extLst/>
          </a:blip>
          <a:stretch>
            <a:fillRect/>
          </a:stretch>
        </p:blipFill>
        <p:spPr>
          <a:xfrm>
            <a:off x="3270250" y="3363697"/>
            <a:ext cx="2603500" cy="825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5"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5.3	函数的参数</a:t>
            </a:r>
          </a:p>
        </p:txBody>
      </p:sp>
      <p:sp>
        <p:nvSpPr>
          <p:cNvPr id="876" name="新的power(x, n)函数定义没有问题，但是，旧的调用代码失败了，原因是增加了一个参数，导致旧的代码因为缺少一个参数而无法正常调用："/>
          <p:cNvSpPr txBox="1"/>
          <p:nvPr/>
        </p:nvSpPr>
        <p:spPr>
          <a:xfrm>
            <a:off x="630582" y="1549871"/>
            <a:ext cx="788283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新的</a:t>
            </a:r>
            <a:r>
              <a:rPr>
                <a:solidFill>
                  <a:schemeClr val="accent2">
                    <a:satOff val="-67193"/>
                    <a:lumOff val="20931"/>
                  </a:schemeClr>
                </a:solidFill>
              </a:rPr>
              <a:t>power(x, n)</a:t>
            </a:r>
            <a:r>
              <a:t>函数定义没有问题，但是，旧的调用代码失败了，原因是增加了一个参数，导致旧的代码因为缺少一个参数而无法正常调用：</a:t>
            </a:r>
          </a:p>
        </p:txBody>
      </p:sp>
      <p:sp>
        <p:nvSpPr>
          <p:cNvPr id="877" name="输入："/>
          <p:cNvSpPr txBox="1"/>
          <p:nvPr/>
        </p:nvSpPr>
        <p:spPr>
          <a:xfrm>
            <a:off x="1039551" y="870704"/>
            <a:ext cx="16281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默认参数：</a:t>
            </a:r>
          </a:p>
        </p:txBody>
      </p:sp>
      <p:sp>
        <p:nvSpPr>
          <p:cNvPr id="878" name="形状"/>
          <p:cNvSpPr/>
          <p:nvPr/>
        </p:nvSpPr>
        <p:spPr>
          <a:xfrm>
            <a:off x="436410" y="916421"/>
            <a:ext cx="431803"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879" name="Python的错误信息很明确：调用函数power()缺少了一个位置参数n。…"/>
          <p:cNvSpPr txBox="1"/>
          <p:nvPr/>
        </p:nvSpPr>
        <p:spPr>
          <a:xfrm>
            <a:off x="630582" y="3503360"/>
            <a:ext cx="7882836"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Python的错误信息很明确：调用函数</a:t>
            </a:r>
            <a:r>
              <a:rPr>
                <a:solidFill>
                  <a:schemeClr val="accent2">
                    <a:satOff val="-67193"/>
                    <a:lumOff val="20931"/>
                  </a:schemeClr>
                </a:solidFill>
              </a:rPr>
              <a:t>power()</a:t>
            </a:r>
            <a:r>
              <a:t>缺少了一个位置参数</a:t>
            </a:r>
            <a:r>
              <a:rPr>
                <a:solidFill>
                  <a:schemeClr val="accent2">
                    <a:satOff val="-67193"/>
                    <a:lumOff val="20931"/>
                  </a:schemeClr>
                </a:solidFill>
              </a:rPr>
              <a:t>n</a:t>
            </a:r>
            <a:r>
              <a:t>。</a:t>
            </a:r>
          </a:p>
          <a:p>
            <a:pPr defTabSz="457200">
              <a:defRPr>
                <a:solidFill>
                  <a:srgbClr val="000000"/>
                </a:solidFill>
                <a:latin typeface="Helvetica Neue"/>
                <a:ea typeface="Helvetica Neue"/>
                <a:cs typeface="Helvetica Neue"/>
                <a:sym typeface="Helvetica Neue"/>
              </a:defRPr>
            </a:pPr>
            <a:r>
              <a:t>这个时候，默认参数就排上用场了。由于经常计算</a:t>
            </a:r>
            <a:r>
              <a:rPr>
                <a:solidFill>
                  <a:schemeClr val="accent2">
                    <a:satOff val="-67193"/>
                    <a:lumOff val="20931"/>
                  </a:schemeClr>
                </a:solidFill>
              </a:rPr>
              <a:t>x^2</a:t>
            </a:r>
            <a:r>
              <a:t>，所以，完全可以把第二个参数</a:t>
            </a:r>
            <a:r>
              <a:rPr>
                <a:solidFill>
                  <a:schemeClr val="accent2">
                    <a:satOff val="-67193"/>
                    <a:lumOff val="20931"/>
                  </a:schemeClr>
                </a:solidFill>
              </a:rPr>
              <a:t>n</a:t>
            </a:r>
            <a:r>
              <a:t>的默认值设定为2：</a:t>
            </a:r>
          </a:p>
        </p:txBody>
      </p:sp>
      <p:pic>
        <p:nvPicPr>
          <p:cNvPr id="880" name="图像" descr="图像"/>
          <p:cNvPicPr>
            <a:picLocks noChangeAspect="1"/>
          </p:cNvPicPr>
          <p:nvPr/>
        </p:nvPicPr>
        <p:blipFill>
          <a:blip r:embed="rId2">
            <a:extLst/>
          </a:blip>
          <a:stretch>
            <a:fillRect/>
          </a:stretch>
        </p:blipFill>
        <p:spPr>
          <a:xfrm>
            <a:off x="1308100" y="2451343"/>
            <a:ext cx="6527800" cy="812801"/>
          </a:xfrm>
          <a:prstGeom prst="rect">
            <a:avLst/>
          </a:prstGeom>
          <a:ln w="12700">
            <a:miter lim="400000"/>
          </a:ln>
        </p:spPr>
      </p:pic>
      <p:sp>
        <p:nvSpPr>
          <p:cNvPr id="881" name="def power(x, n=2):…"/>
          <p:cNvSpPr txBox="1"/>
          <p:nvPr/>
        </p:nvSpPr>
        <p:spPr>
          <a:xfrm>
            <a:off x="3277704" y="4641263"/>
            <a:ext cx="2588591" cy="15243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power</a:t>
            </a:r>
            <a:r>
              <a:rPr>
                <a:solidFill>
                  <a:srgbClr val="666600"/>
                </a:solidFill>
              </a:rPr>
              <a:t>(</a:t>
            </a:r>
            <a:r>
              <a:rPr>
                <a:solidFill>
                  <a:srgbClr val="668099">
                    <a:alpha val="40000"/>
                  </a:srgbClr>
                </a:solidFill>
              </a:rPr>
              <a:t>x</a:t>
            </a:r>
            <a:r>
              <a:rPr>
                <a:solidFill>
                  <a:srgbClr val="666600"/>
                </a:solidFill>
              </a:rPr>
              <a:t>,</a:t>
            </a:r>
            <a:r>
              <a:rPr>
                <a:solidFill>
                  <a:srgbClr val="668099">
                    <a:alpha val="40000"/>
                  </a:srgbClr>
                </a:solidFill>
              </a:rPr>
              <a:t> n</a:t>
            </a:r>
            <a:r>
              <a:rPr>
                <a:solidFill>
                  <a:srgbClr val="666600"/>
                </a:solidFill>
              </a:rPr>
              <a:t>=</a:t>
            </a:r>
            <a:r>
              <a:rPr>
                <a:solidFill>
                  <a:srgbClr val="006666"/>
                </a:solidFill>
              </a:rPr>
              <a:t>2</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s </a:t>
            </a:r>
            <a:r>
              <a:rPr>
                <a:solidFill>
                  <a:srgbClr val="666600"/>
                </a:solidFill>
              </a:rPr>
              <a:t>=</a:t>
            </a:r>
            <a:r>
              <a:t> </a:t>
            </a:r>
            <a:r>
              <a:rPr>
                <a:solidFill>
                  <a:srgbClr val="006666"/>
                </a:solidFill>
              </a:rPr>
              <a:t>1</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while</a:t>
            </a:r>
            <a:r>
              <a:t> n </a:t>
            </a:r>
            <a:r>
              <a:rPr>
                <a:solidFill>
                  <a:srgbClr val="666600"/>
                </a:solidFill>
              </a:rPr>
              <a:t>&gt;</a:t>
            </a:r>
            <a:r>
              <a:t> </a:t>
            </a:r>
            <a:r>
              <a:rPr>
                <a:solidFill>
                  <a:srgbClr val="006666"/>
                </a:solidFill>
              </a:rPr>
              <a:t>0</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n </a:t>
            </a:r>
            <a:r>
              <a:rPr>
                <a:solidFill>
                  <a:srgbClr val="666600"/>
                </a:solidFill>
              </a:rPr>
              <a:t>=</a:t>
            </a:r>
            <a:r>
              <a:t> n </a:t>
            </a:r>
            <a:r>
              <a:rPr>
                <a:solidFill>
                  <a:srgbClr val="666600"/>
                </a:solidFill>
              </a:rPr>
              <a:t>-</a:t>
            </a:r>
            <a:r>
              <a:t> </a:t>
            </a:r>
            <a:r>
              <a:rPr>
                <a:solidFill>
                  <a:srgbClr val="006666"/>
                </a:solidFill>
              </a:rPr>
              <a:t>1</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s </a:t>
            </a:r>
            <a:r>
              <a:rPr>
                <a:solidFill>
                  <a:srgbClr val="666600"/>
                </a:solidFill>
              </a:rPr>
              <a:t>=</a:t>
            </a:r>
            <a:r>
              <a:t> s </a:t>
            </a:r>
            <a:r>
              <a:rPr>
                <a:solidFill>
                  <a:srgbClr val="666600"/>
                </a:solidFill>
              </a:rPr>
              <a:t>*</a:t>
            </a:r>
            <a:r>
              <a:t> x</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s</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3"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5.3	函数的参数</a:t>
            </a:r>
          </a:p>
        </p:txBody>
      </p:sp>
      <p:sp>
        <p:nvSpPr>
          <p:cNvPr id="884" name="这样，当调用power(5)时，相当于调用power(5, 2)："/>
          <p:cNvSpPr txBox="1"/>
          <p:nvPr/>
        </p:nvSpPr>
        <p:spPr>
          <a:xfrm>
            <a:off x="630582" y="943381"/>
            <a:ext cx="788283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这样，当调用</a:t>
            </a:r>
            <a:r>
              <a:rPr>
                <a:solidFill>
                  <a:schemeClr val="accent2">
                    <a:satOff val="-67193"/>
                    <a:lumOff val="20931"/>
                  </a:schemeClr>
                </a:solidFill>
              </a:rPr>
              <a:t>power(5)</a:t>
            </a:r>
            <a:r>
              <a:t>时，相当于调用</a:t>
            </a:r>
            <a:r>
              <a:rPr>
                <a:solidFill>
                  <a:schemeClr val="accent2">
                    <a:satOff val="-67193"/>
                    <a:lumOff val="20931"/>
                  </a:schemeClr>
                </a:solidFill>
              </a:rPr>
              <a:t>power(5, 2)</a:t>
            </a:r>
            <a:r>
              <a:t>：</a:t>
            </a:r>
          </a:p>
        </p:txBody>
      </p:sp>
      <p:sp>
        <p:nvSpPr>
          <p:cNvPr id="885" name="而对于n &gt; 2的其他情况，就必须明确地传入n，比如power(5, 3)。从上面的例子可以看出，默认参数可以简化函数的调用。设置默认参数时，有几点要注意：…"/>
          <p:cNvSpPr txBox="1"/>
          <p:nvPr/>
        </p:nvSpPr>
        <p:spPr>
          <a:xfrm>
            <a:off x="630582" y="2906201"/>
            <a:ext cx="7882836" cy="26506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而对于n &gt; 2的其他情况，就必须明确地传入n，比如</a:t>
            </a:r>
            <a:r>
              <a:rPr>
                <a:solidFill>
                  <a:schemeClr val="accent2">
                    <a:satOff val="-67193"/>
                    <a:lumOff val="20931"/>
                  </a:schemeClr>
                </a:solidFill>
              </a:rPr>
              <a:t>power(5, 3)</a:t>
            </a:r>
            <a:r>
              <a:t>。从上面的例子可以看出，默认参数可以简化函数的调用。设置默认参数时，有几点要注意：</a:t>
            </a:r>
          </a:p>
          <a:p>
            <a:pPr defTabSz="457200">
              <a:defRPr>
                <a:solidFill>
                  <a:srgbClr val="000000"/>
                </a:solidFill>
                <a:latin typeface="Helvetica Neue"/>
                <a:ea typeface="Helvetica Neue"/>
                <a:cs typeface="Helvetica Neue"/>
                <a:sym typeface="Helvetica Neue"/>
              </a:defRPr>
            </a:pPr>
            <a:r>
              <a:t>        一是必选参数在前，默认参数在后，否则Python的解释器会报错（思考.    一下为什么默认参数不能放在必选参数前面）；</a:t>
            </a:r>
          </a:p>
          <a:p>
            <a:pPr defTabSz="457200">
              <a:defRPr>
                <a:solidFill>
                  <a:srgbClr val="000000"/>
                </a:solidFill>
                <a:latin typeface="Helvetica Neue"/>
                <a:ea typeface="Helvetica Neue"/>
                <a:cs typeface="Helvetica Neue"/>
                <a:sym typeface="Helvetica Neue"/>
              </a:defRPr>
            </a:pPr>
            <a:r>
              <a:t>        二是如何设置默认参数。当函数有多个参数时，把变化大的参数放前面，变化小的参数放后面。变化小的参数就可以作为默认参数。</a:t>
            </a:r>
          </a:p>
          <a:p>
            <a:pPr defTabSz="457200">
              <a:defRPr>
                <a:solidFill>
                  <a:srgbClr val="000000"/>
                </a:solidFill>
                <a:latin typeface="Helvetica Neue"/>
                <a:ea typeface="Helvetica Neue"/>
                <a:cs typeface="Helvetica Neue"/>
                <a:sym typeface="Helvetica Neue"/>
              </a:defRPr>
            </a:pPr>
            <a:r>
              <a:t>使用默认参数有什么好处？最大的好处是能降低调用函数的难度。</a:t>
            </a:r>
          </a:p>
        </p:txBody>
      </p:sp>
      <p:pic>
        <p:nvPicPr>
          <p:cNvPr id="886" name="图像" descr="图像"/>
          <p:cNvPicPr>
            <a:picLocks noChangeAspect="1"/>
          </p:cNvPicPr>
          <p:nvPr/>
        </p:nvPicPr>
        <p:blipFill>
          <a:blip r:embed="rId2">
            <a:extLst/>
          </a:blip>
          <a:stretch>
            <a:fillRect/>
          </a:stretch>
        </p:blipFill>
        <p:spPr>
          <a:xfrm>
            <a:off x="2946400" y="1696267"/>
            <a:ext cx="3251200" cy="838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8"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5.3	函数的参数</a:t>
            </a:r>
          </a:p>
        </p:txBody>
      </p:sp>
      <p:sp>
        <p:nvSpPr>
          <p:cNvPr id="889" name="举个例子，写个一年级小学生注册的函数，需要传入name和gender两个参数："/>
          <p:cNvSpPr txBox="1"/>
          <p:nvPr/>
        </p:nvSpPr>
        <p:spPr>
          <a:xfrm>
            <a:off x="630582" y="943381"/>
            <a:ext cx="788283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举个例子，写个一年级小学生注册的函数，需要传入</a:t>
            </a:r>
            <a:r>
              <a:rPr>
                <a:solidFill>
                  <a:schemeClr val="accent2">
                    <a:satOff val="-67193"/>
                    <a:lumOff val="20931"/>
                  </a:schemeClr>
                </a:solidFill>
              </a:rPr>
              <a:t>name</a:t>
            </a:r>
            <a:r>
              <a:t>和</a:t>
            </a:r>
            <a:r>
              <a:rPr>
                <a:solidFill>
                  <a:schemeClr val="accent2">
                    <a:satOff val="-67193"/>
                    <a:lumOff val="20931"/>
                  </a:schemeClr>
                </a:solidFill>
              </a:rPr>
              <a:t>gender</a:t>
            </a:r>
            <a:r>
              <a:t>两个参数：</a:t>
            </a:r>
          </a:p>
        </p:txBody>
      </p:sp>
      <p:sp>
        <p:nvSpPr>
          <p:cNvPr id="890" name="如果要继续传入年龄、城市等信息怎么办？这样会使得调用函数的复杂度大大增加。…"/>
          <p:cNvSpPr txBox="1"/>
          <p:nvPr/>
        </p:nvSpPr>
        <p:spPr>
          <a:xfrm>
            <a:off x="630582" y="2497395"/>
            <a:ext cx="7882836" cy="10503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如果要继续传入年龄、城市等信息怎么办？这样会使得调用函数的复杂度大大增加。</a:t>
            </a:r>
          </a:p>
          <a:p>
            <a:pPr defTabSz="457200">
              <a:defRPr>
                <a:solidFill>
                  <a:srgbClr val="000000"/>
                </a:solidFill>
                <a:latin typeface="Helvetica Neue"/>
                <a:ea typeface="Helvetica Neue"/>
                <a:cs typeface="Helvetica Neue"/>
                <a:sym typeface="Helvetica Neue"/>
              </a:defRPr>
            </a:pPr>
            <a:r>
              <a:t>        可以把年龄和城市设为默认参数：</a:t>
            </a:r>
          </a:p>
        </p:txBody>
      </p:sp>
      <p:pic>
        <p:nvPicPr>
          <p:cNvPr id="891" name="图像" descr="图像"/>
          <p:cNvPicPr>
            <a:picLocks noChangeAspect="1"/>
          </p:cNvPicPr>
          <p:nvPr/>
        </p:nvPicPr>
        <p:blipFill>
          <a:blip r:embed="rId2">
            <a:extLst/>
          </a:blip>
          <a:stretch>
            <a:fillRect/>
          </a:stretch>
        </p:blipFill>
        <p:spPr>
          <a:xfrm>
            <a:off x="3200400" y="1646593"/>
            <a:ext cx="2743200" cy="635001"/>
          </a:xfrm>
          <a:prstGeom prst="rect">
            <a:avLst/>
          </a:prstGeom>
          <a:ln w="12700">
            <a:miter lim="400000"/>
          </a:ln>
        </p:spPr>
      </p:pic>
      <p:sp>
        <p:nvSpPr>
          <p:cNvPr id="892" name="def enroll(name, gender, age=6, city='Beijing'):…"/>
          <p:cNvSpPr txBox="1"/>
          <p:nvPr/>
        </p:nvSpPr>
        <p:spPr>
          <a:xfrm>
            <a:off x="1804244" y="3763538"/>
            <a:ext cx="5789512" cy="12830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000088"/>
                </a:solidFill>
              </a:rPr>
              <a:t>def</a:t>
            </a:r>
            <a:r>
              <a:rPr>
                <a:solidFill>
                  <a:srgbClr val="668099">
                    <a:alpha val="40000"/>
                  </a:srgbClr>
                </a:solidFill>
              </a:rPr>
              <a:t> enroll</a:t>
            </a:r>
            <a:r>
              <a:rPr>
                <a:solidFill>
                  <a:srgbClr val="666600"/>
                </a:solidFill>
              </a:rPr>
              <a:t>(</a:t>
            </a:r>
            <a:r>
              <a:rPr>
                <a:solidFill>
                  <a:srgbClr val="668099">
                    <a:alpha val="40000"/>
                  </a:srgbClr>
                </a:solidFill>
              </a:rPr>
              <a:t>name</a:t>
            </a:r>
            <a:r>
              <a:rPr>
                <a:solidFill>
                  <a:srgbClr val="666600"/>
                </a:solidFill>
              </a:rPr>
              <a:t>,</a:t>
            </a:r>
            <a:r>
              <a:rPr>
                <a:solidFill>
                  <a:srgbClr val="668099">
                    <a:alpha val="40000"/>
                  </a:srgbClr>
                </a:solidFill>
              </a:rPr>
              <a:t> gender</a:t>
            </a:r>
            <a:r>
              <a:rPr>
                <a:solidFill>
                  <a:srgbClr val="666600"/>
                </a:solidFill>
              </a:rPr>
              <a:t>,</a:t>
            </a:r>
            <a:r>
              <a:rPr>
                <a:solidFill>
                  <a:srgbClr val="668099">
                    <a:alpha val="40000"/>
                  </a:srgbClr>
                </a:solidFill>
              </a:rPr>
              <a:t> age</a:t>
            </a:r>
            <a:r>
              <a:rPr>
                <a:solidFill>
                  <a:srgbClr val="666600"/>
                </a:solidFill>
              </a:rPr>
              <a:t>=</a:t>
            </a:r>
            <a:r>
              <a:rPr>
                <a:solidFill>
                  <a:srgbClr val="006666"/>
                </a:solidFill>
              </a:rPr>
              <a:t>6</a:t>
            </a:r>
            <a:r>
              <a:rPr>
                <a:solidFill>
                  <a:srgbClr val="666600"/>
                </a:solidFill>
              </a:rPr>
              <a:t>,</a:t>
            </a:r>
            <a:r>
              <a:rPr>
                <a:solidFill>
                  <a:srgbClr val="668099">
                    <a:alpha val="40000"/>
                  </a:srgbClr>
                </a:solidFill>
              </a:rPr>
              <a:t> city</a:t>
            </a:r>
            <a:r>
              <a:rPr>
                <a:solidFill>
                  <a:srgbClr val="666600"/>
                </a:solidFill>
              </a:rPr>
              <a:t>=</a:t>
            </a:r>
            <a:r>
              <a:t>'Beijing'</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'name:'</a:t>
            </a:r>
            <a:r>
              <a:rPr>
                <a:solidFill>
                  <a:srgbClr val="666600"/>
                </a:solidFill>
              </a:rPr>
              <a:t>,</a:t>
            </a:r>
            <a:r>
              <a:t> name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'gender:'</a:t>
            </a:r>
            <a:r>
              <a:rPr>
                <a:solidFill>
                  <a:srgbClr val="666600"/>
                </a:solidFill>
              </a:rPr>
              <a:t>,</a:t>
            </a:r>
            <a:r>
              <a:rPr>
                <a:solidFill>
                  <a:srgbClr val="668099">
                    <a:alpha val="40000"/>
                  </a:srgbClr>
                </a:solidFill>
              </a:rPr>
              <a:t> gender</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'age:'</a:t>
            </a:r>
            <a:r>
              <a:rPr>
                <a:solidFill>
                  <a:srgbClr val="666600"/>
                </a:solidFill>
              </a:rPr>
              <a:t>,</a:t>
            </a:r>
            <a:r>
              <a:t> age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'city:'</a:t>
            </a:r>
            <a:r>
              <a:rPr>
                <a:solidFill>
                  <a:srgbClr val="666600"/>
                </a:solidFill>
              </a:rPr>
              <a:t>,</a:t>
            </a:r>
            <a:r>
              <a:t> city</a:t>
            </a:r>
            <a:r>
              <a:rPr>
                <a:solidFill>
                  <a:srgbClr val="666600"/>
                </a:solidFill>
              </a:rPr>
              <a:t>)</a:t>
            </a:r>
          </a:p>
        </p:txBody>
      </p:sp>
      <p:sp>
        <p:nvSpPr>
          <p:cNvPr id="893" name="这样，大多数学生注册时不需要提供年龄和城市，只提供必须的两个参数："/>
          <p:cNvSpPr txBox="1"/>
          <p:nvPr/>
        </p:nvSpPr>
        <p:spPr>
          <a:xfrm>
            <a:off x="1125401" y="5146765"/>
            <a:ext cx="76479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这样，大多数学生注册时不需要提供年龄和城市，只提供必须的两个参数：</a:t>
            </a:r>
          </a:p>
        </p:txBody>
      </p:sp>
      <p:pic>
        <p:nvPicPr>
          <p:cNvPr id="894" name="图像" descr="图像"/>
          <p:cNvPicPr>
            <a:picLocks noChangeAspect="1"/>
          </p:cNvPicPr>
          <p:nvPr/>
        </p:nvPicPr>
        <p:blipFill>
          <a:blip r:embed="rId3">
            <a:extLst/>
          </a:blip>
          <a:stretch>
            <a:fillRect/>
          </a:stretch>
        </p:blipFill>
        <p:spPr>
          <a:xfrm>
            <a:off x="3124200" y="5655838"/>
            <a:ext cx="2895600" cy="10668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6"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5.3	函数的参数</a:t>
            </a:r>
          </a:p>
        </p:txBody>
      </p:sp>
      <p:sp>
        <p:nvSpPr>
          <p:cNvPr id="897" name="只有与默认参数不符的学生才需要提供额外的信息："/>
          <p:cNvSpPr txBox="1"/>
          <p:nvPr/>
        </p:nvSpPr>
        <p:spPr>
          <a:xfrm>
            <a:off x="630582" y="943381"/>
            <a:ext cx="788283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只有与默认参数不符的学生才需要提供额外的信息：</a:t>
            </a:r>
          </a:p>
        </p:txBody>
      </p:sp>
      <p:sp>
        <p:nvSpPr>
          <p:cNvPr id="898" name="可见，默认参数降低了函数调用的难度，而一旦需要更复杂的调用时，又可以传递更多的参数来实现。无论是简单调用还是复杂调用，函数只需要定义一个。…"/>
          <p:cNvSpPr txBox="1"/>
          <p:nvPr/>
        </p:nvSpPr>
        <p:spPr>
          <a:xfrm>
            <a:off x="630582" y="3094554"/>
            <a:ext cx="7882836" cy="29809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可见，默认参数降低了函数调用的难度，而一旦需要更复杂的调用时，又可以传递更多的参数来实现。无论是简单调用还是复杂调用，函数只需要定义一个。</a:t>
            </a:r>
          </a:p>
          <a:p>
            <a:pPr defTabSz="457200">
              <a:defRPr>
                <a:solidFill>
                  <a:srgbClr val="000000"/>
                </a:solidFill>
                <a:latin typeface="Helvetica Neue"/>
                <a:ea typeface="Helvetica Neue"/>
                <a:cs typeface="Helvetica Neue"/>
                <a:sym typeface="Helvetica Neue"/>
              </a:defRPr>
            </a:pPr>
            <a:r>
              <a:t>        有多个默认参数时，调用的时候，既可以按顺序提供默认参数，比如调用</a:t>
            </a:r>
            <a:r>
              <a:rPr>
                <a:solidFill>
                  <a:schemeClr val="accent2">
                    <a:satOff val="-67193"/>
                    <a:lumOff val="20931"/>
                  </a:schemeClr>
                </a:solidFill>
              </a:rPr>
              <a:t>enroll('Bob', 'M', 7)</a:t>
            </a:r>
            <a:r>
              <a:t>，意思是，除了</a:t>
            </a:r>
            <a:r>
              <a:rPr>
                <a:solidFill>
                  <a:schemeClr val="accent2">
                    <a:satOff val="-67193"/>
                    <a:lumOff val="20931"/>
                  </a:schemeClr>
                </a:solidFill>
              </a:rPr>
              <a:t>name，gender</a:t>
            </a:r>
            <a:r>
              <a:t>这两个参数外，最后1个参数应用在参数</a:t>
            </a:r>
            <a:r>
              <a:rPr>
                <a:solidFill>
                  <a:schemeClr val="accent2">
                    <a:satOff val="-67193"/>
                    <a:lumOff val="20931"/>
                  </a:schemeClr>
                </a:solidFill>
              </a:rPr>
              <a:t>age</a:t>
            </a:r>
            <a:r>
              <a:t>上，</a:t>
            </a:r>
            <a:r>
              <a:rPr>
                <a:solidFill>
                  <a:schemeClr val="accent2">
                    <a:satOff val="-67193"/>
                    <a:lumOff val="20931"/>
                  </a:schemeClr>
                </a:solidFill>
              </a:rPr>
              <a:t>city</a:t>
            </a:r>
            <a:r>
              <a:t>参数由于没有提供，仍然使用默认值。</a:t>
            </a:r>
          </a:p>
          <a:p>
            <a:pPr defTabSz="457200">
              <a:defRPr>
                <a:solidFill>
                  <a:srgbClr val="000000"/>
                </a:solidFill>
                <a:latin typeface="Helvetica Neue"/>
                <a:ea typeface="Helvetica Neue"/>
                <a:cs typeface="Helvetica Neue"/>
                <a:sym typeface="Helvetica Neue"/>
              </a:defRPr>
            </a:pPr>
            <a:r>
              <a:t>也可以不按顺序提供部分默认参数。当不按顺序提供部分默认参数时，需要把参数名写上。比如调用</a:t>
            </a:r>
            <a:r>
              <a:rPr>
                <a:solidFill>
                  <a:schemeClr val="accent2">
                    <a:satOff val="-67193"/>
                    <a:lumOff val="20931"/>
                  </a:schemeClr>
                </a:solidFill>
              </a:rPr>
              <a:t>enroll('Adam', 'M', city='Tianjin')</a:t>
            </a:r>
            <a:r>
              <a:t>，意思是，city参数用传进去的值，其他默认参数继续使用默认值。</a:t>
            </a:r>
          </a:p>
        </p:txBody>
      </p:sp>
      <p:pic>
        <p:nvPicPr>
          <p:cNvPr id="899" name="图像" descr="图像"/>
          <p:cNvPicPr>
            <a:picLocks noChangeAspect="1"/>
          </p:cNvPicPr>
          <p:nvPr/>
        </p:nvPicPr>
        <p:blipFill>
          <a:blip r:embed="rId2">
            <a:extLst/>
          </a:blip>
          <a:stretch>
            <a:fillRect/>
          </a:stretch>
        </p:blipFill>
        <p:spPr>
          <a:xfrm>
            <a:off x="3251200" y="1696267"/>
            <a:ext cx="2641600" cy="10668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1"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5.3	函数的参数</a:t>
            </a:r>
          </a:p>
        </p:txBody>
      </p:sp>
      <p:sp>
        <p:nvSpPr>
          <p:cNvPr id="902" name="默认参数很有用，但使用不当，也会掉坑里。默认参数有个最大的坑，演示如下：…"/>
          <p:cNvSpPr txBox="1"/>
          <p:nvPr/>
        </p:nvSpPr>
        <p:spPr>
          <a:xfrm>
            <a:off x="630582" y="943381"/>
            <a:ext cx="7882836" cy="10503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默认参数很有用，但使用不当，也会掉坑里。默认参数有个最大的坑，演示如下：</a:t>
            </a:r>
          </a:p>
          <a:p>
            <a:pPr defTabSz="457200">
              <a:defRPr>
                <a:solidFill>
                  <a:srgbClr val="000000"/>
                </a:solidFill>
                <a:latin typeface="Helvetica Neue"/>
                <a:ea typeface="Helvetica Neue"/>
                <a:cs typeface="Helvetica Neue"/>
                <a:sym typeface="Helvetica Neue"/>
              </a:defRPr>
            </a:pPr>
            <a:r>
              <a:t>        先定义一个函数，传入一个</a:t>
            </a:r>
            <a:r>
              <a:rPr>
                <a:solidFill>
                  <a:schemeClr val="accent2">
                    <a:satOff val="-67193"/>
                    <a:lumOff val="20931"/>
                  </a:schemeClr>
                </a:solidFill>
              </a:rPr>
              <a:t>list</a:t>
            </a:r>
            <a:r>
              <a:t>，添加一个</a:t>
            </a:r>
            <a:r>
              <a:rPr>
                <a:solidFill>
                  <a:schemeClr val="accent2">
                    <a:satOff val="-67193"/>
                    <a:lumOff val="20931"/>
                  </a:schemeClr>
                </a:solidFill>
              </a:rPr>
              <a:t>END</a:t>
            </a:r>
            <a:r>
              <a:t>再返回：</a:t>
            </a:r>
          </a:p>
        </p:txBody>
      </p:sp>
      <p:sp>
        <p:nvSpPr>
          <p:cNvPr id="903" name="正常调用时，结果似乎没有问题："/>
          <p:cNvSpPr txBox="1"/>
          <p:nvPr/>
        </p:nvSpPr>
        <p:spPr>
          <a:xfrm>
            <a:off x="630582" y="3094554"/>
            <a:ext cx="788283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正常调用时，结果似乎没有问题：</a:t>
            </a:r>
          </a:p>
        </p:txBody>
      </p:sp>
      <p:sp>
        <p:nvSpPr>
          <p:cNvPr id="904" name="def add_end(L=[]):…"/>
          <p:cNvSpPr txBox="1"/>
          <p:nvPr/>
        </p:nvSpPr>
        <p:spPr>
          <a:xfrm>
            <a:off x="3224356" y="2143891"/>
            <a:ext cx="2695288" cy="8004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add_end</a:t>
            </a:r>
            <a:r>
              <a:rPr>
                <a:solidFill>
                  <a:srgbClr val="666600"/>
                </a:solidFill>
              </a:rPr>
              <a:t>(</a:t>
            </a:r>
            <a:r>
              <a:t>L</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L</a:t>
            </a:r>
            <a:r>
              <a:rPr>
                <a:solidFill>
                  <a:srgbClr val="666600"/>
                </a:solidFill>
              </a:rPr>
              <a:t>.</a:t>
            </a:r>
            <a:r>
              <a:t>append</a:t>
            </a:r>
            <a:r>
              <a:rPr>
                <a:solidFill>
                  <a:srgbClr val="666600"/>
                </a:solidFill>
              </a:rPr>
              <a:t>(</a:t>
            </a:r>
            <a:r>
              <a:rPr>
                <a:solidFill>
                  <a:srgbClr val="008800"/>
                </a:solidFill>
              </a:rPr>
              <a:t>'END'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L</a:t>
            </a:r>
          </a:p>
        </p:txBody>
      </p:sp>
      <p:pic>
        <p:nvPicPr>
          <p:cNvPr id="905" name="图像" descr="图像"/>
          <p:cNvPicPr>
            <a:picLocks noChangeAspect="1"/>
          </p:cNvPicPr>
          <p:nvPr/>
        </p:nvPicPr>
        <p:blipFill>
          <a:blip r:embed="rId2">
            <a:extLst/>
          </a:blip>
          <a:stretch>
            <a:fillRect/>
          </a:stretch>
        </p:blipFill>
        <p:spPr>
          <a:xfrm>
            <a:off x="3143250" y="3553292"/>
            <a:ext cx="2857500" cy="850901"/>
          </a:xfrm>
          <a:prstGeom prst="rect">
            <a:avLst/>
          </a:prstGeom>
          <a:ln w="12700">
            <a:miter lim="400000"/>
          </a:ln>
        </p:spPr>
      </p:pic>
      <p:sp>
        <p:nvSpPr>
          <p:cNvPr id="906" name="当使用默认参数调用时，一开始结果也是对的："/>
          <p:cNvSpPr txBox="1"/>
          <p:nvPr/>
        </p:nvSpPr>
        <p:spPr>
          <a:xfrm>
            <a:off x="1095189" y="4543587"/>
            <a:ext cx="49047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当使用默认参数调用时，一开始结果也是对的：</a:t>
            </a:r>
          </a:p>
        </p:txBody>
      </p:sp>
      <p:pic>
        <p:nvPicPr>
          <p:cNvPr id="907" name="图像" descr="图像"/>
          <p:cNvPicPr>
            <a:picLocks noChangeAspect="1"/>
          </p:cNvPicPr>
          <p:nvPr/>
        </p:nvPicPr>
        <p:blipFill>
          <a:blip r:embed="rId3">
            <a:extLst/>
          </a:blip>
          <a:stretch>
            <a:fillRect/>
          </a:stretch>
        </p:blipFill>
        <p:spPr>
          <a:xfrm>
            <a:off x="3479800" y="5013097"/>
            <a:ext cx="2184400" cy="406401"/>
          </a:xfrm>
          <a:prstGeom prst="rect">
            <a:avLst/>
          </a:prstGeom>
          <a:ln w="12700">
            <a:miter lim="400000"/>
          </a:ln>
        </p:spPr>
      </p:pic>
      <p:sp>
        <p:nvSpPr>
          <p:cNvPr id="908" name="但是，再次调用add_end()时，结果就不对了："/>
          <p:cNvSpPr txBox="1"/>
          <p:nvPr/>
        </p:nvSpPr>
        <p:spPr>
          <a:xfrm>
            <a:off x="1160683" y="5487159"/>
            <a:ext cx="4773753"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但是，再次调用add_end()时，结果就不对了：</a:t>
            </a:r>
          </a:p>
        </p:txBody>
      </p:sp>
      <p:pic>
        <p:nvPicPr>
          <p:cNvPr id="909" name="图像" descr="图像"/>
          <p:cNvPicPr>
            <a:picLocks noChangeAspect="1"/>
          </p:cNvPicPr>
          <p:nvPr/>
        </p:nvPicPr>
        <p:blipFill>
          <a:blip r:embed="rId4">
            <a:extLst/>
          </a:blip>
          <a:stretch>
            <a:fillRect/>
          </a:stretch>
        </p:blipFill>
        <p:spPr>
          <a:xfrm>
            <a:off x="3481225" y="5956670"/>
            <a:ext cx="2349501" cy="8001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1"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5.3	函数的参数</a:t>
            </a:r>
          </a:p>
        </p:txBody>
      </p:sp>
      <p:sp>
        <p:nvSpPr>
          <p:cNvPr id="912" name="默认参数是[ ]，但是函数似乎每次都“记住了”上次添加了’END'后的list。…"/>
          <p:cNvSpPr txBox="1"/>
          <p:nvPr/>
        </p:nvSpPr>
        <p:spPr>
          <a:xfrm>
            <a:off x="630582" y="943381"/>
            <a:ext cx="7882836" cy="17045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默认参数是</a:t>
            </a:r>
            <a:r>
              <a:rPr>
                <a:solidFill>
                  <a:schemeClr val="accent2">
                    <a:satOff val="-67193"/>
                    <a:lumOff val="20931"/>
                  </a:schemeClr>
                </a:solidFill>
              </a:rPr>
              <a:t>[ ]</a:t>
            </a:r>
            <a:r>
              <a:t>，但是函数似乎每次都“记住了”上次添加了’</a:t>
            </a:r>
            <a:r>
              <a:rPr>
                <a:solidFill>
                  <a:schemeClr val="accent2">
                    <a:satOff val="-67193"/>
                    <a:lumOff val="20931"/>
                  </a:schemeClr>
                </a:solidFill>
              </a:rPr>
              <a:t>END</a:t>
            </a:r>
            <a:r>
              <a:t>'后的</a:t>
            </a:r>
            <a:r>
              <a:rPr>
                <a:solidFill>
                  <a:schemeClr val="accent2">
                    <a:satOff val="-67193"/>
                    <a:lumOff val="20931"/>
                  </a:schemeClr>
                </a:solidFill>
              </a:rPr>
              <a:t>list</a:t>
            </a:r>
            <a:r>
              <a:t>。</a:t>
            </a:r>
          </a:p>
          <a:p>
            <a:pPr defTabSz="457200">
              <a:defRPr>
                <a:solidFill>
                  <a:srgbClr val="000000"/>
                </a:solidFill>
                <a:latin typeface="Helvetica Neue"/>
                <a:ea typeface="Helvetica Neue"/>
                <a:cs typeface="Helvetica Neue"/>
                <a:sym typeface="Helvetica Neue"/>
              </a:defRPr>
            </a:pPr>
            <a:r>
              <a:t>Python函数在定义的时候，默认参数</a:t>
            </a:r>
            <a:r>
              <a:rPr>
                <a:solidFill>
                  <a:schemeClr val="accent2">
                    <a:satOff val="-67193"/>
                    <a:lumOff val="20931"/>
                  </a:schemeClr>
                </a:solidFill>
              </a:rPr>
              <a:t>L</a:t>
            </a:r>
            <a:r>
              <a:t>的值就被计算出来了，即</a:t>
            </a:r>
            <a:r>
              <a:rPr>
                <a:solidFill>
                  <a:schemeClr val="accent2">
                    <a:satOff val="-67193"/>
                    <a:lumOff val="20931"/>
                  </a:schemeClr>
                </a:solidFill>
              </a:rPr>
              <a:t>[ ]</a:t>
            </a:r>
            <a:r>
              <a:t>，因为默认参数</a:t>
            </a:r>
            <a:r>
              <a:rPr>
                <a:solidFill>
                  <a:schemeClr val="accent2">
                    <a:satOff val="-67193"/>
                    <a:lumOff val="20931"/>
                  </a:schemeClr>
                </a:solidFill>
              </a:rPr>
              <a:t>L</a:t>
            </a:r>
            <a:r>
              <a:t>也是一个变量，它指向对象</a:t>
            </a:r>
            <a:r>
              <a:rPr>
                <a:solidFill>
                  <a:schemeClr val="accent2">
                    <a:satOff val="-67193"/>
                    <a:lumOff val="20931"/>
                  </a:schemeClr>
                </a:solidFill>
              </a:rPr>
              <a:t>[ ]</a:t>
            </a:r>
            <a:r>
              <a:t>，每次调用该函数，如果改变了</a:t>
            </a:r>
            <a:r>
              <a:rPr>
                <a:solidFill>
                  <a:schemeClr val="accent2">
                    <a:satOff val="-67193"/>
                    <a:lumOff val="20931"/>
                  </a:schemeClr>
                </a:solidFill>
              </a:rPr>
              <a:t>L</a:t>
            </a:r>
            <a:r>
              <a:t>的内容，则下次调用时，默认参数的内容就变了，不再是函数定义时的</a:t>
            </a:r>
            <a:r>
              <a:rPr>
                <a:solidFill>
                  <a:schemeClr val="accent2">
                    <a:satOff val="-67193"/>
                    <a:lumOff val="20931"/>
                  </a:schemeClr>
                </a:solidFill>
              </a:rPr>
              <a:t>[ ]</a:t>
            </a:r>
            <a:r>
              <a:t>了。</a:t>
            </a:r>
          </a:p>
          <a:p>
            <a:pPr defTabSz="457200">
              <a:defRPr>
                <a:solidFill>
                  <a:srgbClr val="000000"/>
                </a:solidFill>
                <a:latin typeface="Helvetica Neue"/>
                <a:ea typeface="Helvetica Neue"/>
                <a:cs typeface="Helvetica Neue"/>
                <a:sym typeface="Helvetica Neue"/>
              </a:defRPr>
            </a:pPr>
            <a:r>
              <a:t>        要修改上一个例子，可以用</a:t>
            </a:r>
            <a:r>
              <a:rPr>
                <a:solidFill>
                  <a:schemeClr val="accent2">
                    <a:satOff val="-67193"/>
                    <a:lumOff val="20931"/>
                  </a:schemeClr>
                </a:solidFill>
              </a:rPr>
              <a:t>None</a:t>
            </a:r>
            <a:r>
              <a:t>这个不变对象来实现：</a:t>
            </a:r>
          </a:p>
        </p:txBody>
      </p:sp>
      <p:sp>
        <p:nvSpPr>
          <p:cNvPr id="913" name="现在，无论调用多少次，都不会有问题："/>
          <p:cNvSpPr txBox="1"/>
          <p:nvPr/>
        </p:nvSpPr>
        <p:spPr>
          <a:xfrm>
            <a:off x="1113851" y="4066985"/>
            <a:ext cx="42189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现在，无论调用多少次，都不会有问题：</a:t>
            </a:r>
          </a:p>
        </p:txBody>
      </p:sp>
      <p:sp>
        <p:nvSpPr>
          <p:cNvPr id="914" name="def add_end(L=None):…"/>
          <p:cNvSpPr txBox="1"/>
          <p:nvPr/>
        </p:nvSpPr>
        <p:spPr>
          <a:xfrm>
            <a:off x="3254983" y="2723320"/>
            <a:ext cx="2801985" cy="12830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add_end</a:t>
            </a:r>
            <a:r>
              <a:rPr>
                <a:solidFill>
                  <a:srgbClr val="666600"/>
                </a:solidFill>
              </a:rPr>
              <a:t>(</a:t>
            </a:r>
            <a:r>
              <a:t>L</a:t>
            </a:r>
            <a:r>
              <a:rPr>
                <a:solidFill>
                  <a:srgbClr val="666600"/>
                </a:solidFill>
              </a:rPr>
              <a:t>=</a:t>
            </a:r>
            <a:r>
              <a:rPr>
                <a:solidFill>
                  <a:srgbClr val="000088"/>
                </a:solidFill>
              </a:rPr>
              <a:t>None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L </a:t>
            </a:r>
            <a:r>
              <a:rPr>
                <a:solidFill>
                  <a:srgbClr val="000088"/>
                </a:solidFill>
              </a:rPr>
              <a:t>is</a:t>
            </a:r>
            <a:r>
              <a:t> </a:t>
            </a:r>
            <a:r>
              <a:rPr>
                <a:solidFill>
                  <a:srgbClr val="000088"/>
                </a:solidFill>
              </a:rPr>
              <a:t>None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L </a:t>
            </a:r>
            <a:r>
              <a:rPr>
                <a:solidFill>
                  <a:srgbClr val="666600"/>
                </a:solidFill>
              </a:rPr>
              <a:t>=</a:t>
            </a:r>
            <a:r>
              <a:t> </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L</a:t>
            </a:r>
            <a:r>
              <a:rPr>
                <a:solidFill>
                  <a:srgbClr val="666600"/>
                </a:solidFill>
              </a:rPr>
              <a:t>.</a:t>
            </a:r>
            <a:r>
              <a:t>append</a:t>
            </a:r>
            <a:r>
              <a:rPr>
                <a:solidFill>
                  <a:srgbClr val="666600"/>
                </a:solidFill>
              </a:rPr>
              <a:t>(</a:t>
            </a:r>
            <a:r>
              <a:rPr>
                <a:solidFill>
                  <a:srgbClr val="008800"/>
                </a:solidFill>
              </a:rPr>
              <a:t>'END'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L</a:t>
            </a:r>
          </a:p>
        </p:txBody>
      </p:sp>
      <p:pic>
        <p:nvPicPr>
          <p:cNvPr id="915" name="图像" descr="图像"/>
          <p:cNvPicPr>
            <a:picLocks noChangeAspect="1"/>
          </p:cNvPicPr>
          <p:nvPr/>
        </p:nvPicPr>
        <p:blipFill>
          <a:blip r:embed="rId2">
            <a:extLst/>
          </a:blip>
          <a:stretch>
            <a:fillRect/>
          </a:stretch>
        </p:blipFill>
        <p:spPr>
          <a:xfrm>
            <a:off x="3505200" y="4562989"/>
            <a:ext cx="2133600" cy="863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7"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5.3	函数的参数</a:t>
            </a:r>
          </a:p>
        </p:txBody>
      </p:sp>
      <p:sp>
        <p:nvSpPr>
          <p:cNvPr id="918" name="为什么要设计str、None这样的不变对象呢？因为不变对象一旦创建，对象内部的数据就不能修改，这样就减少了由于修改数据导致的错误。此外，由于对象不变，多任务环境下同时读取对象不需要加锁，同时读一点问题都没有。在编写程序时，如果可以设计一个不变对象，那就尽量设计成不变对象。"/>
          <p:cNvSpPr txBox="1"/>
          <p:nvPr/>
        </p:nvSpPr>
        <p:spPr>
          <a:xfrm>
            <a:off x="630582" y="1493657"/>
            <a:ext cx="7882836" cy="1367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为什么要设计</a:t>
            </a:r>
            <a:r>
              <a:rPr>
                <a:solidFill>
                  <a:schemeClr val="accent2">
                    <a:satOff val="-67193"/>
                    <a:lumOff val="20931"/>
                  </a:schemeClr>
                </a:solidFill>
              </a:rPr>
              <a:t>str</a:t>
            </a:r>
            <a:r>
              <a:t>、</a:t>
            </a:r>
            <a:r>
              <a:rPr>
                <a:solidFill>
                  <a:schemeClr val="accent2">
                    <a:satOff val="-67193"/>
                    <a:lumOff val="20931"/>
                  </a:schemeClr>
                </a:solidFill>
              </a:rPr>
              <a:t>None</a:t>
            </a:r>
            <a:r>
              <a:t>这样的不变对象呢？因为不变对象一旦创建，对象内部的数据就不能修改，这样就减少了由于修改数据导致的错误。此外，由于对象不变，多任务环境下同时读取对象不需要加锁，同时读一点问题都没有。在编写程序时，如果可以设计一个不变对象，那就尽量设计成不变对象。</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2.1   安装Python"/>
          <p:cNvSpPr txBox="1"/>
          <p:nvPr/>
        </p:nvSpPr>
        <p:spPr>
          <a:xfrm>
            <a:off x="0" y="-4763"/>
            <a:ext cx="9145588" cy="599441"/>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2.1   </a:t>
            </a:r>
            <a:r>
              <a:t>安装Python</a:t>
            </a:r>
          </a:p>
        </p:txBody>
      </p:sp>
      <p:sp>
        <p:nvSpPr>
          <p:cNvPr id="233" name="因为Python是跨平台的，它可以运行在Windows、Mac和各种Linux/Unix系统上。在Windows上写Python程序，放到Linux上也是能够运行的。…"/>
          <p:cNvSpPr txBox="1"/>
          <p:nvPr/>
        </p:nvSpPr>
        <p:spPr>
          <a:xfrm>
            <a:off x="654476" y="1466850"/>
            <a:ext cx="7835048" cy="23139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000000"/>
                </a:solidFill>
                <a:latin typeface="微软雅黑"/>
                <a:ea typeface="微软雅黑"/>
                <a:cs typeface="微软雅黑"/>
                <a:sym typeface="微软雅黑"/>
              </a:defRPr>
            </a:pPr>
            <a:r>
              <a:t>        因为Python是跨平台的，它可以运行在Windows、Mac和各种Linux/Unix系统上。在Windows上写Python程序，放到Linux上也是能够运行的。</a:t>
            </a:r>
          </a:p>
          <a:p>
            <a:pPr>
              <a:lnSpc>
                <a:spcPct val="150000"/>
              </a:lnSpc>
              <a:defRPr>
                <a:solidFill>
                  <a:srgbClr val="000000"/>
                </a:solidFill>
                <a:latin typeface="微软雅黑"/>
                <a:ea typeface="微软雅黑"/>
                <a:cs typeface="微软雅黑"/>
                <a:sym typeface="微软雅黑"/>
              </a:defRPr>
            </a:pPr>
            <a:r>
              <a:t>        要开始学习Python编程，首先就得把Python安装到你的电脑里。安装后，你会得到Python解释器（就是负责运行Python程序的），一个命令行交互环境，还有一个简单的集成开发环境。</a:t>
            </a:r>
          </a:p>
        </p:txBody>
      </p:sp>
      <p:sp>
        <p:nvSpPr>
          <p:cNvPr id="234" name="目前，Python有两个版本，一个是2.x版，一个是3.x版，这两个版本是不兼容的。由于3.x版越来越普及，课件中内容将以最新的Python 3.7版本为基础。"/>
          <p:cNvSpPr txBox="1"/>
          <p:nvPr/>
        </p:nvSpPr>
        <p:spPr>
          <a:xfrm>
            <a:off x="622220" y="3924087"/>
            <a:ext cx="7899560" cy="1361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a:solidFill>
                  <a:srgbClr val="000000"/>
                </a:solidFill>
                <a:latin typeface="微软雅黑"/>
                <a:ea typeface="微软雅黑"/>
                <a:cs typeface="微软雅黑"/>
                <a:sym typeface="微软雅黑"/>
              </a:defRPr>
            </a:lvl1pPr>
          </a:lstStyle>
          <a:p>
            <a:pPr/>
            <a:r>
              <a:t>        目前，Python有两个版本，一个是2.x版，一个是3.x版，这两个版本是不兼容的。由于3.x版越来越普及，课件中内容将以最新的Python 3.7版本为基础。</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0"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5.3	函数的参数</a:t>
            </a:r>
          </a:p>
        </p:txBody>
      </p:sp>
      <p:sp>
        <p:nvSpPr>
          <p:cNvPr id="921" name="在Python函数中，还可以定义可变参数。顾名思义，可变参数就是传入的参数个数是可变的，可以是1个、2个到任意个，还可以是0个。…"/>
          <p:cNvSpPr txBox="1"/>
          <p:nvPr/>
        </p:nvSpPr>
        <p:spPr>
          <a:xfrm>
            <a:off x="630582" y="1503218"/>
            <a:ext cx="7882836" cy="23523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在Python函数中，还可以定义可变参数。顾名思义，可变参数就是传入的参数个数是可变的，可以是1个、2个到任意个，还可以是0个。</a:t>
            </a:r>
          </a:p>
          <a:p>
            <a:pPr defTabSz="457200">
              <a:defRPr>
                <a:solidFill>
                  <a:srgbClr val="000000"/>
                </a:solidFill>
                <a:latin typeface="Helvetica Neue"/>
                <a:ea typeface="Helvetica Neue"/>
                <a:cs typeface="Helvetica Neue"/>
                <a:sym typeface="Helvetica Neue"/>
              </a:defRPr>
            </a:pPr>
            <a:r>
              <a:t>        以数学题为例子，给定一组数字a，b，c……，请计算a2 + b2 + c2 + ……。</a:t>
            </a:r>
          </a:p>
          <a:p>
            <a:pPr defTabSz="457200">
              <a:defRPr>
                <a:solidFill>
                  <a:srgbClr val="000000"/>
                </a:solidFill>
                <a:latin typeface="Helvetica Neue"/>
                <a:ea typeface="Helvetica Neue"/>
                <a:cs typeface="Helvetica Neue"/>
                <a:sym typeface="Helvetica Neue"/>
              </a:defRPr>
            </a:pPr>
            <a:r>
              <a:t>        要定义出这个函数，必须确定输入的参数。由于参数个数不确定，首先想到可以把a，b，c……作为一个</a:t>
            </a:r>
            <a:r>
              <a:rPr>
                <a:solidFill>
                  <a:schemeClr val="accent2">
                    <a:satOff val="-67193"/>
                    <a:lumOff val="20931"/>
                  </a:schemeClr>
                </a:solidFill>
              </a:rPr>
              <a:t>list</a:t>
            </a:r>
            <a:r>
              <a:t>或</a:t>
            </a:r>
            <a:r>
              <a:rPr>
                <a:solidFill>
                  <a:schemeClr val="accent2">
                    <a:satOff val="-67193"/>
                    <a:lumOff val="20931"/>
                  </a:schemeClr>
                </a:solidFill>
              </a:rPr>
              <a:t>tuple</a:t>
            </a:r>
            <a:r>
              <a:t>传进来，这样，函数可以定义如下：</a:t>
            </a:r>
          </a:p>
        </p:txBody>
      </p:sp>
      <p:sp>
        <p:nvSpPr>
          <p:cNvPr id="922" name="输入："/>
          <p:cNvSpPr txBox="1"/>
          <p:nvPr/>
        </p:nvSpPr>
        <p:spPr>
          <a:xfrm>
            <a:off x="1039551" y="870704"/>
            <a:ext cx="16281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可变参数：</a:t>
            </a:r>
          </a:p>
        </p:txBody>
      </p:sp>
      <p:sp>
        <p:nvSpPr>
          <p:cNvPr id="923" name="形状"/>
          <p:cNvSpPr/>
          <p:nvPr/>
        </p:nvSpPr>
        <p:spPr>
          <a:xfrm>
            <a:off x="436410" y="916421"/>
            <a:ext cx="431803"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924" name="def calc(numbers):…"/>
          <p:cNvSpPr txBox="1"/>
          <p:nvPr/>
        </p:nvSpPr>
        <p:spPr>
          <a:xfrm>
            <a:off x="2904264" y="3586257"/>
            <a:ext cx="3335472" cy="12830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calc</a:t>
            </a:r>
            <a:r>
              <a:rPr>
                <a:solidFill>
                  <a:srgbClr val="666600"/>
                </a:solidFill>
              </a:rPr>
              <a:t>(</a:t>
            </a:r>
            <a:r>
              <a:t>numbers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sum </a:t>
            </a:r>
            <a:r>
              <a:rPr>
                <a:solidFill>
                  <a:srgbClr val="666600"/>
                </a:solidFill>
              </a:rPr>
              <a:t>=</a:t>
            </a:r>
            <a:r>
              <a:t> </a:t>
            </a:r>
            <a:r>
              <a:rPr>
                <a:solidFill>
                  <a:srgbClr val="006666"/>
                </a:solidFill>
              </a:rPr>
              <a:t>0</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for</a:t>
            </a:r>
            <a:r>
              <a:t> n </a:t>
            </a:r>
            <a:r>
              <a:rPr>
                <a:solidFill>
                  <a:srgbClr val="000088"/>
                </a:solidFill>
              </a:rPr>
              <a:t>in</a:t>
            </a:r>
            <a:r>
              <a:t> numbers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sum </a:t>
            </a:r>
            <a:r>
              <a:rPr>
                <a:solidFill>
                  <a:srgbClr val="666600"/>
                </a:solidFill>
              </a:rPr>
              <a:t>=</a:t>
            </a:r>
            <a:r>
              <a:t> sum </a:t>
            </a:r>
            <a:r>
              <a:rPr>
                <a:solidFill>
                  <a:srgbClr val="666600"/>
                </a:solidFill>
              </a:rPr>
              <a:t>+</a:t>
            </a:r>
            <a:r>
              <a:t> n </a:t>
            </a:r>
            <a:r>
              <a:rPr>
                <a:solidFill>
                  <a:srgbClr val="666600"/>
                </a:solidFill>
              </a:rPr>
              <a:t>*</a:t>
            </a:r>
            <a:r>
              <a:t> n</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sum</a:t>
            </a:r>
          </a:p>
        </p:txBody>
      </p:sp>
      <p:sp>
        <p:nvSpPr>
          <p:cNvPr id="925" name="但是调用的时候，需要先组装出一个list或tuple："/>
          <p:cNvSpPr txBox="1"/>
          <p:nvPr/>
        </p:nvSpPr>
        <p:spPr>
          <a:xfrm>
            <a:off x="1144923" y="4970520"/>
            <a:ext cx="5014926"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但是调用的时候，需要先组装出一个</a:t>
            </a:r>
            <a:r>
              <a:rPr>
                <a:solidFill>
                  <a:schemeClr val="accent2">
                    <a:satOff val="-67193"/>
                    <a:lumOff val="20931"/>
                  </a:schemeClr>
                </a:solidFill>
              </a:rPr>
              <a:t>list</a:t>
            </a:r>
            <a:r>
              <a:t>或</a:t>
            </a:r>
            <a:r>
              <a:rPr>
                <a:solidFill>
                  <a:schemeClr val="accent2">
                    <a:satOff val="-67193"/>
                    <a:lumOff val="20931"/>
                  </a:schemeClr>
                </a:solidFill>
              </a:rPr>
              <a:t>tuple</a:t>
            </a:r>
            <a:r>
              <a:t>：</a:t>
            </a:r>
          </a:p>
        </p:txBody>
      </p:sp>
      <p:pic>
        <p:nvPicPr>
          <p:cNvPr id="926" name="图像" descr="图像"/>
          <p:cNvPicPr>
            <a:picLocks noChangeAspect="1"/>
          </p:cNvPicPr>
          <p:nvPr/>
        </p:nvPicPr>
        <p:blipFill>
          <a:blip r:embed="rId2">
            <a:extLst/>
          </a:blip>
          <a:stretch>
            <a:fillRect/>
          </a:stretch>
        </p:blipFill>
        <p:spPr>
          <a:xfrm>
            <a:off x="3117850" y="5480630"/>
            <a:ext cx="2908300" cy="838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8"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5.3	函数的参数</a:t>
            </a:r>
          </a:p>
        </p:txBody>
      </p:sp>
      <p:sp>
        <p:nvSpPr>
          <p:cNvPr id="929" name="如果利用可变参数，调用函数的方式可以简化成这样："/>
          <p:cNvSpPr txBox="1"/>
          <p:nvPr/>
        </p:nvSpPr>
        <p:spPr>
          <a:xfrm>
            <a:off x="630582" y="916674"/>
            <a:ext cx="788283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如果利用可变参数，调用函数的方式可以简化成这样：</a:t>
            </a:r>
          </a:p>
        </p:txBody>
      </p:sp>
      <p:sp>
        <p:nvSpPr>
          <p:cNvPr id="930" name="所以，把函数的参数改为可变参数："/>
          <p:cNvSpPr txBox="1"/>
          <p:nvPr/>
        </p:nvSpPr>
        <p:spPr>
          <a:xfrm>
            <a:off x="1163584" y="2331985"/>
            <a:ext cx="37617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所以，把函数的参数改为可变参数：</a:t>
            </a:r>
          </a:p>
        </p:txBody>
      </p:sp>
      <p:sp>
        <p:nvSpPr>
          <p:cNvPr id="931" name="def calc(*numbers):…"/>
          <p:cNvSpPr txBox="1"/>
          <p:nvPr/>
        </p:nvSpPr>
        <p:spPr>
          <a:xfrm>
            <a:off x="3021933" y="2803977"/>
            <a:ext cx="3335473" cy="12830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calc</a:t>
            </a:r>
            <a:r>
              <a:rPr>
                <a:solidFill>
                  <a:srgbClr val="666600"/>
                </a:solidFill>
              </a:rPr>
              <a:t>(*</a:t>
            </a:r>
            <a:r>
              <a:t>numbers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sum </a:t>
            </a:r>
            <a:r>
              <a:rPr>
                <a:solidFill>
                  <a:srgbClr val="666600"/>
                </a:solidFill>
              </a:rPr>
              <a:t>=</a:t>
            </a:r>
            <a:r>
              <a:t> </a:t>
            </a:r>
            <a:r>
              <a:rPr>
                <a:solidFill>
                  <a:srgbClr val="006666"/>
                </a:solidFill>
              </a:rPr>
              <a:t>0</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for</a:t>
            </a:r>
            <a:r>
              <a:t> n </a:t>
            </a:r>
            <a:r>
              <a:rPr>
                <a:solidFill>
                  <a:srgbClr val="000088"/>
                </a:solidFill>
              </a:rPr>
              <a:t>in</a:t>
            </a:r>
            <a:r>
              <a:t> numbers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sum </a:t>
            </a:r>
            <a:r>
              <a:rPr>
                <a:solidFill>
                  <a:srgbClr val="666600"/>
                </a:solidFill>
              </a:rPr>
              <a:t>=</a:t>
            </a:r>
            <a:r>
              <a:t> sum </a:t>
            </a:r>
            <a:r>
              <a:rPr>
                <a:solidFill>
                  <a:srgbClr val="666600"/>
                </a:solidFill>
              </a:rPr>
              <a:t>+</a:t>
            </a:r>
            <a:r>
              <a:t> n </a:t>
            </a:r>
            <a:r>
              <a:rPr>
                <a:solidFill>
                  <a:srgbClr val="666600"/>
                </a:solidFill>
              </a:rPr>
              <a:t>*</a:t>
            </a:r>
            <a:r>
              <a:t> n</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sum</a:t>
            </a:r>
          </a:p>
        </p:txBody>
      </p:sp>
      <p:pic>
        <p:nvPicPr>
          <p:cNvPr id="932" name="图像" descr="图像"/>
          <p:cNvPicPr>
            <a:picLocks noChangeAspect="1"/>
          </p:cNvPicPr>
          <p:nvPr/>
        </p:nvPicPr>
        <p:blipFill>
          <a:blip r:embed="rId2">
            <a:extLst/>
          </a:blip>
          <a:stretch>
            <a:fillRect/>
          </a:stretch>
        </p:blipFill>
        <p:spPr>
          <a:xfrm>
            <a:off x="2870200" y="1370768"/>
            <a:ext cx="3403600" cy="825501"/>
          </a:xfrm>
          <a:prstGeom prst="rect">
            <a:avLst/>
          </a:prstGeom>
          <a:ln w="12700">
            <a:miter lim="400000"/>
          </a:ln>
        </p:spPr>
      </p:pic>
      <p:sp>
        <p:nvSpPr>
          <p:cNvPr id="933" name="定义可变参数和定义一个list或tuple参数相比，仅仅在参数前面加了一个*号。在函数内部，参数numbers接收到的是一个tuple，因此，函数代码完全不变。但是，调用该函数时，可以传入任意个参数，包括0个参数："/>
          <p:cNvSpPr txBox="1"/>
          <p:nvPr/>
        </p:nvSpPr>
        <p:spPr>
          <a:xfrm>
            <a:off x="724557" y="4150123"/>
            <a:ext cx="7694886"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定义可变参数和定义一个</a:t>
            </a:r>
            <a:r>
              <a:rPr>
                <a:solidFill>
                  <a:schemeClr val="accent2">
                    <a:satOff val="-67193"/>
                    <a:lumOff val="20931"/>
                  </a:schemeClr>
                </a:solidFill>
              </a:rPr>
              <a:t>list</a:t>
            </a:r>
            <a:r>
              <a:t>或</a:t>
            </a:r>
            <a:r>
              <a:rPr>
                <a:solidFill>
                  <a:schemeClr val="accent2">
                    <a:satOff val="-67193"/>
                    <a:lumOff val="20931"/>
                  </a:schemeClr>
                </a:solidFill>
              </a:rPr>
              <a:t>tuple</a:t>
            </a:r>
            <a:r>
              <a:t>参数相比，仅仅在参数前面加了一个</a:t>
            </a:r>
            <a:r>
              <a:rPr>
                <a:solidFill>
                  <a:schemeClr val="accent2">
                    <a:satOff val="-67193"/>
                    <a:lumOff val="20931"/>
                  </a:schemeClr>
                </a:solidFill>
              </a:rPr>
              <a:t>*</a:t>
            </a:r>
            <a:r>
              <a:t>号。在函数内部，参数</a:t>
            </a:r>
            <a:r>
              <a:rPr>
                <a:solidFill>
                  <a:schemeClr val="accent2">
                    <a:satOff val="-67193"/>
                    <a:lumOff val="20931"/>
                  </a:schemeClr>
                </a:solidFill>
              </a:rPr>
              <a:t>numbers</a:t>
            </a:r>
            <a:r>
              <a:t>接收到的是一个</a:t>
            </a:r>
            <a:r>
              <a:rPr>
                <a:solidFill>
                  <a:schemeClr val="accent2">
                    <a:satOff val="-67193"/>
                    <a:lumOff val="20931"/>
                  </a:schemeClr>
                </a:solidFill>
              </a:rPr>
              <a:t>tuple</a:t>
            </a:r>
            <a:r>
              <a:t>，因此，函数代码完全不变。但是，调用该函数时，可以传入任意个参数，包括0个参数：</a:t>
            </a:r>
          </a:p>
        </p:txBody>
      </p:sp>
      <p:pic>
        <p:nvPicPr>
          <p:cNvPr id="934" name="图像" descr="图像"/>
          <p:cNvPicPr>
            <a:picLocks noChangeAspect="1"/>
          </p:cNvPicPr>
          <p:nvPr/>
        </p:nvPicPr>
        <p:blipFill>
          <a:blip r:embed="rId3">
            <a:extLst/>
          </a:blip>
          <a:stretch>
            <a:fillRect/>
          </a:stretch>
        </p:blipFill>
        <p:spPr>
          <a:xfrm>
            <a:off x="3390900" y="5426917"/>
            <a:ext cx="2362200" cy="8001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6"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5.3	函数的参数</a:t>
            </a:r>
          </a:p>
        </p:txBody>
      </p:sp>
      <p:sp>
        <p:nvSpPr>
          <p:cNvPr id="937" name="如果已经有一个list或者tuple，要调用一个可变参数该如何？可以这样做："/>
          <p:cNvSpPr txBox="1"/>
          <p:nvPr/>
        </p:nvSpPr>
        <p:spPr>
          <a:xfrm>
            <a:off x="630582" y="916674"/>
            <a:ext cx="788283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如果已经有一个</a:t>
            </a:r>
            <a:r>
              <a:rPr>
                <a:solidFill>
                  <a:schemeClr val="accent2">
                    <a:satOff val="-67193"/>
                    <a:lumOff val="20931"/>
                  </a:schemeClr>
                </a:solidFill>
              </a:rPr>
              <a:t>list</a:t>
            </a:r>
            <a:r>
              <a:t>或者</a:t>
            </a:r>
            <a:r>
              <a:rPr>
                <a:solidFill>
                  <a:schemeClr val="accent2">
                    <a:satOff val="-67193"/>
                    <a:lumOff val="20931"/>
                  </a:schemeClr>
                </a:solidFill>
              </a:rPr>
              <a:t>tuple</a:t>
            </a:r>
            <a:r>
              <a:t>，要调用一个可变参数该如何？可以这样做：</a:t>
            </a:r>
          </a:p>
        </p:txBody>
      </p:sp>
      <p:sp>
        <p:nvSpPr>
          <p:cNvPr id="938" name="这种写法是可行的，问题是太繁琐，所以Python允许在list或tuple前面加一个*号，把list或tuple的元素变成可变参数传进去："/>
          <p:cNvSpPr txBox="1"/>
          <p:nvPr/>
        </p:nvSpPr>
        <p:spPr>
          <a:xfrm>
            <a:off x="724557" y="2331985"/>
            <a:ext cx="769488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这种写法是可行的，问题是太繁琐，所以Python允许在</a:t>
            </a:r>
            <a:r>
              <a:rPr>
                <a:solidFill>
                  <a:schemeClr val="accent2">
                    <a:satOff val="-67193"/>
                    <a:lumOff val="20931"/>
                  </a:schemeClr>
                </a:solidFill>
              </a:rPr>
              <a:t>list</a:t>
            </a:r>
            <a:r>
              <a:t>或</a:t>
            </a:r>
            <a:r>
              <a:rPr>
                <a:solidFill>
                  <a:schemeClr val="accent2">
                    <a:satOff val="-67193"/>
                    <a:lumOff val="20931"/>
                  </a:schemeClr>
                </a:solidFill>
              </a:rPr>
              <a:t>tuple</a:t>
            </a:r>
            <a:r>
              <a:t>前面加一个</a:t>
            </a:r>
            <a:r>
              <a:rPr>
                <a:solidFill>
                  <a:schemeClr val="accent2">
                    <a:satOff val="-67193"/>
                    <a:lumOff val="20931"/>
                  </a:schemeClr>
                </a:solidFill>
              </a:rPr>
              <a:t>*</a:t>
            </a:r>
            <a:r>
              <a:t>号，把</a:t>
            </a:r>
            <a:r>
              <a:rPr>
                <a:solidFill>
                  <a:schemeClr val="accent2">
                    <a:satOff val="-67193"/>
                    <a:lumOff val="20931"/>
                  </a:schemeClr>
                </a:solidFill>
              </a:rPr>
              <a:t>list</a:t>
            </a:r>
            <a:r>
              <a:t>或</a:t>
            </a:r>
            <a:r>
              <a:rPr>
                <a:solidFill>
                  <a:schemeClr val="accent2">
                    <a:satOff val="-67193"/>
                    <a:lumOff val="20931"/>
                  </a:schemeClr>
                </a:solidFill>
              </a:rPr>
              <a:t>tuple</a:t>
            </a:r>
            <a:r>
              <a:t>的元素变成可变参数传进去：</a:t>
            </a:r>
          </a:p>
        </p:txBody>
      </p:sp>
      <p:sp>
        <p:nvSpPr>
          <p:cNvPr id="939" name="*nums表示把nums这个list的所有元素作为可变参数传进去。这种写法相当有用，而且很常见。"/>
          <p:cNvSpPr txBox="1"/>
          <p:nvPr/>
        </p:nvSpPr>
        <p:spPr>
          <a:xfrm>
            <a:off x="724557" y="4150123"/>
            <a:ext cx="7694886"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*nums</a:t>
            </a:r>
            <a:r>
              <a:t>表示把</a:t>
            </a:r>
            <a:r>
              <a:rPr>
                <a:solidFill>
                  <a:schemeClr val="accent2">
                    <a:satOff val="-67193"/>
                    <a:lumOff val="20931"/>
                  </a:schemeClr>
                </a:solidFill>
              </a:rPr>
              <a:t>nums</a:t>
            </a:r>
            <a:r>
              <a:t>这个</a:t>
            </a:r>
            <a:r>
              <a:rPr>
                <a:solidFill>
                  <a:schemeClr val="accent2">
                    <a:satOff val="-67193"/>
                    <a:lumOff val="20931"/>
                  </a:schemeClr>
                </a:solidFill>
              </a:rPr>
              <a:t>list</a:t>
            </a:r>
            <a:r>
              <a:t>的所有元素作为可变参数传进去。这种写法相当有用，而且很常见。</a:t>
            </a:r>
          </a:p>
        </p:txBody>
      </p:sp>
      <p:pic>
        <p:nvPicPr>
          <p:cNvPr id="940" name="图像" descr="图像"/>
          <p:cNvPicPr>
            <a:picLocks noChangeAspect="1"/>
          </p:cNvPicPr>
          <p:nvPr/>
        </p:nvPicPr>
        <p:blipFill>
          <a:blip r:embed="rId2">
            <a:extLst/>
          </a:blip>
          <a:stretch>
            <a:fillRect/>
          </a:stretch>
        </p:blipFill>
        <p:spPr>
          <a:xfrm>
            <a:off x="3051369" y="1478187"/>
            <a:ext cx="3276601" cy="622301"/>
          </a:xfrm>
          <a:prstGeom prst="rect">
            <a:avLst/>
          </a:prstGeom>
          <a:ln w="12700">
            <a:miter lim="400000"/>
          </a:ln>
        </p:spPr>
      </p:pic>
      <p:pic>
        <p:nvPicPr>
          <p:cNvPr id="941" name="图像" descr="图像"/>
          <p:cNvPicPr>
            <a:picLocks noChangeAspect="1"/>
          </p:cNvPicPr>
          <p:nvPr/>
        </p:nvPicPr>
        <p:blipFill>
          <a:blip r:embed="rId3">
            <a:extLst/>
          </a:blip>
          <a:stretch>
            <a:fillRect/>
          </a:stretch>
        </p:blipFill>
        <p:spPr>
          <a:xfrm>
            <a:off x="3454400" y="3296324"/>
            <a:ext cx="2235200" cy="622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3"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5.3	函数的参数</a:t>
            </a:r>
          </a:p>
        </p:txBody>
      </p:sp>
      <p:sp>
        <p:nvSpPr>
          <p:cNvPr id="944" name="可变参数允许传入0个或任意个参数，这些可变参数在函数调用时自动组装为一个tuple。而关键字参数允许传入0个或任意个含参数名的参数，这些关键字参数在函数内部自动组装为一个dict。请看示例："/>
          <p:cNvSpPr txBox="1"/>
          <p:nvPr/>
        </p:nvSpPr>
        <p:spPr>
          <a:xfrm>
            <a:off x="630582" y="1503218"/>
            <a:ext cx="7882836"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可变参数允许传入0个或任意个参数，这些可变参数在函数调用时自动组装为一个</a:t>
            </a:r>
            <a:r>
              <a:rPr>
                <a:solidFill>
                  <a:schemeClr val="accent2">
                    <a:satOff val="-67193"/>
                    <a:lumOff val="20931"/>
                  </a:schemeClr>
                </a:solidFill>
              </a:rPr>
              <a:t>tuple</a:t>
            </a:r>
            <a:r>
              <a:t>。而关键字参数允许传入0个或任意个含参数名的参数，这些关键字参数在函数内部自动组装为一个</a:t>
            </a:r>
            <a:r>
              <a:rPr>
                <a:solidFill>
                  <a:schemeClr val="accent2">
                    <a:satOff val="-67193"/>
                    <a:lumOff val="20931"/>
                  </a:schemeClr>
                </a:solidFill>
              </a:rPr>
              <a:t>dict</a:t>
            </a:r>
            <a:r>
              <a:t>。请看示例：</a:t>
            </a:r>
          </a:p>
        </p:txBody>
      </p:sp>
      <p:sp>
        <p:nvSpPr>
          <p:cNvPr id="945" name="输入："/>
          <p:cNvSpPr txBox="1"/>
          <p:nvPr/>
        </p:nvSpPr>
        <p:spPr>
          <a:xfrm>
            <a:off x="1039551" y="870704"/>
            <a:ext cx="19329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关键字参数：</a:t>
            </a:r>
          </a:p>
        </p:txBody>
      </p:sp>
      <p:sp>
        <p:nvSpPr>
          <p:cNvPr id="946" name="形状"/>
          <p:cNvSpPr/>
          <p:nvPr/>
        </p:nvSpPr>
        <p:spPr>
          <a:xfrm>
            <a:off x="436410" y="916421"/>
            <a:ext cx="431803"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947" name="函数person除了必选参数name和age外，还接受关键字参数kw。在调用该函数时，可以只传入必选参数："/>
          <p:cNvSpPr txBox="1"/>
          <p:nvPr/>
        </p:nvSpPr>
        <p:spPr>
          <a:xfrm>
            <a:off x="629279" y="3454544"/>
            <a:ext cx="805140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函数</a:t>
            </a:r>
            <a:r>
              <a:rPr>
                <a:solidFill>
                  <a:schemeClr val="accent2">
                    <a:satOff val="-67193"/>
                    <a:lumOff val="20931"/>
                  </a:schemeClr>
                </a:solidFill>
              </a:rPr>
              <a:t>person</a:t>
            </a:r>
            <a:r>
              <a:t>除了必选参数</a:t>
            </a:r>
            <a:r>
              <a:rPr>
                <a:solidFill>
                  <a:schemeClr val="accent2">
                    <a:satOff val="-67193"/>
                    <a:lumOff val="20931"/>
                  </a:schemeClr>
                </a:solidFill>
              </a:rPr>
              <a:t>name</a:t>
            </a:r>
            <a:r>
              <a:t>和</a:t>
            </a:r>
            <a:r>
              <a:rPr>
                <a:solidFill>
                  <a:schemeClr val="accent2">
                    <a:satOff val="-67193"/>
                    <a:lumOff val="20931"/>
                  </a:schemeClr>
                </a:solidFill>
              </a:rPr>
              <a:t>age</a:t>
            </a:r>
            <a:r>
              <a:t>外，还接受关键字参数</a:t>
            </a:r>
            <a:r>
              <a:rPr>
                <a:solidFill>
                  <a:schemeClr val="accent2">
                    <a:satOff val="-67193"/>
                    <a:lumOff val="20931"/>
                  </a:schemeClr>
                </a:solidFill>
              </a:rPr>
              <a:t>kw</a:t>
            </a:r>
            <a:r>
              <a:t>。在调用该函数时，可以只传入必选参数：</a:t>
            </a:r>
          </a:p>
        </p:txBody>
      </p:sp>
      <p:sp>
        <p:nvSpPr>
          <p:cNvPr id="948" name="def person(name, age, **kw):…"/>
          <p:cNvSpPr txBox="1"/>
          <p:nvPr/>
        </p:nvSpPr>
        <p:spPr>
          <a:xfrm>
            <a:off x="1653529" y="2727655"/>
            <a:ext cx="6002906"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person</a:t>
            </a:r>
            <a:r>
              <a:rPr>
                <a:solidFill>
                  <a:srgbClr val="666600"/>
                </a:solidFill>
              </a:rPr>
              <a:t>(</a:t>
            </a:r>
            <a:r>
              <a:t>name</a:t>
            </a:r>
            <a:r>
              <a:rPr>
                <a:solidFill>
                  <a:srgbClr val="666600"/>
                </a:solidFill>
              </a:rPr>
              <a:t>,</a:t>
            </a:r>
            <a:r>
              <a:t> age</a:t>
            </a:r>
            <a:r>
              <a:rPr>
                <a:solidFill>
                  <a:srgbClr val="666600"/>
                </a:solidFill>
              </a:rPr>
              <a:t>,</a:t>
            </a:r>
            <a:r>
              <a:t> </a:t>
            </a:r>
            <a:r>
              <a:rPr>
                <a:solidFill>
                  <a:srgbClr val="666600"/>
                </a:solidFill>
              </a:rPr>
              <a:t>**</a:t>
            </a:r>
            <a:r>
              <a:t>kw</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'name:'</a:t>
            </a:r>
            <a:r>
              <a:rPr>
                <a:solidFill>
                  <a:srgbClr val="666600"/>
                </a:solidFill>
              </a:rPr>
              <a:t>,</a:t>
            </a:r>
            <a:r>
              <a:rPr>
                <a:solidFill>
                  <a:srgbClr val="668099">
                    <a:alpha val="40000"/>
                  </a:srgbClr>
                </a:solidFill>
              </a:rPr>
              <a:t> name</a:t>
            </a:r>
            <a:r>
              <a:rPr>
                <a:solidFill>
                  <a:srgbClr val="666600"/>
                </a:solidFill>
              </a:rPr>
              <a:t>,</a:t>
            </a:r>
            <a:r>
              <a:rPr>
                <a:solidFill>
                  <a:srgbClr val="668099">
                    <a:alpha val="40000"/>
                  </a:srgbClr>
                </a:solidFill>
              </a:rPr>
              <a:t> </a:t>
            </a:r>
            <a:r>
              <a:t>'age:'</a:t>
            </a:r>
            <a:r>
              <a:rPr>
                <a:solidFill>
                  <a:srgbClr val="666600"/>
                </a:solidFill>
              </a:rPr>
              <a:t>,</a:t>
            </a:r>
            <a:r>
              <a:rPr>
                <a:solidFill>
                  <a:srgbClr val="668099">
                    <a:alpha val="40000"/>
                  </a:srgbClr>
                </a:solidFill>
              </a:rPr>
              <a:t> age</a:t>
            </a:r>
            <a:r>
              <a:rPr>
                <a:solidFill>
                  <a:srgbClr val="666600"/>
                </a:solidFill>
              </a:rPr>
              <a:t>,</a:t>
            </a:r>
            <a:r>
              <a:rPr>
                <a:solidFill>
                  <a:srgbClr val="668099">
                    <a:alpha val="40000"/>
                  </a:srgbClr>
                </a:solidFill>
              </a:rPr>
              <a:t> </a:t>
            </a:r>
            <a:r>
              <a:t>'other:'</a:t>
            </a:r>
            <a:r>
              <a:rPr>
                <a:solidFill>
                  <a:srgbClr val="666600"/>
                </a:solidFill>
              </a:rPr>
              <a:t>,</a:t>
            </a:r>
            <a:r>
              <a:rPr>
                <a:solidFill>
                  <a:srgbClr val="668099">
                    <a:alpha val="40000"/>
                  </a:srgbClr>
                </a:solidFill>
              </a:rPr>
              <a:t> kw</a:t>
            </a:r>
            <a:r>
              <a:rPr>
                <a:solidFill>
                  <a:srgbClr val="666600"/>
                </a:solidFill>
              </a:rPr>
              <a:t>)</a:t>
            </a:r>
          </a:p>
        </p:txBody>
      </p:sp>
      <p:pic>
        <p:nvPicPr>
          <p:cNvPr id="949" name="图像" descr="图像"/>
          <p:cNvPicPr>
            <a:picLocks noChangeAspect="1"/>
          </p:cNvPicPr>
          <p:nvPr/>
        </p:nvPicPr>
        <p:blipFill>
          <a:blip r:embed="rId2">
            <a:extLst/>
          </a:blip>
          <a:stretch>
            <a:fillRect/>
          </a:stretch>
        </p:blipFill>
        <p:spPr>
          <a:xfrm>
            <a:off x="2990850" y="4248798"/>
            <a:ext cx="3162300" cy="431801"/>
          </a:xfrm>
          <a:prstGeom prst="rect">
            <a:avLst/>
          </a:prstGeom>
          <a:ln w="12700">
            <a:miter lim="400000"/>
          </a:ln>
        </p:spPr>
      </p:pic>
      <p:sp>
        <p:nvSpPr>
          <p:cNvPr id="950" name="也可以传入任意个数的关键字参数："/>
          <p:cNvSpPr txBox="1"/>
          <p:nvPr/>
        </p:nvSpPr>
        <p:spPr>
          <a:xfrm>
            <a:off x="1091966" y="4742010"/>
            <a:ext cx="37617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也可以传入任意个数的关键字参数：</a:t>
            </a:r>
          </a:p>
        </p:txBody>
      </p:sp>
      <p:pic>
        <p:nvPicPr>
          <p:cNvPr id="951" name="图像" descr="图像"/>
          <p:cNvPicPr>
            <a:picLocks noChangeAspect="1"/>
          </p:cNvPicPr>
          <p:nvPr/>
        </p:nvPicPr>
        <p:blipFill>
          <a:blip r:embed="rId3">
            <a:extLst/>
          </a:blip>
          <a:stretch>
            <a:fillRect/>
          </a:stretch>
        </p:blipFill>
        <p:spPr>
          <a:xfrm>
            <a:off x="1835150" y="5212362"/>
            <a:ext cx="5473700" cy="8509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3"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5.3	函数的参数</a:t>
            </a:r>
          </a:p>
        </p:txBody>
      </p:sp>
      <p:sp>
        <p:nvSpPr>
          <p:cNvPr id="954" name="关键字参数有什么用？它可以扩展函数的功能。比如，在person函数里，保证能接收到name和age这两个参数，但是，如果调用者愿意提供更多的参数，也能收到。试想正在做一个用户注册的功能，除了用户名和年龄是必填项外，其他都是可选项，利用关键字参数来定义这个函数就能满足注册的需求。…"/>
          <p:cNvSpPr txBox="1"/>
          <p:nvPr/>
        </p:nvSpPr>
        <p:spPr>
          <a:xfrm>
            <a:off x="630582" y="990034"/>
            <a:ext cx="7882836" cy="23331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关键字参数有什么用？它可以扩展函数的功能。比如，在</a:t>
            </a:r>
            <a:r>
              <a:rPr>
                <a:solidFill>
                  <a:schemeClr val="accent2">
                    <a:satOff val="-67193"/>
                    <a:lumOff val="20931"/>
                  </a:schemeClr>
                </a:solidFill>
              </a:rPr>
              <a:t>person</a:t>
            </a:r>
            <a:r>
              <a:t>函数里，保证能接收到</a:t>
            </a:r>
            <a:r>
              <a:rPr>
                <a:solidFill>
                  <a:schemeClr val="accent2">
                    <a:satOff val="-67193"/>
                    <a:lumOff val="20931"/>
                  </a:schemeClr>
                </a:solidFill>
              </a:rPr>
              <a:t>name</a:t>
            </a:r>
            <a:r>
              <a:t>和</a:t>
            </a:r>
            <a:r>
              <a:rPr>
                <a:solidFill>
                  <a:schemeClr val="accent2">
                    <a:satOff val="-67193"/>
                    <a:lumOff val="20931"/>
                  </a:schemeClr>
                </a:solidFill>
              </a:rPr>
              <a:t>age</a:t>
            </a:r>
            <a:r>
              <a:t>这两个参数，但是，如果调用者愿意提供更多的参数，也能收到。试想正在做一个用户注册的功能，除了用户名和年龄是必填项外，其他都是可选项，利用关键字参数来定义这个函数就能满足注册的需求。</a:t>
            </a:r>
          </a:p>
          <a:p>
            <a:pPr defTabSz="457200">
              <a:defRPr>
                <a:solidFill>
                  <a:srgbClr val="000000"/>
                </a:solidFill>
                <a:latin typeface="Helvetica Neue"/>
                <a:ea typeface="Helvetica Neue"/>
                <a:cs typeface="Helvetica Neue"/>
                <a:sym typeface="Helvetica Neue"/>
              </a:defRPr>
            </a:pPr>
            <a:r>
              <a:t>        和可变参数类似，也可以先组装出一个</a:t>
            </a:r>
            <a:r>
              <a:rPr>
                <a:solidFill>
                  <a:schemeClr val="accent2">
                    <a:satOff val="-67193"/>
                    <a:lumOff val="20931"/>
                  </a:schemeClr>
                </a:solidFill>
              </a:rPr>
              <a:t>dict</a:t>
            </a:r>
            <a:r>
              <a:t>，然后，把该</a:t>
            </a:r>
            <a:r>
              <a:rPr>
                <a:solidFill>
                  <a:schemeClr val="accent2">
                    <a:satOff val="-67193"/>
                    <a:lumOff val="20931"/>
                  </a:schemeClr>
                </a:solidFill>
              </a:rPr>
              <a:t>dict</a:t>
            </a:r>
            <a:r>
              <a:t>转换为关键字参数传进去：</a:t>
            </a:r>
          </a:p>
        </p:txBody>
      </p:sp>
      <p:sp>
        <p:nvSpPr>
          <p:cNvPr id="955" name="当然，上面复杂的调用可以用简化的写法："/>
          <p:cNvSpPr txBox="1"/>
          <p:nvPr/>
        </p:nvSpPr>
        <p:spPr>
          <a:xfrm>
            <a:off x="629279" y="4225496"/>
            <a:ext cx="805140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当然，上面复杂的调用可以用简化的写法：</a:t>
            </a:r>
          </a:p>
        </p:txBody>
      </p:sp>
      <p:pic>
        <p:nvPicPr>
          <p:cNvPr id="956" name="图像" descr="图像"/>
          <p:cNvPicPr>
            <a:picLocks noChangeAspect="1"/>
          </p:cNvPicPr>
          <p:nvPr/>
        </p:nvPicPr>
        <p:blipFill>
          <a:blip r:embed="rId2">
            <a:extLst/>
          </a:blip>
          <a:stretch>
            <a:fillRect/>
          </a:stretch>
        </p:blipFill>
        <p:spPr>
          <a:xfrm>
            <a:off x="1410132" y="3428031"/>
            <a:ext cx="6489701" cy="622301"/>
          </a:xfrm>
          <a:prstGeom prst="rect">
            <a:avLst/>
          </a:prstGeom>
          <a:ln w="12700">
            <a:miter lim="400000"/>
          </a:ln>
        </p:spPr>
      </p:pic>
      <p:pic>
        <p:nvPicPr>
          <p:cNvPr id="957" name="图像" descr="图像"/>
          <p:cNvPicPr>
            <a:picLocks noChangeAspect="1"/>
          </p:cNvPicPr>
          <p:nvPr/>
        </p:nvPicPr>
        <p:blipFill>
          <a:blip r:embed="rId3">
            <a:extLst/>
          </a:blip>
          <a:stretch>
            <a:fillRect/>
          </a:stretch>
        </p:blipFill>
        <p:spPr>
          <a:xfrm>
            <a:off x="1397000" y="4809602"/>
            <a:ext cx="6350000" cy="647701"/>
          </a:xfrm>
          <a:prstGeom prst="rect">
            <a:avLst/>
          </a:prstGeom>
          <a:ln w="12700">
            <a:miter lim="400000"/>
          </a:ln>
        </p:spPr>
      </p:pic>
      <p:sp>
        <p:nvSpPr>
          <p:cNvPr id="958" name="**extra表示把extra这个dict的所有key-value用关键字参数传入到函数的**kw参数，kw将获得一个dict，注意kw获得的dict是extra的一份拷贝，对kw的改动不会影响到函数外的extra。"/>
          <p:cNvSpPr txBox="1"/>
          <p:nvPr/>
        </p:nvSpPr>
        <p:spPr>
          <a:xfrm>
            <a:off x="680393" y="5536756"/>
            <a:ext cx="7783214"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**extra</a:t>
            </a:r>
            <a:r>
              <a:t>表示把</a:t>
            </a:r>
            <a:r>
              <a:rPr>
                <a:solidFill>
                  <a:schemeClr val="accent2">
                    <a:satOff val="-67193"/>
                    <a:lumOff val="20931"/>
                  </a:schemeClr>
                </a:solidFill>
              </a:rPr>
              <a:t>extra</a:t>
            </a:r>
            <a:r>
              <a:t>这个dict的所有</a:t>
            </a:r>
            <a:r>
              <a:rPr>
                <a:solidFill>
                  <a:schemeClr val="accent2">
                    <a:satOff val="-67193"/>
                    <a:lumOff val="20931"/>
                  </a:schemeClr>
                </a:solidFill>
              </a:rPr>
              <a:t>key-value</a:t>
            </a:r>
            <a:r>
              <a:t>用关键字参数传入到函数的</a:t>
            </a:r>
            <a:r>
              <a:rPr>
                <a:solidFill>
                  <a:schemeClr val="accent2">
                    <a:satOff val="-67193"/>
                    <a:lumOff val="20931"/>
                  </a:schemeClr>
                </a:solidFill>
              </a:rPr>
              <a:t>**kw</a:t>
            </a:r>
            <a:r>
              <a:t>参数，</a:t>
            </a:r>
            <a:r>
              <a:rPr>
                <a:solidFill>
                  <a:schemeClr val="accent2">
                    <a:satOff val="-67193"/>
                    <a:lumOff val="20931"/>
                  </a:schemeClr>
                </a:solidFill>
              </a:rPr>
              <a:t>kw</a:t>
            </a:r>
            <a:r>
              <a:t>将获得一个</a:t>
            </a:r>
            <a:r>
              <a:rPr>
                <a:solidFill>
                  <a:schemeClr val="accent2">
                    <a:satOff val="-67193"/>
                    <a:lumOff val="20931"/>
                  </a:schemeClr>
                </a:solidFill>
              </a:rPr>
              <a:t>dict</a:t>
            </a:r>
            <a:r>
              <a:t>，注意</a:t>
            </a:r>
            <a:r>
              <a:rPr>
                <a:solidFill>
                  <a:schemeClr val="accent2">
                    <a:satOff val="-67193"/>
                    <a:lumOff val="20931"/>
                  </a:schemeClr>
                </a:solidFill>
              </a:rPr>
              <a:t>kw</a:t>
            </a:r>
            <a:r>
              <a:t>获得的</a:t>
            </a:r>
            <a:r>
              <a:rPr>
                <a:solidFill>
                  <a:schemeClr val="accent2">
                    <a:satOff val="-67193"/>
                    <a:lumOff val="20931"/>
                  </a:schemeClr>
                </a:solidFill>
              </a:rPr>
              <a:t>dict</a:t>
            </a:r>
            <a:r>
              <a:t>是</a:t>
            </a:r>
            <a:r>
              <a:rPr>
                <a:solidFill>
                  <a:schemeClr val="accent2">
                    <a:satOff val="-67193"/>
                    <a:lumOff val="20931"/>
                  </a:schemeClr>
                </a:solidFill>
              </a:rPr>
              <a:t>extra</a:t>
            </a:r>
            <a:r>
              <a:t>的一份拷贝，对</a:t>
            </a:r>
            <a:r>
              <a:rPr>
                <a:solidFill>
                  <a:schemeClr val="accent2">
                    <a:satOff val="-67193"/>
                    <a:lumOff val="20931"/>
                  </a:schemeClr>
                </a:solidFill>
              </a:rPr>
              <a:t>kw</a:t>
            </a:r>
            <a:r>
              <a:t>的改动不会影响到函数外的</a:t>
            </a:r>
            <a:r>
              <a:rPr>
                <a:solidFill>
                  <a:schemeClr val="accent2">
                    <a:satOff val="-67193"/>
                    <a:lumOff val="20931"/>
                  </a:schemeClr>
                </a:solidFill>
              </a:rPr>
              <a:t>extra</a:t>
            </a:r>
            <a:r>
              <a:t>。</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0"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5.3	函数的参数</a:t>
            </a:r>
          </a:p>
        </p:txBody>
      </p:sp>
      <p:sp>
        <p:nvSpPr>
          <p:cNvPr id="961" name="对于关键字参数，函数的调用者可以传入任意不受限制的关键字参数。至于到底传入了哪些，就需要在函数内部通过kw检查。…"/>
          <p:cNvSpPr txBox="1"/>
          <p:nvPr/>
        </p:nvSpPr>
        <p:spPr>
          <a:xfrm>
            <a:off x="630582" y="1503218"/>
            <a:ext cx="7882836"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对于关键字参数，函数的调用者可以传入任意不受限制的关键字参数。至于到底传入了哪些，就需要在函数内部通过</a:t>
            </a:r>
            <a:r>
              <a:rPr>
                <a:solidFill>
                  <a:schemeClr val="accent2">
                    <a:satOff val="-67193"/>
                    <a:lumOff val="20931"/>
                  </a:schemeClr>
                </a:solidFill>
              </a:rPr>
              <a:t>kw</a:t>
            </a:r>
            <a:r>
              <a:t>检查。</a:t>
            </a:r>
          </a:p>
          <a:p>
            <a:pPr defTabSz="457200">
              <a:defRPr>
                <a:solidFill>
                  <a:srgbClr val="000000"/>
                </a:solidFill>
                <a:latin typeface="Helvetica Neue"/>
                <a:ea typeface="Helvetica Neue"/>
                <a:cs typeface="Helvetica Neue"/>
                <a:sym typeface="Helvetica Neue"/>
              </a:defRPr>
            </a:pPr>
            <a:r>
              <a:t>        仍以</a:t>
            </a:r>
            <a:r>
              <a:rPr>
                <a:solidFill>
                  <a:schemeClr val="accent2">
                    <a:satOff val="-67193"/>
                    <a:lumOff val="20931"/>
                  </a:schemeClr>
                </a:solidFill>
              </a:rPr>
              <a:t>person()</a:t>
            </a:r>
            <a:r>
              <a:t>函数为例，检查是否有</a:t>
            </a:r>
            <a:r>
              <a:rPr>
                <a:solidFill>
                  <a:schemeClr val="accent2">
                    <a:satOff val="-67193"/>
                    <a:lumOff val="20931"/>
                  </a:schemeClr>
                </a:solidFill>
              </a:rPr>
              <a:t>city</a:t>
            </a:r>
            <a:r>
              <a:t>和</a:t>
            </a:r>
            <a:r>
              <a:rPr>
                <a:solidFill>
                  <a:schemeClr val="accent2">
                    <a:satOff val="-67193"/>
                    <a:lumOff val="20931"/>
                  </a:schemeClr>
                </a:solidFill>
              </a:rPr>
              <a:t>job</a:t>
            </a:r>
            <a:r>
              <a:t>参数：</a:t>
            </a:r>
          </a:p>
        </p:txBody>
      </p:sp>
      <p:sp>
        <p:nvSpPr>
          <p:cNvPr id="962" name="输入："/>
          <p:cNvSpPr txBox="1"/>
          <p:nvPr/>
        </p:nvSpPr>
        <p:spPr>
          <a:xfrm>
            <a:off x="1039551" y="870704"/>
            <a:ext cx="25425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命名关键字参数：</a:t>
            </a:r>
          </a:p>
        </p:txBody>
      </p:sp>
      <p:sp>
        <p:nvSpPr>
          <p:cNvPr id="963" name="形状"/>
          <p:cNvSpPr/>
          <p:nvPr/>
        </p:nvSpPr>
        <p:spPr>
          <a:xfrm>
            <a:off x="436410" y="916421"/>
            <a:ext cx="431803"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964" name="但是调用者仍可以传入不受限制的关键字参数："/>
          <p:cNvSpPr txBox="1"/>
          <p:nvPr/>
        </p:nvSpPr>
        <p:spPr>
          <a:xfrm>
            <a:off x="1091966" y="4695232"/>
            <a:ext cx="49047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但是调用者仍可以传入不受限制的关键字参数：</a:t>
            </a:r>
          </a:p>
        </p:txBody>
      </p:sp>
      <p:sp>
        <p:nvSpPr>
          <p:cNvPr id="965" name="def person(name, age, **kw):…"/>
          <p:cNvSpPr txBox="1"/>
          <p:nvPr/>
        </p:nvSpPr>
        <p:spPr>
          <a:xfrm>
            <a:off x="1697547" y="2524957"/>
            <a:ext cx="6002906" cy="20620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person</a:t>
            </a:r>
            <a:r>
              <a:rPr>
                <a:solidFill>
                  <a:srgbClr val="666600"/>
                </a:solidFill>
              </a:rPr>
              <a:t>(</a:t>
            </a:r>
            <a:r>
              <a:t>name</a:t>
            </a:r>
            <a:r>
              <a:rPr>
                <a:solidFill>
                  <a:srgbClr val="666600"/>
                </a:solidFill>
              </a:rPr>
              <a:t>,</a:t>
            </a:r>
            <a:r>
              <a:t> age</a:t>
            </a:r>
            <a:r>
              <a:rPr>
                <a:solidFill>
                  <a:srgbClr val="666600"/>
                </a:solidFill>
              </a:rPr>
              <a:t>,</a:t>
            </a:r>
            <a:r>
              <a:t> </a:t>
            </a:r>
            <a:r>
              <a:rPr>
                <a:solidFill>
                  <a:srgbClr val="666600"/>
                </a:solidFill>
              </a:rPr>
              <a:t>**</a:t>
            </a:r>
            <a:r>
              <a:t>kw</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a:t>
            </a:r>
            <a:r>
              <a:rPr>
                <a:solidFill>
                  <a:srgbClr val="008800"/>
                </a:solidFill>
              </a:rPr>
              <a:t>'city'</a:t>
            </a:r>
            <a:r>
              <a:t> </a:t>
            </a:r>
            <a:r>
              <a:rPr>
                <a:solidFill>
                  <a:srgbClr val="000088"/>
                </a:solidFill>
              </a:rPr>
              <a:t>in</a:t>
            </a:r>
            <a:r>
              <a:t> kw</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880000"/>
                </a:solidFill>
              </a:rPr>
              <a:t># 有city参数</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a:t>
            </a:r>
            <a:r>
              <a:rPr>
                <a:solidFill>
                  <a:srgbClr val="008800"/>
                </a:solidFill>
              </a:rPr>
              <a:t>'job'</a:t>
            </a:r>
            <a:r>
              <a:t> </a:t>
            </a:r>
            <a:r>
              <a:rPr>
                <a:solidFill>
                  <a:srgbClr val="000088"/>
                </a:solidFill>
              </a:rPr>
              <a:t>in</a:t>
            </a:r>
            <a:r>
              <a:t> kw</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880000"/>
                </a:solidFill>
              </a:rPr>
              <a:t># 有job参数</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'name:'</a:t>
            </a:r>
            <a:r>
              <a:rPr>
                <a:solidFill>
                  <a:srgbClr val="666600"/>
                </a:solidFill>
              </a:rPr>
              <a:t>,</a:t>
            </a:r>
            <a:r>
              <a:rPr>
                <a:solidFill>
                  <a:srgbClr val="668099">
                    <a:alpha val="40000"/>
                  </a:srgbClr>
                </a:solidFill>
              </a:rPr>
              <a:t> name</a:t>
            </a:r>
            <a:r>
              <a:rPr>
                <a:solidFill>
                  <a:srgbClr val="666600"/>
                </a:solidFill>
              </a:rPr>
              <a:t>,</a:t>
            </a:r>
            <a:r>
              <a:rPr>
                <a:solidFill>
                  <a:srgbClr val="668099">
                    <a:alpha val="40000"/>
                  </a:srgbClr>
                </a:solidFill>
              </a:rPr>
              <a:t> </a:t>
            </a:r>
            <a:r>
              <a:t>'age:'</a:t>
            </a:r>
            <a:r>
              <a:rPr>
                <a:solidFill>
                  <a:srgbClr val="666600"/>
                </a:solidFill>
              </a:rPr>
              <a:t>,</a:t>
            </a:r>
            <a:r>
              <a:rPr>
                <a:solidFill>
                  <a:srgbClr val="668099">
                    <a:alpha val="40000"/>
                  </a:srgbClr>
                </a:solidFill>
              </a:rPr>
              <a:t> age</a:t>
            </a:r>
            <a:r>
              <a:rPr>
                <a:solidFill>
                  <a:srgbClr val="666600"/>
                </a:solidFill>
              </a:rPr>
              <a:t>,</a:t>
            </a:r>
            <a:r>
              <a:rPr>
                <a:solidFill>
                  <a:srgbClr val="668099">
                    <a:alpha val="40000"/>
                  </a:srgbClr>
                </a:solidFill>
              </a:rPr>
              <a:t> </a:t>
            </a:r>
            <a:r>
              <a:t>'other:'</a:t>
            </a:r>
            <a:r>
              <a:rPr>
                <a:solidFill>
                  <a:srgbClr val="666600"/>
                </a:solidFill>
              </a:rPr>
              <a:t>,</a:t>
            </a:r>
            <a:r>
              <a:rPr>
                <a:solidFill>
                  <a:srgbClr val="668099">
                    <a:alpha val="40000"/>
                  </a:srgbClr>
                </a:solidFill>
              </a:rPr>
              <a:t> kw</a:t>
            </a:r>
            <a:r>
              <a:rPr>
                <a:solidFill>
                  <a:srgbClr val="666600"/>
                </a:solidFill>
              </a:rPr>
              <a:t>)</a:t>
            </a:r>
          </a:p>
        </p:txBody>
      </p:sp>
      <p:pic>
        <p:nvPicPr>
          <p:cNvPr id="966" name="图像" descr="图像"/>
          <p:cNvPicPr>
            <a:picLocks noChangeAspect="1"/>
          </p:cNvPicPr>
          <p:nvPr/>
        </p:nvPicPr>
        <p:blipFill>
          <a:blip r:embed="rId2">
            <a:extLst/>
          </a:blip>
          <a:stretch>
            <a:fillRect/>
          </a:stretch>
        </p:blipFill>
        <p:spPr>
          <a:xfrm>
            <a:off x="742950" y="5212362"/>
            <a:ext cx="7658100" cy="635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8"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5.3	函数的参数</a:t>
            </a:r>
          </a:p>
        </p:txBody>
      </p:sp>
      <p:sp>
        <p:nvSpPr>
          <p:cNvPr id="969" name="如果要限制关键字参数的名字，就可以用命名关键字参数，例如，只接收city和job作为关键字参数。这种方式定义的函数如下："/>
          <p:cNvSpPr txBox="1"/>
          <p:nvPr/>
        </p:nvSpPr>
        <p:spPr>
          <a:xfrm>
            <a:off x="630582" y="990034"/>
            <a:ext cx="788283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如果要限制关键字参数的名字，就可以用命名关键字参数，例如，只接收</a:t>
            </a:r>
            <a:r>
              <a:rPr>
                <a:solidFill>
                  <a:schemeClr val="accent2">
                    <a:satOff val="-67193"/>
                    <a:lumOff val="20931"/>
                  </a:schemeClr>
                </a:solidFill>
              </a:rPr>
              <a:t>city</a:t>
            </a:r>
            <a:r>
              <a:t>和</a:t>
            </a:r>
            <a:r>
              <a:rPr>
                <a:solidFill>
                  <a:schemeClr val="accent2">
                    <a:satOff val="-67193"/>
                    <a:lumOff val="20931"/>
                  </a:schemeClr>
                </a:solidFill>
              </a:rPr>
              <a:t>job</a:t>
            </a:r>
            <a:r>
              <a:t>作为关键字参数。这种方式定义的函数如下：</a:t>
            </a:r>
          </a:p>
        </p:txBody>
      </p:sp>
      <p:sp>
        <p:nvSpPr>
          <p:cNvPr id="970" name="和关键字参数**kw不同，命名关键字参数需要一个特殊分隔符*，*后面的参数被视为命名关键字参数。…"/>
          <p:cNvSpPr txBox="1"/>
          <p:nvPr/>
        </p:nvSpPr>
        <p:spPr>
          <a:xfrm>
            <a:off x="629279" y="2574675"/>
            <a:ext cx="8051406" cy="10503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和关键字参数</a:t>
            </a:r>
            <a:r>
              <a:rPr>
                <a:solidFill>
                  <a:schemeClr val="accent2">
                    <a:satOff val="-67193"/>
                    <a:lumOff val="20931"/>
                  </a:schemeClr>
                </a:solidFill>
              </a:rPr>
              <a:t>**kw</a:t>
            </a:r>
            <a:r>
              <a:t>不同，命名关键字参数需要一个特殊分隔符</a:t>
            </a:r>
            <a:r>
              <a:rPr>
                <a:solidFill>
                  <a:schemeClr val="accent2">
                    <a:satOff val="-67193"/>
                    <a:lumOff val="20931"/>
                  </a:schemeClr>
                </a:solidFill>
              </a:rPr>
              <a:t>*</a:t>
            </a:r>
            <a:r>
              <a:t>，</a:t>
            </a:r>
            <a:r>
              <a:rPr>
                <a:solidFill>
                  <a:schemeClr val="accent2">
                    <a:satOff val="-67193"/>
                    <a:lumOff val="20931"/>
                  </a:schemeClr>
                </a:solidFill>
              </a:rPr>
              <a:t>*</a:t>
            </a:r>
            <a:r>
              <a:t>后面的参数被视为命名关键字参数。</a:t>
            </a:r>
          </a:p>
          <a:p>
            <a:pPr defTabSz="457200">
              <a:defRPr>
                <a:solidFill>
                  <a:srgbClr val="000000"/>
                </a:solidFill>
                <a:latin typeface="Helvetica Neue"/>
                <a:ea typeface="Helvetica Neue"/>
                <a:cs typeface="Helvetica Neue"/>
                <a:sym typeface="Helvetica Neue"/>
              </a:defRPr>
            </a:pPr>
            <a:r>
              <a:t>        调用方式如下：</a:t>
            </a:r>
          </a:p>
        </p:txBody>
      </p:sp>
      <p:sp>
        <p:nvSpPr>
          <p:cNvPr id="971" name="如果函数定义中已经有了一个可变参数，后面跟着的命名关键字参数就不再需要一个特殊分隔符*了："/>
          <p:cNvSpPr txBox="1"/>
          <p:nvPr/>
        </p:nvSpPr>
        <p:spPr>
          <a:xfrm>
            <a:off x="680393" y="4311441"/>
            <a:ext cx="7783214"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如果函数定义中已经有了一个可变参数，后面跟着的命名关键字参数就不再需要一个特殊分隔符</a:t>
            </a:r>
            <a:r>
              <a:rPr>
                <a:solidFill>
                  <a:schemeClr val="accent2">
                    <a:satOff val="-67193"/>
                    <a:lumOff val="20931"/>
                  </a:schemeClr>
                </a:solidFill>
              </a:rPr>
              <a:t>*</a:t>
            </a:r>
            <a:r>
              <a:t>了：</a:t>
            </a:r>
          </a:p>
        </p:txBody>
      </p:sp>
      <p:sp>
        <p:nvSpPr>
          <p:cNvPr id="972" name="def person(name, age, *, city, job):…"/>
          <p:cNvSpPr txBox="1"/>
          <p:nvPr/>
        </p:nvSpPr>
        <p:spPr>
          <a:xfrm>
            <a:off x="2400410" y="1839488"/>
            <a:ext cx="4509144"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person</a:t>
            </a:r>
            <a:r>
              <a:rPr>
                <a:solidFill>
                  <a:srgbClr val="666600"/>
                </a:solidFill>
              </a:rPr>
              <a:t>(</a:t>
            </a:r>
            <a:r>
              <a:t>name</a:t>
            </a:r>
            <a:r>
              <a:rPr>
                <a:solidFill>
                  <a:srgbClr val="666600"/>
                </a:solidFill>
              </a:rPr>
              <a:t>,</a:t>
            </a:r>
            <a:r>
              <a:t> age</a:t>
            </a:r>
            <a:r>
              <a:rPr>
                <a:solidFill>
                  <a:srgbClr val="666600"/>
                </a:solidFill>
              </a:rPr>
              <a:t>,</a:t>
            </a:r>
            <a:r>
              <a:t> </a:t>
            </a:r>
            <a:r>
              <a:rPr>
                <a:solidFill>
                  <a:srgbClr val="666600"/>
                </a:solidFill>
              </a:rPr>
              <a:t>*,</a:t>
            </a:r>
            <a:r>
              <a:t> city</a:t>
            </a:r>
            <a:r>
              <a:rPr>
                <a:solidFill>
                  <a:srgbClr val="666600"/>
                </a:solidFill>
              </a:rPr>
              <a:t>,</a:t>
            </a:r>
            <a:r>
              <a:t> job</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t>name</a:t>
            </a:r>
            <a:r>
              <a:rPr>
                <a:solidFill>
                  <a:srgbClr val="666600"/>
                </a:solidFill>
              </a:rPr>
              <a:t>,</a:t>
            </a:r>
            <a:r>
              <a:t> age</a:t>
            </a:r>
            <a:r>
              <a:rPr>
                <a:solidFill>
                  <a:srgbClr val="666600"/>
                </a:solidFill>
              </a:rPr>
              <a:t>,</a:t>
            </a:r>
            <a:r>
              <a:t> city</a:t>
            </a:r>
            <a:r>
              <a:rPr>
                <a:solidFill>
                  <a:srgbClr val="666600"/>
                </a:solidFill>
              </a:rPr>
              <a:t>,</a:t>
            </a:r>
            <a:r>
              <a:t> job</a:t>
            </a:r>
            <a:r>
              <a:rPr>
                <a:solidFill>
                  <a:srgbClr val="666600"/>
                </a:solidFill>
              </a:rPr>
              <a:t>)</a:t>
            </a:r>
          </a:p>
        </p:txBody>
      </p:sp>
      <p:pic>
        <p:nvPicPr>
          <p:cNvPr id="973" name="图像" descr="图像"/>
          <p:cNvPicPr>
            <a:picLocks noChangeAspect="1"/>
          </p:cNvPicPr>
          <p:nvPr/>
        </p:nvPicPr>
        <p:blipFill>
          <a:blip r:embed="rId2">
            <a:extLst/>
          </a:blip>
          <a:stretch>
            <a:fillRect/>
          </a:stretch>
        </p:blipFill>
        <p:spPr>
          <a:xfrm>
            <a:off x="1720850" y="3758679"/>
            <a:ext cx="5702300" cy="419101"/>
          </a:xfrm>
          <a:prstGeom prst="rect">
            <a:avLst/>
          </a:prstGeom>
          <a:ln w="12700">
            <a:miter lim="400000"/>
          </a:ln>
        </p:spPr>
      </p:pic>
      <p:sp>
        <p:nvSpPr>
          <p:cNvPr id="974" name="def person(name, age, *args, city, job):…"/>
          <p:cNvSpPr txBox="1"/>
          <p:nvPr/>
        </p:nvSpPr>
        <p:spPr>
          <a:xfrm>
            <a:off x="2187016" y="5297887"/>
            <a:ext cx="4935933" cy="5591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person</a:t>
            </a:r>
            <a:r>
              <a:rPr>
                <a:solidFill>
                  <a:srgbClr val="666600"/>
                </a:solidFill>
              </a:rPr>
              <a:t>(</a:t>
            </a:r>
            <a:r>
              <a:t>name</a:t>
            </a:r>
            <a:r>
              <a:rPr>
                <a:solidFill>
                  <a:srgbClr val="666600"/>
                </a:solidFill>
              </a:rPr>
              <a:t>,</a:t>
            </a:r>
            <a:r>
              <a:t> age</a:t>
            </a:r>
            <a:r>
              <a:rPr>
                <a:solidFill>
                  <a:srgbClr val="666600"/>
                </a:solidFill>
              </a:rPr>
              <a:t>,</a:t>
            </a:r>
            <a:r>
              <a:t> </a:t>
            </a:r>
            <a:r>
              <a:rPr>
                <a:solidFill>
                  <a:srgbClr val="666600"/>
                </a:solidFill>
              </a:rPr>
              <a:t>*</a:t>
            </a:r>
            <a:r>
              <a:t>args</a:t>
            </a:r>
            <a:r>
              <a:rPr>
                <a:solidFill>
                  <a:srgbClr val="666600"/>
                </a:solidFill>
              </a:rPr>
              <a:t>,</a:t>
            </a:r>
            <a:r>
              <a:t> city</a:t>
            </a:r>
            <a:r>
              <a:rPr>
                <a:solidFill>
                  <a:srgbClr val="666600"/>
                </a:solidFill>
              </a:rPr>
              <a:t>,</a:t>
            </a:r>
            <a:r>
              <a:t> job</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t>name</a:t>
            </a:r>
            <a:r>
              <a:rPr>
                <a:solidFill>
                  <a:srgbClr val="666600"/>
                </a:solidFill>
              </a:rPr>
              <a:t>,</a:t>
            </a:r>
            <a:r>
              <a:t> age</a:t>
            </a:r>
            <a:r>
              <a:rPr>
                <a:solidFill>
                  <a:srgbClr val="666600"/>
                </a:solidFill>
              </a:rPr>
              <a:t>,</a:t>
            </a:r>
            <a:r>
              <a:t> args</a:t>
            </a:r>
            <a:r>
              <a:rPr>
                <a:solidFill>
                  <a:srgbClr val="666600"/>
                </a:solidFill>
              </a:rPr>
              <a:t>,</a:t>
            </a:r>
            <a:r>
              <a:t> city</a:t>
            </a:r>
            <a:r>
              <a:rPr>
                <a:solidFill>
                  <a:srgbClr val="666600"/>
                </a:solidFill>
              </a:rPr>
              <a:t>,</a:t>
            </a:r>
            <a:r>
              <a:t> job</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6"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5.3	函数的参数</a:t>
            </a:r>
          </a:p>
        </p:txBody>
      </p:sp>
      <p:sp>
        <p:nvSpPr>
          <p:cNvPr id="977" name="命名关键字参数必须传入参数名，这和位置参数不同。如果没有传入参数名，调用将报错："/>
          <p:cNvSpPr txBox="1"/>
          <p:nvPr/>
        </p:nvSpPr>
        <p:spPr>
          <a:xfrm>
            <a:off x="630582" y="833482"/>
            <a:ext cx="788283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命名关键字参数必须传入参数名，这和位置参数不同。如果没有传入参数名，调用将报错：</a:t>
            </a:r>
          </a:p>
        </p:txBody>
      </p:sp>
      <p:sp>
        <p:nvSpPr>
          <p:cNvPr id="978" name="由于调用时缺少参数名city和job，Python解释器把这4个参数均视为位置参数，但person()函数仅接受2个位置参数。…"/>
          <p:cNvSpPr txBox="1"/>
          <p:nvPr/>
        </p:nvSpPr>
        <p:spPr>
          <a:xfrm>
            <a:off x="629279" y="2708312"/>
            <a:ext cx="8051406"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由于调用时缺少参数名</a:t>
            </a:r>
            <a:r>
              <a:rPr>
                <a:solidFill>
                  <a:schemeClr val="accent2">
                    <a:satOff val="-67193"/>
                    <a:lumOff val="20931"/>
                  </a:schemeClr>
                </a:solidFill>
              </a:rPr>
              <a:t>city</a:t>
            </a:r>
            <a:r>
              <a:t>和</a:t>
            </a:r>
            <a:r>
              <a:rPr>
                <a:solidFill>
                  <a:schemeClr val="accent2">
                    <a:satOff val="-67193"/>
                    <a:lumOff val="20931"/>
                  </a:schemeClr>
                </a:solidFill>
              </a:rPr>
              <a:t>job</a:t>
            </a:r>
            <a:r>
              <a:t>，Python解释器把这4个参数均视为位置参数，但</a:t>
            </a:r>
            <a:r>
              <a:rPr>
                <a:solidFill>
                  <a:schemeClr val="accent2">
                    <a:satOff val="-67193"/>
                    <a:lumOff val="20931"/>
                  </a:schemeClr>
                </a:solidFill>
              </a:rPr>
              <a:t>person()</a:t>
            </a:r>
            <a:r>
              <a:t>函数仅接受2个位置参数。</a:t>
            </a:r>
          </a:p>
          <a:p>
            <a:pPr defTabSz="457200">
              <a:defRPr>
                <a:solidFill>
                  <a:srgbClr val="000000"/>
                </a:solidFill>
                <a:latin typeface="Helvetica Neue"/>
                <a:ea typeface="Helvetica Neue"/>
                <a:cs typeface="Helvetica Neue"/>
                <a:sym typeface="Helvetica Neue"/>
              </a:defRPr>
            </a:pPr>
            <a:r>
              <a:t>        命名关键字参数可以有缺省值，从而简化调用：</a:t>
            </a:r>
          </a:p>
        </p:txBody>
      </p:sp>
      <p:sp>
        <p:nvSpPr>
          <p:cNvPr id="979" name="由于命名关键字参数city具有默认值，调用时，可不传入city参数："/>
          <p:cNvSpPr txBox="1"/>
          <p:nvPr/>
        </p:nvSpPr>
        <p:spPr>
          <a:xfrm>
            <a:off x="680393" y="4556723"/>
            <a:ext cx="7783214"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由于命名关键字参数</a:t>
            </a:r>
            <a:r>
              <a:rPr>
                <a:solidFill>
                  <a:schemeClr val="accent2">
                    <a:satOff val="-67193"/>
                    <a:lumOff val="20931"/>
                  </a:schemeClr>
                </a:solidFill>
              </a:rPr>
              <a:t>city</a:t>
            </a:r>
            <a:r>
              <a:t>具有默认值，调用时，可不传入</a:t>
            </a:r>
            <a:r>
              <a:rPr>
                <a:solidFill>
                  <a:schemeClr val="accent2">
                    <a:satOff val="-67193"/>
                    <a:lumOff val="20931"/>
                  </a:schemeClr>
                </a:solidFill>
              </a:rPr>
              <a:t>city</a:t>
            </a:r>
            <a:r>
              <a:t>参数：</a:t>
            </a:r>
          </a:p>
        </p:txBody>
      </p:sp>
      <p:pic>
        <p:nvPicPr>
          <p:cNvPr id="980" name="图像" descr="图像"/>
          <p:cNvPicPr>
            <a:picLocks noChangeAspect="1"/>
          </p:cNvPicPr>
          <p:nvPr/>
        </p:nvPicPr>
        <p:blipFill>
          <a:blip r:embed="rId2">
            <a:extLst/>
          </a:blip>
          <a:stretch>
            <a:fillRect/>
          </a:stretch>
        </p:blipFill>
        <p:spPr>
          <a:xfrm>
            <a:off x="1441450" y="1722094"/>
            <a:ext cx="6261100" cy="838201"/>
          </a:xfrm>
          <a:prstGeom prst="rect">
            <a:avLst/>
          </a:prstGeom>
          <a:ln w="12700">
            <a:miter lim="400000"/>
          </a:ln>
        </p:spPr>
      </p:pic>
      <p:sp>
        <p:nvSpPr>
          <p:cNvPr id="981" name="def person(name, age, *, city='Beijing', job):…"/>
          <p:cNvSpPr txBox="1"/>
          <p:nvPr/>
        </p:nvSpPr>
        <p:spPr>
          <a:xfrm>
            <a:off x="1866924" y="3850301"/>
            <a:ext cx="5576117" cy="5591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000088"/>
                </a:solidFill>
              </a:rPr>
              <a:t>def</a:t>
            </a:r>
            <a:r>
              <a:rPr>
                <a:solidFill>
                  <a:srgbClr val="668099">
                    <a:alpha val="40000"/>
                  </a:srgbClr>
                </a:solidFill>
              </a:rPr>
              <a:t> person</a:t>
            </a:r>
            <a:r>
              <a:rPr>
                <a:solidFill>
                  <a:srgbClr val="666600"/>
                </a:solidFill>
              </a:rPr>
              <a:t>(</a:t>
            </a:r>
            <a:r>
              <a:rPr>
                <a:solidFill>
                  <a:srgbClr val="668099">
                    <a:alpha val="40000"/>
                  </a:srgbClr>
                </a:solidFill>
              </a:rPr>
              <a:t>name</a:t>
            </a:r>
            <a:r>
              <a:rPr>
                <a:solidFill>
                  <a:srgbClr val="666600"/>
                </a:solidFill>
              </a:rPr>
              <a:t>,</a:t>
            </a:r>
            <a:r>
              <a:rPr>
                <a:solidFill>
                  <a:srgbClr val="668099">
                    <a:alpha val="40000"/>
                  </a:srgbClr>
                </a:solidFill>
              </a:rPr>
              <a:t> age</a:t>
            </a:r>
            <a:r>
              <a:rPr>
                <a:solidFill>
                  <a:srgbClr val="666600"/>
                </a:solidFill>
              </a:rPr>
              <a:t>,</a:t>
            </a:r>
            <a:r>
              <a:rPr>
                <a:solidFill>
                  <a:srgbClr val="668099">
                    <a:alpha val="40000"/>
                  </a:srgbClr>
                </a:solidFill>
              </a:rPr>
              <a:t> </a:t>
            </a:r>
            <a:r>
              <a:rPr>
                <a:solidFill>
                  <a:srgbClr val="666600"/>
                </a:solidFill>
              </a:rPr>
              <a:t>*,</a:t>
            </a:r>
            <a:r>
              <a:rPr>
                <a:solidFill>
                  <a:srgbClr val="668099">
                    <a:alpha val="40000"/>
                  </a:srgbClr>
                </a:solidFill>
              </a:rPr>
              <a:t> city</a:t>
            </a:r>
            <a:r>
              <a:rPr>
                <a:solidFill>
                  <a:srgbClr val="666600"/>
                </a:solidFill>
              </a:rPr>
              <a:t>=</a:t>
            </a:r>
            <a:r>
              <a:t>'Beijing'</a:t>
            </a:r>
            <a:r>
              <a:rPr>
                <a:solidFill>
                  <a:srgbClr val="666600"/>
                </a:solidFill>
              </a:rPr>
              <a:t>,</a:t>
            </a:r>
            <a:r>
              <a:rPr>
                <a:solidFill>
                  <a:srgbClr val="668099">
                    <a:alpha val="40000"/>
                  </a:srgbClr>
                </a:solidFill>
              </a:rPr>
              <a:t> job</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t>name</a:t>
            </a:r>
            <a:r>
              <a:rPr>
                <a:solidFill>
                  <a:srgbClr val="666600"/>
                </a:solidFill>
              </a:rPr>
              <a:t>,</a:t>
            </a:r>
            <a:r>
              <a:t> age</a:t>
            </a:r>
            <a:r>
              <a:rPr>
                <a:solidFill>
                  <a:srgbClr val="666600"/>
                </a:solidFill>
              </a:rPr>
              <a:t>,</a:t>
            </a:r>
            <a:r>
              <a:t> city</a:t>
            </a:r>
            <a:r>
              <a:rPr>
                <a:solidFill>
                  <a:srgbClr val="666600"/>
                </a:solidFill>
              </a:rPr>
              <a:t>,</a:t>
            </a:r>
            <a:r>
              <a:t> job</a:t>
            </a:r>
            <a:r>
              <a:rPr>
                <a:solidFill>
                  <a:srgbClr val="666600"/>
                </a:solidFill>
              </a:rPr>
              <a:t>)</a:t>
            </a:r>
          </a:p>
        </p:txBody>
      </p:sp>
      <p:pic>
        <p:nvPicPr>
          <p:cNvPr id="982" name="图像" descr="图像"/>
          <p:cNvPicPr>
            <a:picLocks noChangeAspect="1"/>
          </p:cNvPicPr>
          <p:nvPr/>
        </p:nvPicPr>
        <p:blipFill>
          <a:blip r:embed="rId3">
            <a:extLst/>
          </a:blip>
          <a:stretch>
            <a:fillRect/>
          </a:stretch>
        </p:blipFill>
        <p:spPr>
          <a:xfrm>
            <a:off x="2590800" y="5112891"/>
            <a:ext cx="3962400" cy="381001"/>
          </a:xfrm>
          <a:prstGeom prst="rect">
            <a:avLst/>
          </a:prstGeom>
          <a:ln w="12700">
            <a:miter lim="400000"/>
          </a:ln>
        </p:spPr>
      </p:pic>
      <p:sp>
        <p:nvSpPr>
          <p:cNvPr id="983" name="使用命名关键字参数时，要特别注意，如果没有可变参数，就必须加一个*作为特殊分隔符。如果缺少*，Python解释器将无法识别位置参数和命名关键字参数。"/>
          <p:cNvSpPr txBox="1"/>
          <p:nvPr/>
        </p:nvSpPr>
        <p:spPr>
          <a:xfrm>
            <a:off x="733857" y="5641119"/>
            <a:ext cx="8051406"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使用命名关键字参数时，要特别注意，如果没有可变参数，就必须加一个</a:t>
            </a:r>
            <a:r>
              <a:rPr>
                <a:solidFill>
                  <a:schemeClr val="accent2">
                    <a:satOff val="-67193"/>
                    <a:lumOff val="20931"/>
                  </a:schemeClr>
                </a:solidFill>
              </a:rPr>
              <a:t>*</a:t>
            </a:r>
            <a:r>
              <a:t>作为特殊分隔符。如果缺少</a:t>
            </a:r>
            <a:r>
              <a:rPr>
                <a:solidFill>
                  <a:schemeClr val="accent2">
                    <a:satOff val="-67193"/>
                    <a:lumOff val="20931"/>
                  </a:schemeClr>
                </a:solidFill>
              </a:rPr>
              <a:t>*</a:t>
            </a:r>
            <a:r>
              <a:t>，Python解释器将无法识别位置参数和命名关键字参数。</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5"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5.3	函数的参数</a:t>
            </a:r>
          </a:p>
        </p:txBody>
      </p:sp>
      <p:sp>
        <p:nvSpPr>
          <p:cNvPr id="986" name="在Python中定义函数，可以用必选参数、默认参数、可变参数、关键字参数和命名关键字参数，这5种参数都可以组合使用。但是请注意，参数定义的顺序必须是：必选参数、默认参数、可变参数、命名关键字参数和关键字参数。…"/>
          <p:cNvSpPr txBox="1"/>
          <p:nvPr/>
        </p:nvSpPr>
        <p:spPr>
          <a:xfrm>
            <a:off x="630582" y="1503218"/>
            <a:ext cx="7882836" cy="1691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在Python中定义函数，可以用必选参数、默认参数、可变参数、关键字参数和命名关键字参数，这5种参数都可以组合使用。但是请注意，参数定义的顺序必须是：</a:t>
            </a:r>
            <a:r>
              <a:rPr>
                <a:solidFill>
                  <a:schemeClr val="accent2">
                    <a:satOff val="-67193"/>
                    <a:lumOff val="20931"/>
                  </a:schemeClr>
                </a:solidFill>
              </a:rPr>
              <a:t>必选参数、默认参数、可变参数、命名关键字参数和关键字参数</a:t>
            </a:r>
            <a:r>
              <a:t>。</a:t>
            </a:r>
          </a:p>
          <a:p>
            <a:pPr defTabSz="457200">
              <a:defRPr>
                <a:solidFill>
                  <a:srgbClr val="000000"/>
                </a:solidFill>
                <a:latin typeface="Helvetica Neue"/>
                <a:ea typeface="Helvetica Neue"/>
                <a:cs typeface="Helvetica Neue"/>
                <a:sym typeface="Helvetica Neue"/>
              </a:defRPr>
            </a:pPr>
            <a:r>
              <a:t>        比如定义一个函数，包含上述若干种参数：</a:t>
            </a:r>
          </a:p>
        </p:txBody>
      </p:sp>
      <p:sp>
        <p:nvSpPr>
          <p:cNvPr id="987" name="输入："/>
          <p:cNvSpPr txBox="1"/>
          <p:nvPr/>
        </p:nvSpPr>
        <p:spPr>
          <a:xfrm>
            <a:off x="1039551" y="870704"/>
            <a:ext cx="16281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参数组合：</a:t>
            </a:r>
          </a:p>
        </p:txBody>
      </p:sp>
      <p:sp>
        <p:nvSpPr>
          <p:cNvPr id="988" name="形状"/>
          <p:cNvSpPr/>
          <p:nvPr/>
        </p:nvSpPr>
        <p:spPr>
          <a:xfrm>
            <a:off x="436410" y="916421"/>
            <a:ext cx="431803"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989" name="在函数调用的时候，Python解释器自动按照参数位置和参数名把对应的参数传进去。"/>
          <p:cNvSpPr txBox="1"/>
          <p:nvPr/>
        </p:nvSpPr>
        <p:spPr>
          <a:xfrm>
            <a:off x="703444" y="4411562"/>
            <a:ext cx="7737112"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在函数调用的时候，Python解释器自动按照参数位置和参数名把对应的参数传进去。</a:t>
            </a:r>
          </a:p>
        </p:txBody>
      </p:sp>
      <p:sp>
        <p:nvSpPr>
          <p:cNvPr id="990" name="def f1(a, b, c=0, *args, **kw):…"/>
          <p:cNvSpPr txBox="1"/>
          <p:nvPr/>
        </p:nvSpPr>
        <p:spPr>
          <a:xfrm>
            <a:off x="663619" y="3231045"/>
            <a:ext cx="7816762" cy="10417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f1</a:t>
            </a:r>
            <a:r>
              <a:rPr>
                <a:solidFill>
                  <a:srgbClr val="666600"/>
                </a:solidFill>
              </a:rPr>
              <a:t>(</a:t>
            </a:r>
            <a:r>
              <a:rPr>
                <a:solidFill>
                  <a:srgbClr val="668099">
                    <a:alpha val="40000"/>
                  </a:srgbClr>
                </a:solidFill>
              </a:rPr>
              <a:t>a</a:t>
            </a:r>
            <a:r>
              <a:rPr>
                <a:solidFill>
                  <a:srgbClr val="666600"/>
                </a:solidFill>
              </a:rPr>
              <a:t>,</a:t>
            </a:r>
            <a:r>
              <a:rPr>
                <a:solidFill>
                  <a:srgbClr val="668099">
                    <a:alpha val="40000"/>
                  </a:srgbClr>
                </a:solidFill>
              </a:rPr>
              <a:t> b</a:t>
            </a:r>
            <a:r>
              <a:rPr>
                <a:solidFill>
                  <a:srgbClr val="666600"/>
                </a:solidFill>
              </a:rPr>
              <a:t>,</a:t>
            </a:r>
            <a:r>
              <a:rPr>
                <a:solidFill>
                  <a:srgbClr val="668099">
                    <a:alpha val="40000"/>
                  </a:srgbClr>
                </a:solidFill>
              </a:rPr>
              <a:t> c</a:t>
            </a:r>
            <a:r>
              <a:rPr>
                <a:solidFill>
                  <a:srgbClr val="666600"/>
                </a:solidFill>
              </a:rPr>
              <a:t>=</a:t>
            </a:r>
            <a:r>
              <a:rPr>
                <a:solidFill>
                  <a:srgbClr val="006666"/>
                </a:solidFill>
              </a:rPr>
              <a:t>0</a:t>
            </a:r>
            <a:r>
              <a:rPr>
                <a:solidFill>
                  <a:srgbClr val="666600"/>
                </a:solidFill>
              </a:rPr>
              <a:t>,</a:t>
            </a:r>
            <a:r>
              <a:rPr>
                <a:solidFill>
                  <a:srgbClr val="668099">
                    <a:alpha val="40000"/>
                  </a:srgbClr>
                </a:solidFill>
              </a:rPr>
              <a:t> </a:t>
            </a:r>
            <a:r>
              <a:rPr>
                <a:solidFill>
                  <a:srgbClr val="666600"/>
                </a:solidFill>
              </a:rPr>
              <a:t>*</a:t>
            </a:r>
            <a:r>
              <a:rPr>
                <a:solidFill>
                  <a:srgbClr val="668099">
                    <a:alpha val="40000"/>
                  </a:srgbClr>
                </a:solidFill>
              </a:rPr>
              <a:t>args</a:t>
            </a:r>
            <a:r>
              <a:rPr>
                <a:solidFill>
                  <a:srgbClr val="666600"/>
                </a:solidFill>
              </a:rPr>
              <a:t>,</a:t>
            </a:r>
            <a:r>
              <a:rPr>
                <a:solidFill>
                  <a:srgbClr val="668099">
                    <a:alpha val="40000"/>
                  </a:srgbClr>
                </a:solidFill>
              </a:rPr>
              <a:t> </a:t>
            </a:r>
            <a:r>
              <a:rPr>
                <a:solidFill>
                  <a:srgbClr val="666600"/>
                </a:solidFill>
              </a:rPr>
              <a:t>**</a:t>
            </a:r>
            <a:r>
              <a:rPr>
                <a:solidFill>
                  <a:srgbClr val="668099">
                    <a:alpha val="40000"/>
                  </a:srgbClr>
                </a:solidFill>
              </a:rPr>
              <a:t>kw</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'a ='</a:t>
            </a:r>
            <a:r>
              <a:rPr>
                <a:solidFill>
                  <a:srgbClr val="666600"/>
                </a:solidFill>
              </a:rPr>
              <a:t>,</a:t>
            </a:r>
            <a:r>
              <a:rPr>
                <a:solidFill>
                  <a:srgbClr val="668099">
                    <a:alpha val="40000"/>
                  </a:srgbClr>
                </a:solidFill>
              </a:rPr>
              <a:t> a</a:t>
            </a:r>
            <a:r>
              <a:rPr>
                <a:solidFill>
                  <a:srgbClr val="666600"/>
                </a:solidFill>
              </a:rPr>
              <a:t>,</a:t>
            </a:r>
            <a:r>
              <a:rPr>
                <a:solidFill>
                  <a:srgbClr val="668099">
                    <a:alpha val="40000"/>
                  </a:srgbClr>
                </a:solidFill>
              </a:rPr>
              <a:t> </a:t>
            </a:r>
            <a:r>
              <a:t>'b ='</a:t>
            </a:r>
            <a:r>
              <a:rPr>
                <a:solidFill>
                  <a:srgbClr val="666600"/>
                </a:solidFill>
              </a:rPr>
              <a:t>,</a:t>
            </a:r>
            <a:r>
              <a:rPr>
                <a:solidFill>
                  <a:srgbClr val="668099">
                    <a:alpha val="40000"/>
                  </a:srgbClr>
                </a:solidFill>
              </a:rPr>
              <a:t> b</a:t>
            </a:r>
            <a:r>
              <a:rPr>
                <a:solidFill>
                  <a:srgbClr val="666600"/>
                </a:solidFill>
              </a:rPr>
              <a:t>,</a:t>
            </a:r>
            <a:r>
              <a:rPr>
                <a:solidFill>
                  <a:srgbClr val="668099">
                    <a:alpha val="40000"/>
                  </a:srgbClr>
                </a:solidFill>
              </a:rPr>
              <a:t> </a:t>
            </a:r>
            <a:r>
              <a:t>'c ='</a:t>
            </a:r>
            <a:r>
              <a:rPr>
                <a:solidFill>
                  <a:srgbClr val="666600"/>
                </a:solidFill>
              </a:rPr>
              <a:t>,</a:t>
            </a:r>
            <a:r>
              <a:rPr>
                <a:solidFill>
                  <a:srgbClr val="668099">
                    <a:alpha val="40000"/>
                  </a:srgbClr>
                </a:solidFill>
              </a:rPr>
              <a:t> c</a:t>
            </a:r>
            <a:r>
              <a:rPr>
                <a:solidFill>
                  <a:srgbClr val="666600"/>
                </a:solidFill>
              </a:rPr>
              <a:t>,</a:t>
            </a:r>
            <a:r>
              <a:rPr>
                <a:solidFill>
                  <a:srgbClr val="668099">
                    <a:alpha val="40000"/>
                  </a:srgbClr>
                </a:solidFill>
              </a:rPr>
              <a:t> </a:t>
            </a:r>
            <a:r>
              <a:t>'args ='</a:t>
            </a:r>
            <a:r>
              <a:rPr>
                <a:solidFill>
                  <a:srgbClr val="666600"/>
                </a:solidFill>
              </a:rPr>
              <a:t>,</a:t>
            </a:r>
            <a:r>
              <a:rPr>
                <a:solidFill>
                  <a:srgbClr val="668099">
                    <a:alpha val="40000"/>
                  </a:srgbClr>
                </a:solidFill>
              </a:rPr>
              <a:t> args</a:t>
            </a:r>
            <a:r>
              <a:rPr>
                <a:solidFill>
                  <a:srgbClr val="666600"/>
                </a:solidFill>
              </a:rPr>
              <a:t>,</a:t>
            </a:r>
            <a:r>
              <a:rPr>
                <a:solidFill>
                  <a:srgbClr val="668099">
                    <a:alpha val="40000"/>
                  </a:srgbClr>
                </a:solidFill>
              </a:rPr>
              <a:t> </a:t>
            </a:r>
            <a:r>
              <a:t>'kw ='</a:t>
            </a:r>
            <a:r>
              <a:rPr>
                <a:solidFill>
                  <a:srgbClr val="666600"/>
                </a:solidFill>
              </a:rPr>
              <a:t>,</a:t>
            </a:r>
            <a:r>
              <a:rPr>
                <a:solidFill>
                  <a:srgbClr val="668099">
                    <a:alpha val="40000"/>
                  </a:srgbClr>
                </a:solidFill>
              </a:rPr>
              <a:t> kw</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f2</a:t>
            </a:r>
            <a:r>
              <a:rPr>
                <a:solidFill>
                  <a:srgbClr val="666600"/>
                </a:solidFill>
              </a:rPr>
              <a:t>(</a:t>
            </a:r>
            <a:r>
              <a:rPr>
                <a:solidFill>
                  <a:srgbClr val="668099">
                    <a:alpha val="40000"/>
                  </a:srgbClr>
                </a:solidFill>
              </a:rPr>
              <a:t>a</a:t>
            </a:r>
            <a:r>
              <a:rPr>
                <a:solidFill>
                  <a:srgbClr val="666600"/>
                </a:solidFill>
              </a:rPr>
              <a:t>,</a:t>
            </a:r>
            <a:r>
              <a:rPr>
                <a:solidFill>
                  <a:srgbClr val="668099">
                    <a:alpha val="40000"/>
                  </a:srgbClr>
                </a:solidFill>
              </a:rPr>
              <a:t> b</a:t>
            </a:r>
            <a:r>
              <a:rPr>
                <a:solidFill>
                  <a:srgbClr val="666600"/>
                </a:solidFill>
              </a:rPr>
              <a:t>,</a:t>
            </a:r>
            <a:r>
              <a:rPr>
                <a:solidFill>
                  <a:srgbClr val="668099">
                    <a:alpha val="40000"/>
                  </a:srgbClr>
                </a:solidFill>
              </a:rPr>
              <a:t> c</a:t>
            </a:r>
            <a:r>
              <a:rPr>
                <a:solidFill>
                  <a:srgbClr val="666600"/>
                </a:solidFill>
              </a:rPr>
              <a:t>=</a:t>
            </a:r>
            <a:r>
              <a:rPr>
                <a:solidFill>
                  <a:srgbClr val="006666"/>
                </a:solidFill>
              </a:rPr>
              <a:t>0</a:t>
            </a:r>
            <a:r>
              <a:rPr>
                <a:solidFill>
                  <a:srgbClr val="666600"/>
                </a:solidFill>
              </a:rPr>
              <a:t>,</a:t>
            </a:r>
            <a:r>
              <a:rPr>
                <a:solidFill>
                  <a:srgbClr val="668099">
                    <a:alpha val="40000"/>
                  </a:srgbClr>
                </a:solidFill>
              </a:rPr>
              <a:t> </a:t>
            </a:r>
            <a:r>
              <a:rPr>
                <a:solidFill>
                  <a:srgbClr val="666600"/>
                </a:solidFill>
              </a:rPr>
              <a:t>*,</a:t>
            </a:r>
            <a:r>
              <a:rPr>
                <a:solidFill>
                  <a:srgbClr val="668099">
                    <a:alpha val="40000"/>
                  </a:srgbClr>
                </a:solidFill>
              </a:rPr>
              <a:t> d</a:t>
            </a:r>
            <a:r>
              <a:rPr>
                <a:solidFill>
                  <a:srgbClr val="666600"/>
                </a:solidFill>
              </a:rPr>
              <a:t>,</a:t>
            </a:r>
            <a:r>
              <a:rPr>
                <a:solidFill>
                  <a:srgbClr val="668099">
                    <a:alpha val="40000"/>
                  </a:srgbClr>
                </a:solidFill>
              </a:rPr>
              <a:t> </a:t>
            </a:r>
            <a:r>
              <a:rPr>
                <a:solidFill>
                  <a:srgbClr val="666600"/>
                </a:solidFill>
              </a:rPr>
              <a:t>**</a:t>
            </a:r>
            <a:r>
              <a:rPr>
                <a:solidFill>
                  <a:srgbClr val="668099">
                    <a:alpha val="40000"/>
                  </a:srgbClr>
                </a:solidFill>
              </a:rPr>
              <a:t>kw</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'a ='</a:t>
            </a:r>
            <a:r>
              <a:rPr>
                <a:solidFill>
                  <a:srgbClr val="666600"/>
                </a:solidFill>
              </a:rPr>
              <a:t>,</a:t>
            </a:r>
            <a:r>
              <a:t> a</a:t>
            </a:r>
            <a:r>
              <a:rPr>
                <a:solidFill>
                  <a:srgbClr val="666600"/>
                </a:solidFill>
              </a:rPr>
              <a:t>,</a:t>
            </a:r>
            <a:r>
              <a:t> </a:t>
            </a:r>
            <a:r>
              <a:rPr>
                <a:solidFill>
                  <a:srgbClr val="008800"/>
                </a:solidFill>
              </a:rPr>
              <a:t>'b ='</a:t>
            </a:r>
            <a:r>
              <a:rPr>
                <a:solidFill>
                  <a:srgbClr val="666600"/>
                </a:solidFill>
              </a:rPr>
              <a:t>,</a:t>
            </a:r>
            <a:r>
              <a:t> b</a:t>
            </a:r>
            <a:r>
              <a:rPr>
                <a:solidFill>
                  <a:srgbClr val="666600"/>
                </a:solidFill>
              </a:rPr>
              <a:t>,</a:t>
            </a:r>
            <a:r>
              <a:t> </a:t>
            </a:r>
            <a:r>
              <a:rPr>
                <a:solidFill>
                  <a:srgbClr val="008800"/>
                </a:solidFill>
              </a:rPr>
              <a:t>'c ='</a:t>
            </a:r>
            <a:r>
              <a:rPr>
                <a:solidFill>
                  <a:srgbClr val="666600"/>
                </a:solidFill>
              </a:rPr>
              <a:t>,</a:t>
            </a:r>
            <a:r>
              <a:t> c</a:t>
            </a:r>
            <a:r>
              <a:rPr>
                <a:solidFill>
                  <a:srgbClr val="666600"/>
                </a:solidFill>
              </a:rPr>
              <a:t>,</a:t>
            </a:r>
            <a:r>
              <a:t> </a:t>
            </a:r>
            <a:r>
              <a:rPr>
                <a:solidFill>
                  <a:srgbClr val="008800"/>
                </a:solidFill>
              </a:rPr>
              <a:t>'d ='</a:t>
            </a:r>
            <a:r>
              <a:rPr>
                <a:solidFill>
                  <a:srgbClr val="666600"/>
                </a:solidFill>
              </a:rPr>
              <a:t>,</a:t>
            </a:r>
            <a:r>
              <a:t> d</a:t>
            </a:r>
            <a:r>
              <a:rPr>
                <a:solidFill>
                  <a:srgbClr val="666600"/>
                </a:solidFill>
              </a:rPr>
              <a:t>,</a:t>
            </a:r>
            <a:r>
              <a:t> </a:t>
            </a:r>
            <a:r>
              <a:rPr>
                <a:solidFill>
                  <a:srgbClr val="008800"/>
                </a:solidFill>
              </a:rPr>
              <a:t>'kw ='</a:t>
            </a:r>
            <a:r>
              <a:rPr>
                <a:solidFill>
                  <a:srgbClr val="666600"/>
                </a:solidFill>
              </a:rPr>
              <a:t>,</a:t>
            </a:r>
            <a:r>
              <a:t> kw</a:t>
            </a:r>
            <a:r>
              <a:rPr>
                <a:solidFill>
                  <a:srgbClr val="666600"/>
                </a:solidFill>
              </a:rPr>
              <a:t>)</a:t>
            </a:r>
          </a:p>
        </p:txBody>
      </p:sp>
      <p:pic>
        <p:nvPicPr>
          <p:cNvPr id="991" name="图像" descr="图像"/>
          <p:cNvPicPr>
            <a:picLocks noChangeAspect="1"/>
          </p:cNvPicPr>
          <p:nvPr/>
        </p:nvPicPr>
        <p:blipFill>
          <a:blip r:embed="rId2">
            <a:extLst/>
          </a:blip>
          <a:stretch>
            <a:fillRect/>
          </a:stretch>
        </p:blipFill>
        <p:spPr>
          <a:xfrm>
            <a:off x="2668746" y="4913717"/>
            <a:ext cx="3806508" cy="176246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3"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5.3	函数的参数</a:t>
            </a:r>
          </a:p>
        </p:txBody>
      </p:sp>
      <p:sp>
        <p:nvSpPr>
          <p:cNvPr id="994" name="神奇的是通过一个tuple和dict，也可以调用上述函数："/>
          <p:cNvSpPr txBox="1"/>
          <p:nvPr/>
        </p:nvSpPr>
        <p:spPr>
          <a:xfrm>
            <a:off x="630582" y="954463"/>
            <a:ext cx="788283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神奇的是通过一个tuple和dict，也可以调用上述函数：</a:t>
            </a:r>
          </a:p>
        </p:txBody>
      </p:sp>
      <p:sp>
        <p:nvSpPr>
          <p:cNvPr id="995" name="所以，对于任意函数，都可以通过类似func(*args, **kw)的形式调用它，无论它的参数是如何定义的。"/>
          <p:cNvSpPr txBox="1"/>
          <p:nvPr/>
        </p:nvSpPr>
        <p:spPr>
          <a:xfrm>
            <a:off x="638610" y="3677751"/>
            <a:ext cx="8051406"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所以，对于任意函数，都可以通过类似</a:t>
            </a:r>
            <a:r>
              <a:rPr>
                <a:solidFill>
                  <a:schemeClr val="accent2">
                    <a:satOff val="-67193"/>
                    <a:lumOff val="20931"/>
                  </a:schemeClr>
                </a:solidFill>
              </a:rPr>
              <a:t>func(*args, **kw)</a:t>
            </a:r>
            <a:r>
              <a:t>的形式调用它，无论它的参数是如何定义的。</a:t>
            </a:r>
          </a:p>
        </p:txBody>
      </p:sp>
      <p:sp>
        <p:nvSpPr>
          <p:cNvPr id="996" name="虽然可以组合多达5种参数，但不要同时使用太多的组合，否则函数接口的可理解性很差。"/>
          <p:cNvSpPr txBox="1"/>
          <p:nvPr/>
        </p:nvSpPr>
        <p:spPr>
          <a:xfrm>
            <a:off x="680393" y="4556723"/>
            <a:ext cx="7783214" cy="73307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b="1">
                <a:solidFill>
                  <a:srgbClr val="000000"/>
                </a:solidFill>
                <a:latin typeface="Helvetica Neue"/>
                <a:ea typeface="Helvetica Neue"/>
                <a:cs typeface="Helvetica Neue"/>
                <a:sym typeface="Helvetica Neue"/>
              </a:defRPr>
            </a:lvl1pPr>
          </a:lstStyle>
          <a:p>
            <a:pPr/>
            <a:r>
              <a:t>        虽然可以组合多达5种参数，但不要同时使用太多的组合，否则函数接口的可理解性很差。</a:t>
            </a:r>
          </a:p>
        </p:txBody>
      </p:sp>
      <p:pic>
        <p:nvPicPr>
          <p:cNvPr id="997" name="图像" descr="图像"/>
          <p:cNvPicPr>
            <a:picLocks noChangeAspect="1"/>
          </p:cNvPicPr>
          <p:nvPr/>
        </p:nvPicPr>
        <p:blipFill>
          <a:blip r:embed="rId2">
            <a:extLst/>
          </a:blip>
          <a:stretch>
            <a:fillRect/>
          </a:stretch>
        </p:blipFill>
        <p:spPr>
          <a:xfrm>
            <a:off x="2212304" y="1718431"/>
            <a:ext cx="4571699" cy="148331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如果使用的Mac，系统是OS X&gt;=10.9，那么系统自带的Python版本是2.7。要安装最新的Python 3.7，有两个方法：…"/>
          <p:cNvSpPr txBox="1"/>
          <p:nvPr/>
        </p:nvSpPr>
        <p:spPr>
          <a:xfrm>
            <a:off x="510619" y="1663700"/>
            <a:ext cx="8122762" cy="29223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50000"/>
              </a:lnSpc>
              <a:spcBef>
                <a:spcPts val="400"/>
              </a:spcBef>
              <a:defRPr>
                <a:solidFill>
                  <a:srgbClr val="000000"/>
                </a:solidFill>
              </a:defRPr>
            </a:pPr>
            <a:r>
              <a:t>        </a:t>
            </a:r>
            <a:r>
              <a:rPr>
                <a:latin typeface="微软雅黑"/>
                <a:ea typeface="微软雅黑"/>
                <a:cs typeface="微软雅黑"/>
                <a:sym typeface="微软雅黑"/>
              </a:rPr>
              <a:t>如果使用的Mac，系统是OS X&gt;=10.9，那么系统自带的Python版本是2.7。要安装最新的Python 3.7，有两个方法：</a:t>
            </a:r>
            <a:endParaRPr>
              <a:latin typeface="微软雅黑"/>
              <a:ea typeface="微软雅黑"/>
              <a:cs typeface="微软雅黑"/>
              <a:sym typeface="微软雅黑"/>
            </a:endParaRPr>
          </a:p>
          <a:p>
            <a:pPr indent="342900">
              <a:lnSpc>
                <a:spcPct val="150000"/>
              </a:lnSpc>
              <a:spcBef>
                <a:spcPts val="400"/>
              </a:spcBef>
              <a:defRPr>
                <a:solidFill>
                  <a:srgbClr val="000000"/>
                </a:solidFill>
              </a:defRPr>
            </a:pPr>
            <a:r>
              <a:t>方法一：从Python官网下载Python 3.7的</a:t>
            </a:r>
            <a:r>
              <a:rPr>
                <a:hlinkClick r:id="rId2" invalidUrl="" action="" tgtFrame="" tooltip="" history="1" highlightClick="0" endSnd="0"/>
              </a:rPr>
              <a:t>安装程序</a:t>
            </a:r>
            <a:r>
              <a:t>（网速慢的同学请移步</a:t>
            </a:r>
            <a:r>
              <a:rPr>
                <a:hlinkClick r:id="rId3" invalidUrl="" action="" tgtFrame="" tooltip="" history="1" highlightClick="0" endSnd="0"/>
              </a:rPr>
              <a:t>国内镜像</a:t>
            </a:r>
            <a:r>
              <a:t>），双击运行并安装。</a:t>
            </a:r>
          </a:p>
          <a:p>
            <a:pPr indent="342900">
              <a:lnSpc>
                <a:spcPct val="150000"/>
              </a:lnSpc>
              <a:spcBef>
                <a:spcPts val="400"/>
              </a:spcBef>
              <a:defRPr>
                <a:solidFill>
                  <a:srgbClr val="000000"/>
                </a:solidFill>
              </a:defRPr>
            </a:pPr>
            <a:r>
              <a:t>方法二：如果安装了Homebrew，直接通过命令brew install python3 安装即可。</a:t>
            </a:r>
          </a:p>
        </p:txBody>
      </p:sp>
      <p:sp>
        <p:nvSpPr>
          <p:cNvPr id="239" name="2.1    安装Python"/>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2.1    </a:t>
            </a:r>
            <a:r>
              <a:t>安装Python</a:t>
            </a:r>
          </a:p>
        </p:txBody>
      </p:sp>
      <p:sp>
        <p:nvSpPr>
          <p:cNvPr id="240" name="在Mac上安装Python："/>
          <p:cNvSpPr txBox="1"/>
          <p:nvPr/>
        </p:nvSpPr>
        <p:spPr>
          <a:xfrm>
            <a:off x="612775" y="908050"/>
            <a:ext cx="5616575" cy="447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000000"/>
                </a:solidFill>
                <a:latin typeface="微软雅黑"/>
                <a:ea typeface="微软雅黑"/>
                <a:cs typeface="微软雅黑"/>
                <a:sym typeface="微软雅黑"/>
              </a:defRPr>
            </a:lvl1pPr>
          </a:lstStyle>
          <a:p>
            <a:pPr/>
            <a:r>
              <a:t>在Mac上安装Python：</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9"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5.3	函数的参数</a:t>
            </a:r>
          </a:p>
        </p:txBody>
      </p:sp>
      <p:sp>
        <p:nvSpPr>
          <p:cNvPr id="1000" name="以下函数允许计算两个数的乘积，请稍加改造，变成可接收一个或多个数并计算乘积"/>
          <p:cNvSpPr txBox="1"/>
          <p:nvPr/>
        </p:nvSpPr>
        <p:spPr>
          <a:xfrm>
            <a:off x="630582" y="1503218"/>
            <a:ext cx="788283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以下函数允许计算两个数的乘积，请稍加改造，变成可接收一个或多个数并计算乘积</a:t>
            </a:r>
          </a:p>
        </p:txBody>
      </p:sp>
      <p:sp>
        <p:nvSpPr>
          <p:cNvPr id="1001" name="输入："/>
          <p:cNvSpPr txBox="1"/>
          <p:nvPr/>
        </p:nvSpPr>
        <p:spPr>
          <a:xfrm>
            <a:off x="1039551" y="870704"/>
            <a:ext cx="10185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练习：</a:t>
            </a:r>
          </a:p>
        </p:txBody>
      </p:sp>
      <p:sp>
        <p:nvSpPr>
          <p:cNvPr id="1002" name="形状"/>
          <p:cNvSpPr/>
          <p:nvPr/>
        </p:nvSpPr>
        <p:spPr>
          <a:xfrm>
            <a:off x="436410" y="916421"/>
            <a:ext cx="431803"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1003" name="def product(x, y):…"/>
          <p:cNvSpPr txBox="1"/>
          <p:nvPr/>
        </p:nvSpPr>
        <p:spPr>
          <a:xfrm>
            <a:off x="3498011" y="2358037"/>
            <a:ext cx="2588591"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product</a:t>
            </a:r>
            <a:r>
              <a:rPr>
                <a:solidFill>
                  <a:srgbClr val="666600"/>
                </a:solidFill>
              </a:rPr>
              <a:t>(</a:t>
            </a:r>
            <a:r>
              <a:t>x</a:t>
            </a:r>
            <a:r>
              <a:rPr>
                <a:solidFill>
                  <a:srgbClr val="666600"/>
                </a:solidFill>
              </a:rPr>
              <a:t>,</a:t>
            </a:r>
            <a:r>
              <a:t> y</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x </a:t>
            </a:r>
            <a:r>
              <a:rPr>
                <a:solidFill>
                  <a:srgbClr val="666600"/>
                </a:solidFill>
              </a:rPr>
              <a:t>*</a:t>
            </a:r>
            <a:r>
              <a:t> y</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5"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5.4	递归函数</a:t>
            </a:r>
          </a:p>
        </p:txBody>
      </p:sp>
      <p:sp>
        <p:nvSpPr>
          <p:cNvPr id="1006" name="在函数内部，可以调用其他函数。如果一个函数在内部调用自身本身，这个函数就是递归函数。…"/>
          <p:cNvSpPr txBox="1"/>
          <p:nvPr/>
        </p:nvSpPr>
        <p:spPr>
          <a:xfrm>
            <a:off x="730917" y="979610"/>
            <a:ext cx="7682166" cy="20220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在函数内部，可以调用其他函数。如果一个函数在内部调用自身本身，这个函数就是递归函数。</a:t>
            </a:r>
          </a:p>
          <a:p>
            <a:pPr defTabSz="457200">
              <a:defRPr>
                <a:solidFill>
                  <a:srgbClr val="000000"/>
                </a:solidFill>
                <a:latin typeface="Helvetica Neue"/>
                <a:ea typeface="Helvetica Neue"/>
                <a:cs typeface="Helvetica Neue"/>
                <a:sym typeface="Helvetica Neue"/>
              </a:defRPr>
            </a:pPr>
            <a:r>
              <a:t>        举个例子，计算阶乘n! = 1 x 2 x 3 x ... x n，用函数fact(n)表示，可以看出：</a:t>
            </a:r>
            <a:r>
              <a:rPr>
                <a:solidFill>
                  <a:schemeClr val="accent2">
                    <a:satOff val="-67193"/>
                    <a:lumOff val="20931"/>
                  </a:schemeClr>
                </a:solidFill>
              </a:rPr>
              <a:t>fact(n) = n! = 1 x 2 x 3 x ... x (n-1) x n = (n-1)! x n = fact(n-1) x n</a:t>
            </a:r>
            <a:endParaRPr>
              <a:solidFill>
                <a:schemeClr val="accent2">
                  <a:satOff val="-67193"/>
                  <a:lumOff val="20931"/>
                </a:schemeClr>
              </a:solidFill>
            </a:endParaRPr>
          </a:p>
          <a:p>
            <a:pPr defTabSz="457200">
              <a:defRPr>
                <a:solidFill>
                  <a:srgbClr val="000000"/>
                </a:solidFill>
                <a:latin typeface="Helvetica Neue"/>
                <a:ea typeface="Helvetica Neue"/>
                <a:cs typeface="Helvetica Neue"/>
                <a:sym typeface="Helvetica Neue"/>
              </a:defRPr>
            </a:pPr>
            <a:r>
              <a:rPr>
                <a:solidFill>
                  <a:schemeClr val="accent2">
                    <a:satOff val="-67193"/>
                    <a:lumOff val="20931"/>
                  </a:schemeClr>
                </a:solidFill>
              </a:rPr>
              <a:t>        </a:t>
            </a:r>
            <a:r>
              <a:t>所以，</a:t>
            </a:r>
            <a:r>
              <a:rPr>
                <a:solidFill>
                  <a:schemeClr val="accent2">
                    <a:satOff val="-67193"/>
                    <a:lumOff val="20931"/>
                  </a:schemeClr>
                </a:solidFill>
              </a:rPr>
              <a:t>fact(n)</a:t>
            </a:r>
            <a:r>
              <a:t>可以表示为</a:t>
            </a:r>
            <a:r>
              <a:rPr>
                <a:solidFill>
                  <a:schemeClr val="accent2">
                    <a:satOff val="-67193"/>
                    <a:lumOff val="20931"/>
                  </a:schemeClr>
                </a:solidFill>
              </a:rPr>
              <a:t>n x fact(n-1)</a:t>
            </a:r>
            <a:r>
              <a:t>，只有</a:t>
            </a:r>
            <a:r>
              <a:rPr>
                <a:solidFill>
                  <a:schemeClr val="accent2">
                    <a:satOff val="-67193"/>
                    <a:lumOff val="20931"/>
                  </a:schemeClr>
                </a:solidFill>
              </a:rPr>
              <a:t>n=1</a:t>
            </a:r>
            <a:r>
              <a:t>时需要特殊处理。</a:t>
            </a:r>
          </a:p>
          <a:p>
            <a:pPr defTabSz="457200">
              <a:defRPr>
                <a:solidFill>
                  <a:srgbClr val="000000"/>
                </a:solidFill>
                <a:latin typeface="Helvetica Neue"/>
                <a:ea typeface="Helvetica Neue"/>
                <a:cs typeface="Helvetica Neue"/>
                <a:sym typeface="Helvetica Neue"/>
              </a:defRPr>
            </a:pPr>
            <a:r>
              <a:t>于是，</a:t>
            </a:r>
            <a:r>
              <a:rPr>
                <a:solidFill>
                  <a:schemeClr val="accent2">
                    <a:satOff val="-67193"/>
                    <a:lumOff val="20931"/>
                  </a:schemeClr>
                </a:solidFill>
              </a:rPr>
              <a:t>fact(n)</a:t>
            </a:r>
            <a:r>
              <a:t>用递归的方式写出来就是：</a:t>
            </a:r>
          </a:p>
        </p:txBody>
      </p:sp>
      <p:sp>
        <p:nvSpPr>
          <p:cNvPr id="1007" name="def fact(n):…"/>
          <p:cNvSpPr txBox="1"/>
          <p:nvPr/>
        </p:nvSpPr>
        <p:spPr>
          <a:xfrm>
            <a:off x="3031264" y="3035102"/>
            <a:ext cx="3335472" cy="10417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fact</a:t>
            </a:r>
            <a:r>
              <a:rPr>
                <a:solidFill>
                  <a:srgbClr val="666600"/>
                </a:solidFill>
              </a:rPr>
              <a:t>(</a:t>
            </a:r>
            <a:r>
              <a:rPr>
                <a:solidFill>
                  <a:srgbClr val="668099">
                    <a:alpha val="40000"/>
                  </a:srgbClr>
                </a:solidFill>
              </a:rPr>
              <a:t>n</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n</a:t>
            </a:r>
            <a:r>
              <a:rPr>
                <a:solidFill>
                  <a:srgbClr val="666600"/>
                </a:solidFill>
              </a:rPr>
              <a:t>==</a:t>
            </a:r>
            <a:r>
              <a:rPr>
                <a:solidFill>
                  <a:srgbClr val="006666"/>
                </a:solidFill>
              </a:rPr>
              <a:t>1</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6666"/>
                </a:solidFill>
              </a:rPr>
              <a:t>1</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n </a:t>
            </a:r>
            <a:r>
              <a:rPr>
                <a:solidFill>
                  <a:srgbClr val="666600"/>
                </a:solidFill>
              </a:rPr>
              <a:t>*</a:t>
            </a:r>
            <a:r>
              <a:t> fact</a:t>
            </a:r>
            <a:r>
              <a:rPr>
                <a:solidFill>
                  <a:srgbClr val="666600"/>
                </a:solidFill>
              </a:rPr>
              <a:t>(</a:t>
            </a:r>
            <a:r>
              <a:t>n </a:t>
            </a:r>
            <a:r>
              <a:rPr>
                <a:solidFill>
                  <a:srgbClr val="666600"/>
                </a:solidFill>
              </a:rPr>
              <a:t>-</a:t>
            </a:r>
            <a:r>
              <a:t> </a:t>
            </a:r>
            <a:r>
              <a:rPr>
                <a:solidFill>
                  <a:srgbClr val="006666"/>
                </a:solidFill>
              </a:rPr>
              <a:t>1</a:t>
            </a:r>
            <a:r>
              <a:rPr>
                <a:solidFill>
                  <a:srgbClr val="666600"/>
                </a:solidFill>
              </a:rPr>
              <a:t>)</a:t>
            </a:r>
          </a:p>
        </p:txBody>
      </p:sp>
      <p:pic>
        <p:nvPicPr>
          <p:cNvPr id="1008" name="图像" descr="图像"/>
          <p:cNvPicPr>
            <a:picLocks noChangeAspect="1"/>
          </p:cNvPicPr>
          <p:nvPr/>
        </p:nvPicPr>
        <p:blipFill>
          <a:blip r:embed="rId2">
            <a:extLst/>
          </a:blip>
          <a:stretch>
            <a:fillRect/>
          </a:stretch>
        </p:blipFill>
        <p:spPr>
          <a:xfrm>
            <a:off x="673099" y="4337179"/>
            <a:ext cx="8051801" cy="1524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0"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5.4	递归函数</a:t>
            </a:r>
          </a:p>
        </p:txBody>
      </p:sp>
      <p:sp>
        <p:nvSpPr>
          <p:cNvPr id="1011" name="递归函数的优点是定义简单，逻辑清晰。理论上，所有的递归函数都可以写成循环的方式，但循环的逻辑不如递归清晰。…"/>
          <p:cNvSpPr txBox="1"/>
          <p:nvPr/>
        </p:nvSpPr>
        <p:spPr>
          <a:xfrm>
            <a:off x="730917" y="839865"/>
            <a:ext cx="7682166" cy="2015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递归函数的优点是定义简单，逻辑清晰。理论上，所有的递归函数都可以写成循环的方式，但循环的逻辑不如递归清晰。</a:t>
            </a:r>
          </a:p>
          <a:p>
            <a:pPr defTabSz="457200">
              <a:defRPr>
                <a:solidFill>
                  <a:srgbClr val="000000"/>
                </a:solidFill>
                <a:latin typeface="Helvetica Neue"/>
                <a:ea typeface="Helvetica Neue"/>
                <a:cs typeface="Helvetica Neue"/>
                <a:sym typeface="Helvetica Neue"/>
              </a:defRPr>
            </a:pPr>
            <a:r>
              <a:t>        使用递归函数需要注意防止栈溢出。在计算机中，函数调用是通过栈</a:t>
            </a:r>
            <a:r>
              <a:rPr>
                <a:solidFill>
                  <a:schemeClr val="accent2">
                    <a:satOff val="-67193"/>
                    <a:lumOff val="20931"/>
                  </a:schemeClr>
                </a:solidFill>
              </a:rPr>
              <a:t>（stack）</a:t>
            </a:r>
            <a:r>
              <a:t>这种数据结构实现的，每当进入一个函数调用，栈就会加一层栈帧，每当函数返回，栈就会减一层栈帧。由于栈的大小不是无限的，所以，递归调用的次数过多，会导致栈溢出。可以试试</a:t>
            </a:r>
            <a:r>
              <a:rPr>
                <a:solidFill>
                  <a:schemeClr val="accent2">
                    <a:satOff val="-67193"/>
                    <a:lumOff val="20931"/>
                  </a:schemeClr>
                </a:solidFill>
              </a:rPr>
              <a:t>fact(1000)</a:t>
            </a:r>
            <a:r>
              <a:t>：</a:t>
            </a:r>
          </a:p>
        </p:txBody>
      </p:sp>
      <p:pic>
        <p:nvPicPr>
          <p:cNvPr id="1012" name="图像" descr="图像"/>
          <p:cNvPicPr>
            <a:picLocks noChangeAspect="1"/>
          </p:cNvPicPr>
          <p:nvPr/>
        </p:nvPicPr>
        <p:blipFill>
          <a:blip r:embed="rId2">
            <a:extLst/>
          </a:blip>
          <a:stretch>
            <a:fillRect/>
          </a:stretch>
        </p:blipFill>
        <p:spPr>
          <a:xfrm>
            <a:off x="2005058" y="2890662"/>
            <a:ext cx="5524445" cy="1926115"/>
          </a:xfrm>
          <a:prstGeom prst="rect">
            <a:avLst/>
          </a:prstGeom>
          <a:ln w="12700">
            <a:miter lim="400000"/>
          </a:ln>
        </p:spPr>
      </p:pic>
      <p:sp>
        <p:nvSpPr>
          <p:cNvPr id="1013" name="解决递归调用栈溢出的方法是通过尾递归优化，事实上尾递归和循环的效果是一样的，所以，把循环看成是一种特殊的尾递归函数也是可以的。尾递归是指，在函数返回的时候，调用自身本身，并且，return语句不能包含表达式。这样，编译器或者解释器就可以把尾递归做优化，使递归本身无论调用多少次，都只占用一个栈帧，不会出现栈溢出的情况。"/>
          <p:cNvSpPr txBox="1"/>
          <p:nvPr/>
        </p:nvSpPr>
        <p:spPr>
          <a:xfrm>
            <a:off x="800403" y="5010658"/>
            <a:ext cx="7543194" cy="1691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解决递归调用栈溢出的方法是通过</a:t>
            </a:r>
            <a:r>
              <a:rPr b="1"/>
              <a:t>尾递归</a:t>
            </a:r>
            <a:r>
              <a:t>优化，事实上尾递归和循环的效果是一样的，所以，把循环看成是一种特殊的尾递归函数也是可以的。尾递归是指，在函数返回的时候，调用自身本身，并且，return语句不能包含表达式。这样，编译器或者解释器就可以把尾递归做优化，使递归本身无论调用多少次，都只占用一个栈帧，不会出现栈溢出的情况。</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5"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5.4	递归函数</a:t>
            </a:r>
          </a:p>
        </p:txBody>
      </p:sp>
      <p:sp>
        <p:nvSpPr>
          <p:cNvPr id="1016" name="fact(n)函数由于return n * fact(n - 1)引入了乘法表达式，所以就不是尾递归了。要改成尾递归方式，需要多一点代码，主要是要把每一步的乘积传入到递归函数中："/>
          <p:cNvSpPr txBox="1"/>
          <p:nvPr/>
        </p:nvSpPr>
        <p:spPr>
          <a:xfrm>
            <a:off x="730917" y="839865"/>
            <a:ext cx="7682166" cy="1050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fact(n)</a:t>
            </a:r>
            <a:r>
              <a:t>函数由于</a:t>
            </a:r>
            <a:r>
              <a:rPr>
                <a:solidFill>
                  <a:schemeClr val="accent2">
                    <a:satOff val="-67193"/>
                    <a:lumOff val="20931"/>
                  </a:schemeClr>
                </a:solidFill>
              </a:rPr>
              <a:t>return n * fact(n - 1)</a:t>
            </a:r>
            <a:r>
              <a:t>引入了乘法表达式，所以就不是尾递归了。要改成尾递归方式，需要多一点代码，主要是要把每一步的乘积传入到递归函数中：</a:t>
            </a:r>
          </a:p>
        </p:txBody>
      </p:sp>
      <p:sp>
        <p:nvSpPr>
          <p:cNvPr id="1017" name="可以看到，return fact_iter(num - 1, num * product)仅返回递归函数本身，num - 1和num * product在函数调用前就会被计算，不影响函数调用。…"/>
          <p:cNvSpPr txBox="1"/>
          <p:nvPr/>
        </p:nvSpPr>
        <p:spPr>
          <a:xfrm>
            <a:off x="800403" y="3555083"/>
            <a:ext cx="7543194" cy="13742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可以看到，</a:t>
            </a:r>
            <a:r>
              <a:rPr>
                <a:solidFill>
                  <a:schemeClr val="accent2">
                    <a:satOff val="-67193"/>
                    <a:lumOff val="20931"/>
                  </a:schemeClr>
                </a:solidFill>
              </a:rPr>
              <a:t>return fact_iter(num - 1, num * product)</a:t>
            </a:r>
            <a:r>
              <a:t>仅返回递归函数本身，</a:t>
            </a:r>
            <a:r>
              <a:rPr>
                <a:solidFill>
                  <a:schemeClr val="accent2">
                    <a:satOff val="-67193"/>
                    <a:lumOff val="20931"/>
                  </a:schemeClr>
                </a:solidFill>
              </a:rPr>
              <a:t>num - 1</a:t>
            </a:r>
            <a:r>
              <a:t>和</a:t>
            </a:r>
            <a:r>
              <a:rPr>
                <a:solidFill>
                  <a:schemeClr val="accent2">
                    <a:satOff val="-67193"/>
                    <a:lumOff val="20931"/>
                  </a:schemeClr>
                </a:solidFill>
              </a:rPr>
              <a:t>num * product</a:t>
            </a:r>
            <a:r>
              <a:t>在函数调用前就会被计算，不影响函数调用。</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 fact(5)</a:t>
            </a:r>
            <a:r>
              <a:t>对应的</a:t>
            </a:r>
            <a:r>
              <a:rPr>
                <a:solidFill>
                  <a:schemeClr val="accent2">
                    <a:satOff val="-67193"/>
                    <a:lumOff val="20931"/>
                  </a:schemeClr>
                </a:solidFill>
              </a:rPr>
              <a:t>fact_iter(5, 1)</a:t>
            </a:r>
            <a:r>
              <a:t>的调用如下：</a:t>
            </a:r>
          </a:p>
        </p:txBody>
      </p:sp>
      <p:sp>
        <p:nvSpPr>
          <p:cNvPr id="1018" name="def fact(n):…"/>
          <p:cNvSpPr txBox="1"/>
          <p:nvPr/>
        </p:nvSpPr>
        <p:spPr>
          <a:xfrm>
            <a:off x="1943987" y="1898063"/>
            <a:ext cx="5256025" cy="15243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fact</a:t>
            </a:r>
            <a:r>
              <a:rPr>
                <a:solidFill>
                  <a:srgbClr val="666600"/>
                </a:solidFill>
              </a:rPr>
              <a:t>(</a:t>
            </a:r>
            <a:r>
              <a:rPr>
                <a:solidFill>
                  <a:srgbClr val="668099">
                    <a:alpha val="40000"/>
                  </a:srgbClr>
                </a:solidFill>
              </a:rPr>
              <a:t>n</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fact_iter</a:t>
            </a:r>
            <a:r>
              <a:rPr>
                <a:solidFill>
                  <a:srgbClr val="666600"/>
                </a:solidFill>
              </a:rPr>
              <a:t>(</a:t>
            </a:r>
            <a:r>
              <a:t>n</a:t>
            </a:r>
            <a:r>
              <a:rPr>
                <a:solidFill>
                  <a:srgbClr val="666600"/>
                </a:solidFill>
              </a:rPr>
              <a:t>,</a:t>
            </a:r>
            <a:r>
              <a:t> </a:t>
            </a:r>
            <a:r>
              <a:rPr>
                <a:solidFill>
                  <a:srgbClr val="006666"/>
                </a:solidFill>
              </a:rPr>
              <a:t>1</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fact_iter</a:t>
            </a:r>
            <a:r>
              <a:rPr>
                <a:solidFill>
                  <a:srgbClr val="666600"/>
                </a:solidFill>
              </a:rPr>
              <a:t>(</a:t>
            </a:r>
            <a:r>
              <a:t>num</a:t>
            </a:r>
            <a:r>
              <a:rPr>
                <a:solidFill>
                  <a:srgbClr val="666600"/>
                </a:solidFill>
              </a:rPr>
              <a:t>,</a:t>
            </a:r>
            <a:r>
              <a:t> product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num </a:t>
            </a:r>
            <a:r>
              <a:rPr>
                <a:solidFill>
                  <a:srgbClr val="666600"/>
                </a:solidFill>
              </a:rPr>
              <a:t>==</a:t>
            </a:r>
            <a:r>
              <a:t> </a:t>
            </a:r>
            <a:r>
              <a:rPr>
                <a:solidFill>
                  <a:srgbClr val="006666"/>
                </a:solidFill>
              </a:rPr>
              <a:t>1</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product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fact_iter</a:t>
            </a:r>
            <a:r>
              <a:rPr>
                <a:solidFill>
                  <a:srgbClr val="666600"/>
                </a:solidFill>
              </a:rPr>
              <a:t>(</a:t>
            </a:r>
            <a:r>
              <a:t>num </a:t>
            </a:r>
            <a:r>
              <a:rPr>
                <a:solidFill>
                  <a:srgbClr val="666600"/>
                </a:solidFill>
              </a:rPr>
              <a:t>-</a:t>
            </a:r>
            <a:r>
              <a:t> </a:t>
            </a:r>
            <a:r>
              <a:rPr>
                <a:solidFill>
                  <a:srgbClr val="006666"/>
                </a:solidFill>
              </a:rPr>
              <a:t>1</a:t>
            </a:r>
            <a:r>
              <a:rPr>
                <a:solidFill>
                  <a:srgbClr val="666600"/>
                </a:solidFill>
              </a:rPr>
              <a:t>,</a:t>
            </a:r>
            <a:r>
              <a:t> num </a:t>
            </a:r>
            <a:r>
              <a:rPr>
                <a:solidFill>
                  <a:srgbClr val="666600"/>
                </a:solidFill>
              </a:rPr>
              <a:t>*</a:t>
            </a:r>
            <a:r>
              <a:t> product</a:t>
            </a:r>
            <a:r>
              <a:rPr>
                <a:solidFill>
                  <a:srgbClr val="666600"/>
                </a:solidFill>
              </a:rPr>
              <a:t>)</a:t>
            </a:r>
          </a:p>
        </p:txBody>
      </p:sp>
      <p:sp>
        <p:nvSpPr>
          <p:cNvPr id="1019" name="===&gt; fact_iter(5, 1)…"/>
          <p:cNvSpPr txBox="1"/>
          <p:nvPr/>
        </p:nvSpPr>
        <p:spPr>
          <a:xfrm>
            <a:off x="3481984" y="4959313"/>
            <a:ext cx="2180032" cy="1767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600">
                <a:solidFill>
                  <a:srgbClr val="444444"/>
                </a:solidFill>
                <a:latin typeface="PingFang SC Regular"/>
                <a:ea typeface="PingFang SC Regular"/>
                <a:cs typeface="PingFang SC Regular"/>
                <a:sym typeface="PingFang SC Regular"/>
              </a:defRPr>
            </a:pPr>
            <a:r>
              <a:t>===&gt; fact_iter(</a:t>
            </a:r>
            <a:r>
              <a:rPr>
                <a:solidFill>
                  <a:srgbClr val="009999"/>
                </a:solidFill>
              </a:rPr>
              <a:t>5</a:t>
            </a:r>
            <a:r>
              <a:t>, </a:t>
            </a:r>
            <a:r>
              <a:rPr>
                <a:solidFill>
                  <a:srgbClr val="009999"/>
                </a:solidFill>
              </a:rPr>
              <a:t>1</a:t>
            </a:r>
            <a:r>
              <a:t>)</a:t>
            </a:r>
          </a:p>
          <a:p>
            <a:pPr defTabSz="457200">
              <a:defRPr sz="1600">
                <a:solidFill>
                  <a:srgbClr val="444444"/>
                </a:solidFill>
                <a:latin typeface="PingFang SC Regular"/>
                <a:ea typeface="PingFang SC Regular"/>
                <a:cs typeface="PingFang SC Regular"/>
                <a:sym typeface="PingFang SC Regular"/>
              </a:defRPr>
            </a:pPr>
            <a:r>
              <a:t>===&gt; fact_iter(</a:t>
            </a:r>
            <a:r>
              <a:rPr>
                <a:solidFill>
                  <a:srgbClr val="009999"/>
                </a:solidFill>
              </a:rPr>
              <a:t>4</a:t>
            </a:r>
            <a:r>
              <a:t>, </a:t>
            </a:r>
            <a:r>
              <a:rPr>
                <a:solidFill>
                  <a:srgbClr val="009999"/>
                </a:solidFill>
              </a:rPr>
              <a:t>5</a:t>
            </a:r>
            <a:r>
              <a:t>)</a:t>
            </a:r>
          </a:p>
          <a:p>
            <a:pPr defTabSz="457200">
              <a:defRPr sz="1600">
                <a:solidFill>
                  <a:srgbClr val="444444"/>
                </a:solidFill>
                <a:latin typeface="PingFang SC Regular"/>
                <a:ea typeface="PingFang SC Regular"/>
                <a:cs typeface="PingFang SC Regular"/>
                <a:sym typeface="PingFang SC Regular"/>
              </a:defRPr>
            </a:pPr>
            <a:r>
              <a:t>===&gt; fact_iter(</a:t>
            </a:r>
            <a:r>
              <a:rPr>
                <a:solidFill>
                  <a:srgbClr val="009999"/>
                </a:solidFill>
              </a:rPr>
              <a:t>3</a:t>
            </a:r>
            <a:r>
              <a:t>, </a:t>
            </a:r>
            <a:r>
              <a:rPr>
                <a:solidFill>
                  <a:srgbClr val="009999"/>
                </a:solidFill>
              </a:rPr>
              <a:t>20</a:t>
            </a:r>
            <a:r>
              <a:t>)</a:t>
            </a:r>
          </a:p>
          <a:p>
            <a:pPr defTabSz="457200">
              <a:defRPr sz="1600">
                <a:solidFill>
                  <a:srgbClr val="444444"/>
                </a:solidFill>
                <a:latin typeface="PingFang SC Regular"/>
                <a:ea typeface="PingFang SC Regular"/>
                <a:cs typeface="PingFang SC Regular"/>
                <a:sym typeface="PingFang SC Regular"/>
              </a:defRPr>
            </a:pPr>
            <a:r>
              <a:t>===&gt; fact_iter(</a:t>
            </a:r>
            <a:r>
              <a:rPr>
                <a:solidFill>
                  <a:srgbClr val="009999"/>
                </a:solidFill>
              </a:rPr>
              <a:t>2</a:t>
            </a:r>
            <a:r>
              <a:t>, </a:t>
            </a:r>
            <a:r>
              <a:rPr>
                <a:solidFill>
                  <a:srgbClr val="009999"/>
                </a:solidFill>
              </a:rPr>
              <a:t>60</a:t>
            </a:r>
            <a:r>
              <a:t>)</a:t>
            </a:r>
          </a:p>
          <a:p>
            <a:pPr defTabSz="457200">
              <a:defRPr sz="1600">
                <a:solidFill>
                  <a:srgbClr val="444444"/>
                </a:solidFill>
                <a:latin typeface="PingFang SC Regular"/>
                <a:ea typeface="PingFang SC Regular"/>
                <a:cs typeface="PingFang SC Regular"/>
                <a:sym typeface="PingFang SC Regular"/>
              </a:defRPr>
            </a:pPr>
            <a:r>
              <a:t>===&gt; fact_iter(</a:t>
            </a:r>
            <a:r>
              <a:rPr>
                <a:solidFill>
                  <a:srgbClr val="009999"/>
                </a:solidFill>
              </a:rPr>
              <a:t>1</a:t>
            </a:r>
            <a:r>
              <a:t>, </a:t>
            </a:r>
            <a:r>
              <a:rPr>
                <a:solidFill>
                  <a:srgbClr val="009999"/>
                </a:solidFill>
              </a:rPr>
              <a:t>120</a:t>
            </a:r>
            <a:r>
              <a:t>)</a:t>
            </a:r>
          </a:p>
          <a:p>
            <a:pPr defTabSz="457200">
              <a:defRPr sz="1600">
                <a:solidFill>
                  <a:srgbClr val="444444"/>
                </a:solidFill>
                <a:latin typeface="PingFang SC Regular"/>
                <a:ea typeface="PingFang SC Regular"/>
                <a:cs typeface="PingFang SC Regular"/>
                <a:sym typeface="PingFang SC Regular"/>
              </a:defRPr>
            </a:pPr>
            <a:r>
              <a:t>===&gt; </a:t>
            </a:r>
            <a:r>
              <a:rPr>
                <a:solidFill>
                  <a:srgbClr val="009999"/>
                </a:solidFill>
              </a:rPr>
              <a:t>120</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1"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5.4	递归函数</a:t>
            </a:r>
          </a:p>
        </p:txBody>
      </p:sp>
      <p:sp>
        <p:nvSpPr>
          <p:cNvPr id="1022" name="尾递归调用时，如果做了优化，栈不会增长，因此，无论多少次调用也不会导致栈溢出。…"/>
          <p:cNvSpPr txBox="1"/>
          <p:nvPr/>
        </p:nvSpPr>
        <p:spPr>
          <a:xfrm>
            <a:off x="730917" y="1371709"/>
            <a:ext cx="7682166" cy="16981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尾递归调用时，如果做了优化，栈不会增长，因此，无论多少次调用也不会导致栈溢出。</a:t>
            </a:r>
          </a:p>
          <a:p>
            <a:pPr defTabSz="457200">
              <a:defRPr>
                <a:solidFill>
                  <a:srgbClr val="000000"/>
                </a:solidFill>
                <a:latin typeface="Helvetica Neue"/>
                <a:ea typeface="Helvetica Neue"/>
                <a:cs typeface="Helvetica Neue"/>
                <a:sym typeface="Helvetica Neue"/>
              </a:defRPr>
            </a:pPr>
            <a:r>
              <a:t>        遗憾的是，大多数编程语言没有针对尾递归做优化，Python解释器也没有做优化，所以，即使把上面的</a:t>
            </a:r>
            <a:r>
              <a:rPr>
                <a:solidFill>
                  <a:schemeClr val="accent2">
                    <a:satOff val="-67193"/>
                    <a:lumOff val="20931"/>
                  </a:schemeClr>
                </a:solidFill>
              </a:rPr>
              <a:t>fact(n)</a:t>
            </a:r>
            <a:r>
              <a:t>函数改成尾递归方式，也会导致栈溢出。</a:t>
            </a:r>
          </a:p>
        </p:txBody>
      </p:sp>
      <p:sp>
        <p:nvSpPr>
          <p:cNvPr id="1023" name="使用递归函数的优点是逻辑简单清晰，缺点是过深的调用会导致栈溢出。…"/>
          <p:cNvSpPr txBox="1"/>
          <p:nvPr/>
        </p:nvSpPr>
        <p:spPr>
          <a:xfrm>
            <a:off x="800403" y="3555083"/>
            <a:ext cx="7543194" cy="2015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使用递归函数的优点是逻辑简单清晰，缺点是过深的调用会导致栈溢出。</a:t>
            </a:r>
          </a:p>
          <a:p>
            <a:pPr defTabSz="457200">
              <a:defRPr>
                <a:solidFill>
                  <a:srgbClr val="000000"/>
                </a:solidFill>
                <a:latin typeface="Helvetica Neue"/>
                <a:ea typeface="Helvetica Neue"/>
                <a:cs typeface="Helvetica Neue"/>
                <a:sym typeface="Helvetica Neue"/>
              </a:defRPr>
            </a:pPr>
            <a:r>
              <a:t>        针对尾递归优化的语言可以通过尾递归防止栈溢出。尾递归事实上和循环是等价的，没有循环语句的编程语言只能通过尾递归实现循环。</a:t>
            </a:r>
          </a:p>
          <a:p>
            <a:pPr defTabSz="457200">
              <a:defRPr>
                <a:solidFill>
                  <a:srgbClr val="000000"/>
                </a:solidFill>
                <a:latin typeface="Helvetica Neue"/>
                <a:ea typeface="Helvetica Neue"/>
                <a:cs typeface="Helvetica Neue"/>
                <a:sym typeface="Helvetica Neue"/>
              </a:defRPr>
            </a:pPr>
            <a:r>
              <a:t>        Python标准的解释器没有针对尾递归做优化，任何递归函数都存在栈溢出的问题。</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5"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5.4	递归函数</a:t>
            </a:r>
          </a:p>
        </p:txBody>
      </p:sp>
      <p:sp>
        <p:nvSpPr>
          <p:cNvPr id="1026" name="汉诺塔的移动可以用递归函数非常简单地实现。请编写move(n, a, b, c)函数，它接收参数n，表示3个柱子A、B、C中第1个柱子A的盘子数量，然后打印出把所有盘子从A借助B移动到C的方法，例如："/>
          <p:cNvSpPr txBox="1"/>
          <p:nvPr/>
        </p:nvSpPr>
        <p:spPr>
          <a:xfrm>
            <a:off x="630582" y="1503218"/>
            <a:ext cx="7882836"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hlinkClick r:id="rId2" invalidUrl="" action="" tgtFrame="" tooltip="" history="1" highlightClick="0" endSnd="0"/>
              </a:rPr>
              <a:t>汉诺塔</a:t>
            </a:r>
            <a:r>
              <a:t>的移动可以用递归函数非常简单地实现。请编写</a:t>
            </a:r>
            <a:r>
              <a:rPr>
                <a:solidFill>
                  <a:schemeClr val="accent2">
                    <a:satOff val="-67193"/>
                    <a:lumOff val="20931"/>
                  </a:schemeClr>
                </a:solidFill>
              </a:rPr>
              <a:t>move(n, a, b, c)</a:t>
            </a:r>
            <a:r>
              <a:t>函数，它接收参数</a:t>
            </a:r>
            <a:r>
              <a:rPr>
                <a:solidFill>
                  <a:schemeClr val="accent2">
                    <a:satOff val="-67193"/>
                    <a:lumOff val="20931"/>
                  </a:schemeClr>
                </a:solidFill>
              </a:rPr>
              <a:t>n</a:t>
            </a:r>
            <a:r>
              <a:t>，表示3个柱子A、B、C中第1个柱子A的盘子数量，然后打印出把所有盘子从A借助B移动到C的方法，例如：</a:t>
            </a:r>
          </a:p>
        </p:txBody>
      </p:sp>
      <p:sp>
        <p:nvSpPr>
          <p:cNvPr id="1027" name="输入："/>
          <p:cNvSpPr txBox="1"/>
          <p:nvPr/>
        </p:nvSpPr>
        <p:spPr>
          <a:xfrm>
            <a:off x="1039551" y="870704"/>
            <a:ext cx="10185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练习：</a:t>
            </a:r>
          </a:p>
        </p:txBody>
      </p:sp>
      <p:sp>
        <p:nvSpPr>
          <p:cNvPr id="1028" name="形状"/>
          <p:cNvSpPr/>
          <p:nvPr/>
        </p:nvSpPr>
        <p:spPr>
          <a:xfrm>
            <a:off x="436410" y="916421"/>
            <a:ext cx="431803"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1029" name="def move(n, a, b, c):…"/>
          <p:cNvSpPr txBox="1"/>
          <p:nvPr/>
        </p:nvSpPr>
        <p:spPr>
          <a:xfrm>
            <a:off x="3117658" y="2681938"/>
            <a:ext cx="2908683" cy="8004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move</a:t>
            </a:r>
            <a:r>
              <a:rPr>
                <a:solidFill>
                  <a:srgbClr val="666600"/>
                </a:solidFill>
              </a:rPr>
              <a:t>(</a:t>
            </a:r>
            <a:r>
              <a:rPr>
                <a:solidFill>
                  <a:srgbClr val="668099">
                    <a:alpha val="40000"/>
                  </a:srgbClr>
                </a:solidFill>
              </a:rPr>
              <a:t>n</a:t>
            </a:r>
            <a:r>
              <a:rPr>
                <a:solidFill>
                  <a:srgbClr val="666600"/>
                </a:solidFill>
              </a:rPr>
              <a:t>,</a:t>
            </a:r>
            <a:r>
              <a:rPr>
                <a:solidFill>
                  <a:srgbClr val="668099">
                    <a:alpha val="40000"/>
                  </a:srgbClr>
                </a:solidFill>
              </a:rPr>
              <a:t> a</a:t>
            </a:r>
            <a:r>
              <a:rPr>
                <a:solidFill>
                  <a:srgbClr val="666600"/>
                </a:solidFill>
              </a:rPr>
              <a:t>,</a:t>
            </a:r>
            <a:r>
              <a:rPr>
                <a:solidFill>
                  <a:srgbClr val="668099">
                    <a:alpha val="40000"/>
                  </a:srgbClr>
                </a:solidFill>
              </a:rPr>
              <a:t> b</a:t>
            </a:r>
            <a:r>
              <a:rPr>
                <a:solidFill>
                  <a:srgbClr val="666600"/>
                </a:solidFill>
              </a:rPr>
              <a:t>,</a:t>
            </a:r>
            <a:r>
              <a:rPr>
                <a:solidFill>
                  <a:srgbClr val="668099">
                    <a:alpha val="40000"/>
                  </a:srgbClr>
                </a:solidFill>
              </a:rPr>
              <a:t> c</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n </a:t>
            </a:r>
            <a:r>
              <a:rPr>
                <a:solidFill>
                  <a:srgbClr val="666600"/>
                </a:solidFill>
              </a:rPr>
              <a:t>==</a:t>
            </a:r>
            <a:r>
              <a:t> </a:t>
            </a:r>
            <a:r>
              <a:rPr>
                <a:solidFill>
                  <a:srgbClr val="006666"/>
                </a:solidFill>
              </a:rPr>
              <a:t>1</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t>a</a:t>
            </a:r>
            <a:r>
              <a:rPr>
                <a:solidFill>
                  <a:srgbClr val="666600"/>
                </a:solidFill>
              </a:rPr>
              <a:t>,</a:t>
            </a:r>
            <a:r>
              <a:t> </a:t>
            </a:r>
            <a:r>
              <a:rPr>
                <a:solidFill>
                  <a:srgbClr val="008800"/>
                </a:solidFill>
              </a:rPr>
              <a:t>'--&gt;'</a:t>
            </a:r>
            <a:r>
              <a:rPr>
                <a:solidFill>
                  <a:srgbClr val="666600"/>
                </a:solidFill>
              </a:rPr>
              <a:t>,</a:t>
            </a:r>
            <a:r>
              <a:t> c</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1" name="形状"/>
          <p:cNvSpPr/>
          <p:nvPr/>
        </p:nvSpPr>
        <p:spPr>
          <a:xfrm>
            <a:off x="3459539" y="2745049"/>
            <a:ext cx="5547559" cy="29087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7" y="0"/>
                </a:moveTo>
                <a:lnTo>
                  <a:pt x="21600" y="0"/>
                </a:lnTo>
                <a:lnTo>
                  <a:pt x="21600" y="21600"/>
                </a:lnTo>
                <a:lnTo>
                  <a:pt x="517" y="21600"/>
                </a:lnTo>
                <a:cubicBezTo>
                  <a:pt x="232" y="21600"/>
                  <a:pt x="0" y="21031"/>
                  <a:pt x="0" y="20333"/>
                </a:cubicBezTo>
                <a:lnTo>
                  <a:pt x="0" y="1267"/>
                </a:lnTo>
                <a:cubicBezTo>
                  <a:pt x="0" y="569"/>
                  <a:pt x="232" y="0"/>
                  <a:pt x="517" y="0"/>
                </a:cubicBezTo>
                <a:close/>
              </a:path>
            </a:pathLst>
          </a:custGeom>
          <a:solidFill>
            <a:srgbClr val="024C89"/>
          </a:solidFill>
          <a:ln w="12700">
            <a:miter lim="400000"/>
          </a:ln>
          <a:extLst>
            <a:ext uri="{C572A759-6A51-4108-AA02-DFA0A04FC94B}">
              <ma14:wrappingTextBoxFlag xmlns:ma14="http://schemas.microsoft.com/office/mac/drawingml/2011/main" val="1"/>
            </a:ext>
          </a:extLst>
        </p:spPr>
        <p:txBody>
          <a:bodyPr lIns="45719" rIns="45719"/>
          <a:lstStyle/>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p:txBody>
      </p:sp>
      <p:sp>
        <p:nvSpPr>
          <p:cNvPr id="1032" name="6.高级特性"/>
          <p:cNvSpPr txBox="1"/>
          <p:nvPr/>
        </p:nvSpPr>
        <p:spPr>
          <a:xfrm>
            <a:off x="3519487" y="1468437"/>
            <a:ext cx="5427663" cy="87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4400">
                <a:solidFill>
                  <a:srgbClr val="024C89"/>
                </a:solidFill>
                <a:latin typeface="微软雅黑"/>
                <a:ea typeface="微软雅黑"/>
                <a:cs typeface="微软雅黑"/>
                <a:sym typeface="微软雅黑"/>
              </a:defRPr>
            </a:pPr>
            <a:r>
              <a:t>6.</a:t>
            </a:r>
            <a:r>
              <a:t>高级特性</a:t>
            </a:r>
          </a:p>
        </p:txBody>
      </p:sp>
      <p:sp>
        <p:nvSpPr>
          <p:cNvPr id="1033" name="椭圆形"/>
          <p:cNvSpPr/>
          <p:nvPr/>
        </p:nvSpPr>
        <p:spPr>
          <a:xfrm>
            <a:off x="3854450" y="30611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034" name="圆形"/>
          <p:cNvSpPr/>
          <p:nvPr/>
        </p:nvSpPr>
        <p:spPr>
          <a:xfrm>
            <a:off x="3854450" y="3596163"/>
            <a:ext cx="144463" cy="142876"/>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035" name="切片"/>
          <p:cNvSpPr txBox="1"/>
          <p:nvPr/>
        </p:nvSpPr>
        <p:spPr>
          <a:xfrm>
            <a:off x="4200525" y="29297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1">
                    <a:lumOff val="44000"/>
                  </a:schemeClr>
                </a:solidFill>
                <a:latin typeface="微软雅黑"/>
                <a:ea typeface="微软雅黑"/>
                <a:cs typeface="微软雅黑"/>
                <a:sym typeface="微软雅黑"/>
              </a:defRPr>
            </a:lvl1pPr>
          </a:lstStyle>
          <a:p>
            <a:pPr/>
            <a:r>
              <a:t>切片</a:t>
            </a:r>
          </a:p>
        </p:txBody>
      </p:sp>
      <p:sp>
        <p:nvSpPr>
          <p:cNvPr id="1036" name="迭代"/>
          <p:cNvSpPr txBox="1"/>
          <p:nvPr/>
        </p:nvSpPr>
        <p:spPr>
          <a:xfrm>
            <a:off x="4200525" y="34631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迭代</a:t>
            </a:r>
          </a:p>
        </p:txBody>
      </p:sp>
      <p:sp>
        <p:nvSpPr>
          <p:cNvPr id="1037" name="形状"/>
          <p:cNvSpPr/>
          <p:nvPr/>
        </p:nvSpPr>
        <p:spPr>
          <a:xfrm>
            <a:off x="1090612" y="2363787"/>
            <a:ext cx="1936751" cy="178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038" name="圆形"/>
          <p:cNvSpPr/>
          <p:nvPr/>
        </p:nvSpPr>
        <p:spPr>
          <a:xfrm>
            <a:off x="3854450" y="4127976"/>
            <a:ext cx="144463" cy="142876"/>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039" name="列表生成式"/>
          <p:cNvSpPr txBox="1"/>
          <p:nvPr/>
        </p:nvSpPr>
        <p:spPr>
          <a:xfrm>
            <a:off x="4200525" y="39965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列表生成式</a:t>
            </a:r>
          </a:p>
        </p:txBody>
      </p:sp>
      <p:sp>
        <p:nvSpPr>
          <p:cNvPr id="1040" name="椭圆形"/>
          <p:cNvSpPr/>
          <p:nvPr/>
        </p:nvSpPr>
        <p:spPr>
          <a:xfrm>
            <a:off x="3854450" y="4659788"/>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041" name="生成器"/>
          <p:cNvSpPr txBox="1"/>
          <p:nvPr/>
        </p:nvSpPr>
        <p:spPr>
          <a:xfrm>
            <a:off x="4200525" y="45299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生成器</a:t>
            </a:r>
          </a:p>
        </p:txBody>
      </p:sp>
      <p:sp>
        <p:nvSpPr>
          <p:cNvPr id="1042" name="椭圆形"/>
          <p:cNvSpPr/>
          <p:nvPr/>
        </p:nvSpPr>
        <p:spPr>
          <a:xfrm>
            <a:off x="3854450" y="51947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043" name="迭代器"/>
          <p:cNvSpPr txBox="1"/>
          <p:nvPr/>
        </p:nvSpPr>
        <p:spPr>
          <a:xfrm>
            <a:off x="4200525" y="50633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迭代器</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5" name="6.1 切片"/>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6.1	</a:t>
            </a:r>
            <a:r>
              <a:t>切片</a:t>
            </a:r>
          </a:p>
        </p:txBody>
      </p:sp>
      <p:sp>
        <p:nvSpPr>
          <p:cNvPr id="1046" name="从列表中选取部分元素是很常见的操作，一个list如下："/>
          <p:cNvSpPr txBox="1"/>
          <p:nvPr/>
        </p:nvSpPr>
        <p:spPr>
          <a:xfrm>
            <a:off x="510619" y="897263"/>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a:solidFill>
                  <a:srgbClr val="000000"/>
                </a:solidFill>
              </a:defRPr>
            </a:lvl1pPr>
          </a:lstStyle>
          <a:p>
            <a:pPr/>
            <a:r>
              <a:t>      从列表中选取部分元素是很常见的操作，一个list如下：</a:t>
            </a:r>
          </a:p>
        </p:txBody>
      </p:sp>
      <p:sp>
        <p:nvSpPr>
          <p:cNvPr id="1047" name="L[0:3] 这一行代码即可完成切片。L[0:3] 表示，从索引0开始取，直到索引3为止，但不包括3，正好3个元素。…"/>
          <p:cNvSpPr txBox="1"/>
          <p:nvPr/>
        </p:nvSpPr>
        <p:spPr>
          <a:xfrm>
            <a:off x="510619" y="4089853"/>
            <a:ext cx="8122762" cy="12407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a:t>
            </a:r>
            <a:r>
              <a:rPr>
                <a:solidFill>
                  <a:schemeClr val="accent2"/>
                </a:solidFill>
              </a:rPr>
              <a:t> </a:t>
            </a:r>
            <a:r>
              <a:rPr>
                <a:solidFill>
                  <a:schemeClr val="accent2">
                    <a:satOff val="-67193"/>
                    <a:lumOff val="20931"/>
                  </a:schemeClr>
                </a:solidFill>
              </a:rPr>
              <a:t>L[0:3]</a:t>
            </a:r>
            <a:r>
              <a:rPr>
                <a:solidFill>
                  <a:schemeClr val="accent2"/>
                </a:solidFill>
              </a:rPr>
              <a:t> </a:t>
            </a:r>
            <a:r>
              <a:t>这一行代码即可完成切片。</a:t>
            </a:r>
            <a:r>
              <a:rPr>
                <a:solidFill>
                  <a:schemeClr val="accent2">
                    <a:satOff val="-67193"/>
                    <a:lumOff val="20931"/>
                  </a:schemeClr>
                </a:solidFill>
              </a:rPr>
              <a:t>L[0:3] </a:t>
            </a:r>
            <a:r>
              <a:t>表示，从索引0开始取，直到索引3为止，但不包括3，正好3个元素。</a:t>
            </a:r>
          </a:p>
          <a:p>
            <a:pPr indent="342900">
              <a:lnSpc>
                <a:spcPct val="120000"/>
              </a:lnSpc>
              <a:spcBef>
                <a:spcPts val="400"/>
              </a:spcBef>
              <a:defRPr>
                <a:solidFill>
                  <a:srgbClr val="000000"/>
                </a:solidFill>
              </a:defRPr>
            </a:pPr>
            <a:r>
              <a:t>      如果第一个索引为0，还可省略0,，即为 </a:t>
            </a:r>
            <a:r>
              <a:rPr>
                <a:solidFill>
                  <a:schemeClr val="accent2">
                    <a:satOff val="-67193"/>
                    <a:lumOff val="20931"/>
                  </a:schemeClr>
                </a:solidFill>
              </a:rPr>
              <a:t>L[:3]</a:t>
            </a:r>
          </a:p>
        </p:txBody>
      </p:sp>
      <p:pic>
        <p:nvPicPr>
          <p:cNvPr id="1048" name="图像" descr="图像"/>
          <p:cNvPicPr>
            <a:picLocks noChangeAspect="1"/>
          </p:cNvPicPr>
          <p:nvPr/>
        </p:nvPicPr>
        <p:blipFill>
          <a:blip r:embed="rId3">
            <a:extLst/>
          </a:blip>
          <a:stretch>
            <a:fillRect/>
          </a:stretch>
        </p:blipFill>
        <p:spPr>
          <a:xfrm>
            <a:off x="1809750" y="1604027"/>
            <a:ext cx="5524500" cy="317501"/>
          </a:xfrm>
          <a:prstGeom prst="rect">
            <a:avLst/>
          </a:prstGeom>
          <a:ln w="12700">
            <a:miter lim="400000"/>
          </a:ln>
        </p:spPr>
      </p:pic>
      <p:sp>
        <p:nvSpPr>
          <p:cNvPr id="1049" name="取前3个元素的方法："/>
          <p:cNvSpPr txBox="1"/>
          <p:nvPr/>
        </p:nvSpPr>
        <p:spPr>
          <a:xfrm>
            <a:off x="415029" y="2219351"/>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a:solidFill>
                  <a:srgbClr val="000000"/>
                </a:solidFill>
              </a:defRPr>
            </a:lvl1pPr>
          </a:lstStyle>
          <a:p>
            <a:pPr/>
            <a:r>
              <a:t>        取前3个元素的方法：</a:t>
            </a:r>
          </a:p>
        </p:txBody>
      </p:sp>
      <p:pic>
        <p:nvPicPr>
          <p:cNvPr id="1050" name="图像" descr="图像"/>
          <p:cNvPicPr>
            <a:picLocks noChangeAspect="1"/>
          </p:cNvPicPr>
          <p:nvPr/>
        </p:nvPicPr>
        <p:blipFill>
          <a:blip r:embed="rId4">
            <a:extLst/>
          </a:blip>
          <a:stretch>
            <a:fillRect/>
          </a:stretch>
        </p:blipFill>
        <p:spPr>
          <a:xfrm>
            <a:off x="1917700" y="2844930"/>
            <a:ext cx="5308600" cy="901701"/>
          </a:xfrm>
          <a:prstGeom prst="rect">
            <a:avLst/>
          </a:prstGeom>
          <a:ln w="12700">
            <a:miter lim="400000"/>
          </a:ln>
        </p:spPr>
      </p:pic>
      <p:pic>
        <p:nvPicPr>
          <p:cNvPr id="1051" name="图像" descr="图像"/>
          <p:cNvPicPr>
            <a:picLocks noChangeAspect="1"/>
          </p:cNvPicPr>
          <p:nvPr/>
        </p:nvPicPr>
        <p:blipFill>
          <a:blip r:embed="rId5">
            <a:extLst/>
          </a:blip>
          <a:stretch>
            <a:fillRect/>
          </a:stretch>
        </p:blipFill>
        <p:spPr>
          <a:xfrm>
            <a:off x="2495550" y="5523133"/>
            <a:ext cx="4152900" cy="6731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5" name="6.1 切片"/>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6.1	</a:t>
            </a:r>
            <a:r>
              <a:t>切片</a:t>
            </a:r>
          </a:p>
        </p:txBody>
      </p:sp>
      <p:sp>
        <p:nvSpPr>
          <p:cNvPr id="1056" name="开始和结束的索引可任意选择，如：L[1:3] 表示从索引1开始，到索引3为止"/>
          <p:cNvSpPr txBox="1"/>
          <p:nvPr/>
        </p:nvSpPr>
        <p:spPr>
          <a:xfrm>
            <a:off x="510619" y="897263"/>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开始和结束的索引可任意选择，如：</a:t>
            </a:r>
            <a:r>
              <a:rPr>
                <a:solidFill>
                  <a:schemeClr val="accent2">
                    <a:satOff val="-67193"/>
                    <a:lumOff val="20931"/>
                  </a:schemeClr>
                </a:solidFill>
              </a:rPr>
              <a:t>L[1:3]</a:t>
            </a:r>
            <a:r>
              <a:t> 表示从索引1开始，到索引3为止</a:t>
            </a:r>
          </a:p>
        </p:txBody>
      </p:sp>
      <p:sp>
        <p:nvSpPr>
          <p:cNvPr id="1057" name="L[-1] 既然表示最后一位元素，那么切片同样也可支持倒数切片。"/>
          <p:cNvSpPr txBox="1"/>
          <p:nvPr/>
        </p:nvSpPr>
        <p:spPr>
          <a:xfrm>
            <a:off x="272572" y="3224529"/>
            <a:ext cx="8122761"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a:t>
            </a:r>
            <a:r>
              <a:rPr>
                <a:solidFill>
                  <a:schemeClr val="accent2">
                    <a:satOff val="-67193"/>
                    <a:lumOff val="20931"/>
                  </a:schemeClr>
                </a:solidFill>
              </a:rPr>
              <a:t>L[-1]</a:t>
            </a:r>
            <a:r>
              <a:t> 既然表示最后一位元素，那么切片同样也可支持倒数切片。</a:t>
            </a:r>
          </a:p>
        </p:txBody>
      </p:sp>
      <p:pic>
        <p:nvPicPr>
          <p:cNvPr id="1058" name="图像" descr="图像"/>
          <p:cNvPicPr>
            <a:picLocks noChangeAspect="1"/>
          </p:cNvPicPr>
          <p:nvPr/>
        </p:nvPicPr>
        <p:blipFill>
          <a:blip r:embed="rId3">
            <a:extLst/>
          </a:blip>
          <a:stretch>
            <a:fillRect/>
          </a:stretch>
        </p:blipFill>
        <p:spPr>
          <a:xfrm>
            <a:off x="2146300" y="1811438"/>
            <a:ext cx="4851400" cy="774701"/>
          </a:xfrm>
          <a:prstGeom prst="rect">
            <a:avLst/>
          </a:prstGeom>
          <a:ln w="12700">
            <a:miter lim="400000"/>
          </a:ln>
        </p:spPr>
      </p:pic>
      <p:pic>
        <p:nvPicPr>
          <p:cNvPr id="1059" name="图像" descr="图像"/>
          <p:cNvPicPr>
            <a:picLocks noChangeAspect="1"/>
          </p:cNvPicPr>
          <p:nvPr/>
        </p:nvPicPr>
        <p:blipFill>
          <a:blip r:embed="rId4">
            <a:extLst/>
          </a:blip>
          <a:stretch>
            <a:fillRect/>
          </a:stretch>
        </p:blipFill>
        <p:spPr>
          <a:xfrm>
            <a:off x="2616200" y="4271862"/>
            <a:ext cx="3911600" cy="1092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3" name="6.1 切片"/>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6.1	</a:t>
            </a:r>
            <a:r>
              <a:t>切片</a:t>
            </a:r>
          </a:p>
        </p:txBody>
      </p:sp>
      <p:sp>
        <p:nvSpPr>
          <p:cNvPr id="1064" name="先创造一个0-99的数列："/>
          <p:cNvSpPr txBox="1"/>
          <p:nvPr/>
        </p:nvSpPr>
        <p:spPr>
          <a:xfrm>
            <a:off x="510619" y="1612977"/>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a:solidFill>
                  <a:srgbClr val="000000"/>
                </a:solidFill>
              </a:defRPr>
            </a:lvl1pPr>
          </a:lstStyle>
          <a:p>
            <a:pPr/>
            <a:r>
              <a:t>        先创造一个0-99的数列：</a:t>
            </a:r>
          </a:p>
        </p:txBody>
      </p:sp>
      <p:sp>
        <p:nvSpPr>
          <p:cNvPr id="1065"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066" name="切片的部分操作："/>
          <p:cNvSpPr txBox="1"/>
          <p:nvPr/>
        </p:nvSpPr>
        <p:spPr>
          <a:xfrm>
            <a:off x="781320" y="950169"/>
            <a:ext cx="29997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1">
              <a:defRPr b="1" sz="2400">
                <a:solidFill>
                  <a:srgbClr val="000000"/>
                </a:solidFill>
                <a:latin typeface="微软雅黑"/>
                <a:ea typeface="微软雅黑"/>
                <a:cs typeface="微软雅黑"/>
                <a:sym typeface="微软雅黑"/>
              </a:defRPr>
            </a:pPr>
            <a:r>
              <a:t>切片的部分操作：</a:t>
            </a:r>
          </a:p>
        </p:txBody>
      </p:sp>
      <p:pic>
        <p:nvPicPr>
          <p:cNvPr id="1067" name="图像" descr="图像"/>
          <p:cNvPicPr>
            <a:picLocks noChangeAspect="1"/>
          </p:cNvPicPr>
          <p:nvPr/>
        </p:nvPicPr>
        <p:blipFill>
          <a:blip r:embed="rId3">
            <a:extLst/>
          </a:blip>
          <a:stretch>
            <a:fillRect/>
          </a:stretch>
        </p:blipFill>
        <p:spPr>
          <a:xfrm>
            <a:off x="571500" y="2174965"/>
            <a:ext cx="8001000" cy="1714501"/>
          </a:xfrm>
          <a:prstGeom prst="rect">
            <a:avLst/>
          </a:prstGeom>
          <a:ln w="12700">
            <a:miter lim="400000"/>
          </a:ln>
        </p:spPr>
      </p:pic>
      <p:sp>
        <p:nvSpPr>
          <p:cNvPr id="1068" name="通过切片取前10位元素：L[:10]"/>
          <p:cNvSpPr txBox="1"/>
          <p:nvPr/>
        </p:nvSpPr>
        <p:spPr>
          <a:xfrm>
            <a:off x="510619" y="4042513"/>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通过切片取前10位元素：</a:t>
            </a:r>
            <a:r>
              <a:rPr>
                <a:solidFill>
                  <a:schemeClr val="accent2">
                    <a:satOff val="-67193"/>
                    <a:lumOff val="20931"/>
                  </a:schemeClr>
                </a:solidFill>
              </a:rPr>
              <a:t>L[:10]</a:t>
            </a:r>
          </a:p>
        </p:txBody>
      </p:sp>
      <p:pic>
        <p:nvPicPr>
          <p:cNvPr id="1069" name="图像" descr="图像"/>
          <p:cNvPicPr>
            <a:picLocks noChangeAspect="1"/>
          </p:cNvPicPr>
          <p:nvPr/>
        </p:nvPicPr>
        <p:blipFill>
          <a:blip r:embed="rId4">
            <a:extLst/>
          </a:blip>
          <a:stretch>
            <a:fillRect/>
          </a:stretch>
        </p:blipFill>
        <p:spPr>
          <a:xfrm>
            <a:off x="539750" y="4604500"/>
            <a:ext cx="8064500" cy="698501"/>
          </a:xfrm>
          <a:prstGeom prst="rect">
            <a:avLst/>
          </a:prstGeom>
          <a:ln w="12700">
            <a:miter lim="400000"/>
          </a:ln>
        </p:spPr>
      </p:pic>
      <p:sp>
        <p:nvSpPr>
          <p:cNvPr id="1070" name="通过切片取后10位元素：L[-10:]"/>
          <p:cNvSpPr txBox="1"/>
          <p:nvPr/>
        </p:nvSpPr>
        <p:spPr>
          <a:xfrm>
            <a:off x="510619" y="5464990"/>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通过切片取后10位元素：</a:t>
            </a:r>
            <a:r>
              <a:rPr>
                <a:solidFill>
                  <a:schemeClr val="accent2">
                    <a:satOff val="-67193"/>
                    <a:lumOff val="20931"/>
                  </a:schemeClr>
                </a:solidFill>
              </a:rPr>
              <a:t>L[-10:]</a:t>
            </a:r>
          </a:p>
        </p:txBody>
      </p:sp>
      <p:pic>
        <p:nvPicPr>
          <p:cNvPr id="1071" name="图像" descr="图像"/>
          <p:cNvPicPr>
            <a:picLocks noChangeAspect="1"/>
          </p:cNvPicPr>
          <p:nvPr/>
        </p:nvPicPr>
        <p:blipFill>
          <a:blip r:embed="rId5">
            <a:extLst/>
          </a:blip>
          <a:stretch>
            <a:fillRect/>
          </a:stretch>
        </p:blipFill>
        <p:spPr>
          <a:xfrm>
            <a:off x="520700" y="5931388"/>
            <a:ext cx="8102600" cy="622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下载Python3：wget https://www.python.org/ftp/python/3.7.0/Python-3.7.0.tgz…"/>
          <p:cNvSpPr txBox="1"/>
          <p:nvPr/>
        </p:nvSpPr>
        <p:spPr>
          <a:xfrm>
            <a:off x="695477" y="1582419"/>
            <a:ext cx="7753046" cy="46070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spcBef>
                <a:spcPts val="400"/>
              </a:spcBef>
              <a:defRPr sz="1500">
                <a:solidFill>
                  <a:srgbClr val="000000"/>
                </a:solidFill>
              </a:defRPr>
            </a:pPr>
            <a:r>
              <a:t>下载Python3：wget https://www.python.org/ftp/python/3.7.0/Python-3.7.0.tgz</a:t>
            </a:r>
            <a:endParaRPr>
              <a:latin typeface="微软雅黑"/>
              <a:ea typeface="微软雅黑"/>
              <a:cs typeface="微软雅黑"/>
              <a:sym typeface="微软雅黑"/>
            </a:endParaRPr>
          </a:p>
          <a:p>
            <a:pPr indent="342900">
              <a:spcBef>
                <a:spcPts val="400"/>
              </a:spcBef>
              <a:defRPr sz="1500">
                <a:solidFill>
                  <a:srgbClr val="000000"/>
                </a:solidFill>
              </a:defRPr>
            </a:pPr>
            <a:r>
              <a:t>解压：</a:t>
            </a:r>
          </a:p>
          <a:p>
            <a:pPr indent="342900">
              <a:spcBef>
                <a:spcPts val="400"/>
              </a:spcBef>
              <a:defRPr sz="1500">
                <a:solidFill>
                  <a:srgbClr val="000000"/>
                </a:solidFill>
              </a:defRPr>
            </a:pPr>
            <a:r>
              <a:t>       创建解压目录：mkdir -p /usr/local/python3</a:t>
            </a:r>
          </a:p>
          <a:p>
            <a:pPr indent="342900">
              <a:spcBef>
                <a:spcPts val="400"/>
              </a:spcBef>
              <a:defRPr sz="1500">
                <a:solidFill>
                  <a:srgbClr val="000000"/>
                </a:solidFill>
              </a:defRPr>
            </a:pPr>
            <a:r>
              <a:t>       将安装包解压到此目录下：tar -zxvf Python-3.7.0.tgz</a:t>
            </a:r>
          </a:p>
          <a:p>
            <a:pPr indent="342900">
              <a:spcBef>
                <a:spcPts val="400"/>
              </a:spcBef>
              <a:defRPr sz="1500">
                <a:solidFill>
                  <a:srgbClr val="000000"/>
                </a:solidFill>
              </a:defRPr>
            </a:pPr>
            <a:r>
              <a:t>编译安装：</a:t>
            </a:r>
          </a:p>
          <a:p>
            <a:pPr indent="342900">
              <a:spcBef>
                <a:spcPts val="400"/>
              </a:spcBef>
              <a:defRPr sz="1500">
                <a:solidFill>
                  <a:srgbClr val="000000"/>
                </a:solidFill>
              </a:defRPr>
            </a:pPr>
            <a:r>
              <a:t>       进入到刚才解压的目录：cd Python-3.7.0</a:t>
            </a:r>
          </a:p>
          <a:p>
            <a:pPr indent="342900">
              <a:spcBef>
                <a:spcPts val="400"/>
              </a:spcBef>
              <a:defRPr sz="1500">
                <a:solidFill>
                  <a:srgbClr val="000000"/>
                </a:solidFill>
              </a:defRPr>
            </a:pPr>
            <a:r>
              <a:t>       配置安装目录：./configure —prefix</a:t>
            </a:r>
            <a:r>
              <a:rPr>
                <a:latin typeface="Menlo"/>
                <a:ea typeface="Menlo"/>
                <a:cs typeface="Menlo"/>
                <a:sym typeface="Menlo"/>
              </a:rPr>
              <a:t>=</a:t>
            </a:r>
            <a:r>
              <a:t>/usr/local/python3</a:t>
            </a:r>
          </a:p>
          <a:p>
            <a:pPr indent="342900">
              <a:spcBef>
                <a:spcPts val="400"/>
              </a:spcBef>
              <a:defRPr sz="1500">
                <a:solidFill>
                  <a:srgbClr val="000000"/>
                </a:solidFill>
              </a:defRPr>
            </a:pPr>
            <a:r>
              <a:t>       编译：make</a:t>
            </a:r>
          </a:p>
          <a:p>
            <a:pPr indent="342900">
              <a:spcBef>
                <a:spcPts val="400"/>
              </a:spcBef>
              <a:defRPr sz="1500">
                <a:solidFill>
                  <a:srgbClr val="000000"/>
                </a:solidFill>
              </a:defRPr>
            </a:pPr>
            <a:r>
              <a:t>       安装：make install</a:t>
            </a:r>
          </a:p>
          <a:p>
            <a:pPr indent="342900">
              <a:spcBef>
                <a:spcPts val="400"/>
              </a:spcBef>
              <a:defRPr sz="1500">
                <a:solidFill>
                  <a:srgbClr val="000000"/>
                </a:solidFill>
              </a:defRPr>
            </a:pPr>
            <a:r>
              <a:t>建立软连接:   ln -s /usr/local/python3/bin/python3 /usr/bin/python3</a:t>
            </a:r>
          </a:p>
          <a:p>
            <a:pPr indent="342900">
              <a:spcBef>
                <a:spcPts val="400"/>
              </a:spcBef>
              <a:defRPr sz="1500">
                <a:solidFill>
                  <a:srgbClr val="000000"/>
                </a:solidFill>
              </a:defRPr>
            </a:pPr>
            <a:r>
              <a:t>将/usr/local/python3/bin加入PATH环境变量：</a:t>
            </a:r>
          </a:p>
          <a:p>
            <a:pPr indent="342900">
              <a:spcBef>
                <a:spcPts val="400"/>
              </a:spcBef>
              <a:defRPr sz="1500">
                <a:solidFill>
                  <a:srgbClr val="000000"/>
                </a:solidFill>
              </a:defRPr>
            </a:pPr>
            <a:r>
              <a:t>       进入vim编辑页面：vim ~/.bash_profile</a:t>
            </a:r>
          </a:p>
          <a:p>
            <a:pPr indent="342900">
              <a:spcBef>
                <a:spcPts val="400"/>
              </a:spcBef>
              <a:defRPr sz="1500">
                <a:solidFill>
                  <a:srgbClr val="000000"/>
                </a:solidFill>
              </a:defRPr>
            </a:pPr>
            <a:r>
              <a:t>       输入 i 指令加入如下内容：export PATH=$PATH:$HOME/bin:/usr/local/python3/bin</a:t>
            </a:r>
          </a:p>
          <a:p>
            <a:pPr indent="342900">
              <a:spcBef>
                <a:spcPts val="400"/>
              </a:spcBef>
              <a:defRPr sz="1500">
                <a:solidFill>
                  <a:srgbClr val="000000"/>
                </a:solidFill>
              </a:defRPr>
            </a:pPr>
            <a:r>
              <a:t>保存退出并测试：python3 -V</a:t>
            </a:r>
          </a:p>
        </p:txBody>
      </p:sp>
      <p:sp>
        <p:nvSpPr>
          <p:cNvPr id="243" name="2.1    安装Python"/>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2.1    </a:t>
            </a:r>
            <a:r>
              <a:t>安装Python</a:t>
            </a:r>
          </a:p>
        </p:txBody>
      </p:sp>
      <p:sp>
        <p:nvSpPr>
          <p:cNvPr id="244" name="在Linux上安装python："/>
          <p:cNvSpPr txBox="1"/>
          <p:nvPr/>
        </p:nvSpPr>
        <p:spPr>
          <a:xfrm>
            <a:off x="612775" y="908050"/>
            <a:ext cx="5616575" cy="447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000000"/>
                </a:solidFill>
                <a:latin typeface="微软雅黑"/>
                <a:ea typeface="微软雅黑"/>
                <a:cs typeface="微软雅黑"/>
                <a:sym typeface="微软雅黑"/>
              </a:defRPr>
            </a:lvl1pPr>
          </a:lstStyle>
          <a:p>
            <a:pPr/>
            <a:r>
              <a:t>在Linux上安装python：</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5" name="6.1 切片"/>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6.1	</a:t>
            </a:r>
            <a:r>
              <a:t>切片</a:t>
            </a:r>
          </a:p>
        </p:txBody>
      </p:sp>
      <p:sp>
        <p:nvSpPr>
          <p:cNvPr id="1076" name="前10个数，每2个取一个 L[:10:2]"/>
          <p:cNvSpPr txBox="1"/>
          <p:nvPr/>
        </p:nvSpPr>
        <p:spPr>
          <a:xfrm>
            <a:off x="510619" y="1612977"/>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前10个数，每2个取一个 </a:t>
            </a:r>
            <a:r>
              <a:rPr>
                <a:solidFill>
                  <a:schemeClr val="accent2">
                    <a:satOff val="-67193"/>
                    <a:lumOff val="20931"/>
                  </a:schemeClr>
                </a:solidFill>
              </a:rPr>
              <a:t>L[:10:2]</a:t>
            </a:r>
          </a:p>
        </p:txBody>
      </p:sp>
      <p:sp>
        <p:nvSpPr>
          <p:cNvPr id="1077"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078" name="切片的部分操作："/>
          <p:cNvSpPr txBox="1"/>
          <p:nvPr/>
        </p:nvSpPr>
        <p:spPr>
          <a:xfrm>
            <a:off x="781320" y="950169"/>
            <a:ext cx="29997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1">
              <a:defRPr b="1" sz="2400">
                <a:solidFill>
                  <a:srgbClr val="000000"/>
                </a:solidFill>
                <a:latin typeface="微软雅黑"/>
                <a:ea typeface="微软雅黑"/>
                <a:cs typeface="微软雅黑"/>
                <a:sym typeface="微软雅黑"/>
              </a:defRPr>
            </a:pPr>
            <a:r>
              <a:t>切片的部分操作：</a:t>
            </a:r>
          </a:p>
        </p:txBody>
      </p:sp>
      <p:pic>
        <p:nvPicPr>
          <p:cNvPr id="1079" name="图像" descr="图像"/>
          <p:cNvPicPr>
            <a:picLocks noChangeAspect="1"/>
          </p:cNvPicPr>
          <p:nvPr/>
        </p:nvPicPr>
        <p:blipFill>
          <a:blip r:embed="rId3">
            <a:extLst/>
          </a:blip>
          <a:stretch>
            <a:fillRect/>
          </a:stretch>
        </p:blipFill>
        <p:spPr>
          <a:xfrm>
            <a:off x="533400" y="2174186"/>
            <a:ext cx="8077200" cy="685801"/>
          </a:xfrm>
          <a:prstGeom prst="rect">
            <a:avLst/>
          </a:prstGeom>
          <a:ln w="12700">
            <a:miter lim="400000"/>
          </a:ln>
        </p:spPr>
      </p:pic>
      <p:sp>
        <p:nvSpPr>
          <p:cNvPr id="1080" name="所有的数，每5个取一个 L[::5]"/>
          <p:cNvSpPr txBox="1"/>
          <p:nvPr/>
        </p:nvSpPr>
        <p:spPr>
          <a:xfrm>
            <a:off x="510619" y="3108739"/>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所有的数，每5个取一个 </a:t>
            </a:r>
            <a:r>
              <a:rPr>
                <a:solidFill>
                  <a:schemeClr val="accent2">
                    <a:satOff val="-67193"/>
                    <a:lumOff val="20931"/>
                  </a:schemeClr>
                </a:solidFill>
              </a:rPr>
              <a:t>L[::5]</a:t>
            </a:r>
          </a:p>
        </p:txBody>
      </p:sp>
      <p:pic>
        <p:nvPicPr>
          <p:cNvPr id="1081" name="图像" descr="图像"/>
          <p:cNvPicPr>
            <a:picLocks noChangeAspect="1"/>
          </p:cNvPicPr>
          <p:nvPr/>
        </p:nvPicPr>
        <p:blipFill>
          <a:blip r:embed="rId4">
            <a:extLst/>
          </a:blip>
          <a:stretch>
            <a:fillRect/>
          </a:stretch>
        </p:blipFill>
        <p:spPr>
          <a:xfrm>
            <a:off x="520700" y="3640103"/>
            <a:ext cx="8102600" cy="673101"/>
          </a:xfrm>
          <a:prstGeom prst="rect">
            <a:avLst/>
          </a:prstGeom>
          <a:ln w="12700">
            <a:miter lim="400000"/>
          </a:ln>
        </p:spPr>
      </p:pic>
      <p:sp>
        <p:nvSpPr>
          <p:cNvPr id="1082" name="原样复制一个列表 L[:]"/>
          <p:cNvSpPr txBox="1"/>
          <p:nvPr/>
        </p:nvSpPr>
        <p:spPr>
          <a:xfrm>
            <a:off x="510619" y="4604500"/>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原样复制一个列表 </a:t>
            </a:r>
            <a:r>
              <a:rPr>
                <a:solidFill>
                  <a:schemeClr val="accent2">
                    <a:satOff val="-67193"/>
                    <a:lumOff val="20931"/>
                  </a:schemeClr>
                </a:solidFill>
              </a:rPr>
              <a:t>L[:]</a:t>
            </a:r>
          </a:p>
        </p:txBody>
      </p:sp>
      <p:pic>
        <p:nvPicPr>
          <p:cNvPr id="1083" name="图像" descr="图像"/>
          <p:cNvPicPr>
            <a:picLocks noChangeAspect="1"/>
          </p:cNvPicPr>
          <p:nvPr/>
        </p:nvPicPr>
        <p:blipFill>
          <a:blip r:embed="rId5">
            <a:extLst/>
          </a:blip>
          <a:stretch>
            <a:fillRect/>
          </a:stretch>
        </p:blipFill>
        <p:spPr>
          <a:xfrm>
            <a:off x="520700" y="5166488"/>
            <a:ext cx="8102600" cy="13208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7" name="6.1 切片"/>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6.1	</a:t>
            </a:r>
            <a:r>
              <a:t>切片</a:t>
            </a:r>
          </a:p>
        </p:txBody>
      </p:sp>
      <p:sp>
        <p:nvSpPr>
          <p:cNvPr id="1088" name="tuple也是一列表，只是不可变，因此tuple也可进行切片操作，操作结果仍是tuple"/>
          <p:cNvSpPr txBox="1"/>
          <p:nvPr/>
        </p:nvSpPr>
        <p:spPr>
          <a:xfrm>
            <a:off x="510619" y="985129"/>
            <a:ext cx="8122762" cy="7974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a:solidFill>
                  <a:srgbClr val="000000"/>
                </a:solidFill>
              </a:defRPr>
            </a:lvl1pPr>
          </a:lstStyle>
          <a:p>
            <a:pPr/>
            <a:r>
              <a:t>    tuple也是一列表，只是不可变，因此tuple也可进行切片操作，操作结果仍是tuple</a:t>
            </a:r>
          </a:p>
        </p:txBody>
      </p:sp>
      <p:sp>
        <p:nvSpPr>
          <p:cNvPr id="1089" name="字符串也可看作是一种list，每个元素就是一个字符，因此，字符串也可进行切片操作，操作结果仍为字符串。"/>
          <p:cNvSpPr txBox="1"/>
          <p:nvPr/>
        </p:nvSpPr>
        <p:spPr>
          <a:xfrm>
            <a:off x="510619" y="2794815"/>
            <a:ext cx="8122762" cy="79741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a:solidFill>
                  <a:srgbClr val="000000"/>
                </a:solidFill>
              </a:defRPr>
            </a:lvl1pPr>
          </a:lstStyle>
          <a:p>
            <a:pPr/>
            <a:r>
              <a:t>    字符串也可看作是一种list，每个元素就是一个字符，因此，字符串也可进行切片操作，操作结果仍为字符串。</a:t>
            </a:r>
          </a:p>
        </p:txBody>
      </p:sp>
      <p:sp>
        <p:nvSpPr>
          <p:cNvPr id="1090" name="针对字符串的切片函数有很多，例如，substring。可根据自己的需要，选取合适的切片方法。"/>
          <p:cNvSpPr txBox="1"/>
          <p:nvPr/>
        </p:nvSpPr>
        <p:spPr>
          <a:xfrm>
            <a:off x="510619" y="4604500"/>
            <a:ext cx="8122762" cy="7974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a:solidFill>
                  <a:srgbClr val="000000"/>
                </a:solidFill>
              </a:defRPr>
            </a:lvl1pPr>
          </a:lstStyle>
          <a:p>
            <a:pPr/>
            <a:r>
              <a:t>   针对字符串的切片函数有很多，例如，substring。可根据自己的需要，选取合适的切片方法。</a:t>
            </a:r>
          </a:p>
        </p:txBody>
      </p:sp>
      <p:pic>
        <p:nvPicPr>
          <p:cNvPr id="1091" name="图像" descr="图像"/>
          <p:cNvPicPr>
            <a:picLocks noChangeAspect="1"/>
          </p:cNvPicPr>
          <p:nvPr/>
        </p:nvPicPr>
        <p:blipFill>
          <a:blip r:embed="rId3">
            <a:extLst/>
          </a:blip>
          <a:stretch>
            <a:fillRect/>
          </a:stretch>
        </p:blipFill>
        <p:spPr>
          <a:xfrm>
            <a:off x="533400" y="1870834"/>
            <a:ext cx="8077200" cy="711201"/>
          </a:xfrm>
          <a:prstGeom prst="rect">
            <a:avLst/>
          </a:prstGeom>
          <a:ln w="12700">
            <a:miter lim="400000"/>
          </a:ln>
        </p:spPr>
      </p:pic>
      <p:pic>
        <p:nvPicPr>
          <p:cNvPr id="1092" name="图像" descr="图像"/>
          <p:cNvPicPr>
            <a:picLocks noChangeAspect="1"/>
          </p:cNvPicPr>
          <p:nvPr/>
        </p:nvPicPr>
        <p:blipFill>
          <a:blip r:embed="rId4">
            <a:extLst/>
          </a:blip>
          <a:stretch>
            <a:fillRect/>
          </a:stretch>
        </p:blipFill>
        <p:spPr>
          <a:xfrm>
            <a:off x="527050" y="3676291"/>
            <a:ext cx="8089900" cy="698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6" name="6.1 切片"/>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6.1	</a:t>
            </a:r>
            <a:r>
              <a:t>切片</a:t>
            </a:r>
          </a:p>
        </p:txBody>
      </p:sp>
      <p:sp>
        <p:nvSpPr>
          <p:cNvPr id="1097" name="练习："/>
          <p:cNvSpPr txBox="1"/>
          <p:nvPr/>
        </p:nvSpPr>
        <p:spPr>
          <a:xfrm>
            <a:off x="1075139" y="995110"/>
            <a:ext cx="10185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练习：</a:t>
            </a:r>
          </a:p>
        </p:txBody>
      </p:sp>
      <p:sp>
        <p:nvSpPr>
          <p:cNvPr id="1098"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099" name="利用切片操作，实现一个trim()函数，去除字符串首尾的空格"/>
          <p:cNvSpPr txBox="1"/>
          <p:nvPr/>
        </p:nvSpPr>
        <p:spPr>
          <a:xfrm>
            <a:off x="510619" y="1760913"/>
            <a:ext cx="8122762"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sz="2000">
                <a:solidFill>
                  <a:srgbClr val="000000"/>
                </a:solidFill>
              </a:defRPr>
            </a:pPr>
            <a:r>
              <a:t>      利用切片操作，实现一个</a:t>
            </a:r>
            <a:r>
              <a:rPr>
                <a:solidFill>
                  <a:schemeClr val="accent2">
                    <a:satOff val="-67193"/>
                    <a:lumOff val="20931"/>
                  </a:schemeClr>
                </a:solidFill>
              </a:rPr>
              <a:t>trim()</a:t>
            </a:r>
            <a:r>
              <a:t>函数，去除字符串首尾的空格</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3" name="6.2 迭代"/>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6.2	</a:t>
            </a:r>
            <a:r>
              <a:t>迭代</a:t>
            </a:r>
          </a:p>
        </p:txBody>
      </p:sp>
      <p:sp>
        <p:nvSpPr>
          <p:cNvPr id="1104" name="如果给定一个list或tuple,我们可以通过 for 循环来遍历这个list或tuple，这种遍历我们称为迭代（Iteration）"/>
          <p:cNvSpPr txBox="1"/>
          <p:nvPr/>
        </p:nvSpPr>
        <p:spPr>
          <a:xfrm>
            <a:off x="510619" y="985129"/>
            <a:ext cx="8122762" cy="7974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a:solidFill>
                  <a:srgbClr val="000000"/>
                </a:solidFill>
              </a:defRPr>
            </a:lvl1pPr>
          </a:lstStyle>
          <a:p>
            <a:pPr/>
            <a:r>
              <a:t>如果给定一个list或tuple,我们可以通过 for 循环来遍历这个list或tuple，这种遍历我们称为迭代（Iteration）</a:t>
            </a:r>
          </a:p>
        </p:txBody>
      </p:sp>
      <p:sp>
        <p:nvSpPr>
          <p:cNvPr id="1105" name="不仅list数据类型可进行迭代，只要是可迭代对象，都可以迭代，如dict。…"/>
          <p:cNvSpPr txBox="1"/>
          <p:nvPr/>
        </p:nvSpPr>
        <p:spPr>
          <a:xfrm>
            <a:off x="510619" y="2838472"/>
            <a:ext cx="8122762" cy="8522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不仅list数据类型可进行迭代，只要是可迭代对象，都可以迭代，如dict。</a:t>
            </a:r>
          </a:p>
          <a:p>
            <a:pPr indent="342900">
              <a:lnSpc>
                <a:spcPct val="120000"/>
              </a:lnSpc>
              <a:spcBef>
                <a:spcPts val="400"/>
              </a:spcBef>
              <a:defRPr>
                <a:solidFill>
                  <a:srgbClr val="000000"/>
                </a:solidFill>
              </a:defRPr>
            </a:pPr>
            <a:r>
              <a:t>对dict迭代，可分为对key迭代，对value迭代，同是对key和value迭代。</a:t>
            </a:r>
          </a:p>
        </p:txBody>
      </p:sp>
      <p:sp>
        <p:nvSpPr>
          <p:cNvPr id="1106" name="L = ['Michael', 'Sarah', 'Tracy', 'Bob', 'Jack']…"/>
          <p:cNvSpPr txBox="1"/>
          <p:nvPr/>
        </p:nvSpPr>
        <p:spPr>
          <a:xfrm>
            <a:off x="1463849" y="1910263"/>
            <a:ext cx="6216301" cy="8004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chemeClr val="accent4"/>
                </a:solidFill>
              </a:rPr>
              <a:t>L</a:t>
            </a:r>
            <a:r>
              <a:t> </a:t>
            </a:r>
            <a:r>
              <a:rPr>
                <a:solidFill>
                  <a:srgbClr val="666600"/>
                </a:solidFill>
              </a:rPr>
              <a:t>=</a:t>
            </a:r>
            <a:r>
              <a:t> </a:t>
            </a:r>
            <a:r>
              <a:rPr>
                <a:solidFill>
                  <a:srgbClr val="666600"/>
                </a:solidFill>
              </a:rPr>
              <a:t>[</a:t>
            </a:r>
            <a:r>
              <a:rPr>
                <a:solidFill>
                  <a:srgbClr val="008800"/>
                </a:solidFill>
              </a:rPr>
              <a:t>'Michael'</a:t>
            </a:r>
            <a:r>
              <a:rPr>
                <a:solidFill>
                  <a:srgbClr val="666600"/>
                </a:solidFill>
              </a:rPr>
              <a:t>,</a:t>
            </a:r>
            <a:r>
              <a:t> </a:t>
            </a:r>
            <a:r>
              <a:rPr>
                <a:solidFill>
                  <a:srgbClr val="008800"/>
                </a:solidFill>
              </a:rPr>
              <a:t>'Sarah'</a:t>
            </a:r>
            <a:r>
              <a:rPr>
                <a:solidFill>
                  <a:srgbClr val="666600"/>
                </a:solidFill>
              </a:rPr>
              <a:t>,</a:t>
            </a:r>
            <a:r>
              <a:t> </a:t>
            </a:r>
            <a:r>
              <a:rPr>
                <a:solidFill>
                  <a:srgbClr val="008800"/>
                </a:solidFill>
              </a:rPr>
              <a:t>'Tracy'</a:t>
            </a:r>
            <a:r>
              <a:rPr>
                <a:solidFill>
                  <a:srgbClr val="666600"/>
                </a:solidFill>
              </a:rPr>
              <a:t>,</a:t>
            </a:r>
            <a:r>
              <a:t> </a:t>
            </a:r>
            <a:r>
              <a:rPr>
                <a:solidFill>
                  <a:srgbClr val="008800"/>
                </a:solidFill>
              </a:rPr>
              <a:t>'Bob'</a:t>
            </a:r>
            <a:r>
              <a:rPr>
                <a:solidFill>
                  <a:srgbClr val="666600"/>
                </a:solidFill>
              </a:rPr>
              <a:t>,</a:t>
            </a:r>
            <a:r>
              <a:t> </a:t>
            </a:r>
            <a:r>
              <a:rPr>
                <a:solidFill>
                  <a:srgbClr val="008800"/>
                </a:solidFill>
              </a:rPr>
              <a:t>'Jack'</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for</a:t>
            </a:r>
            <a:r>
              <a:t> </a:t>
            </a:r>
            <a:r>
              <a:rPr>
                <a:solidFill>
                  <a:schemeClr val="accent4"/>
                </a:solidFill>
              </a:rPr>
              <a:t>i</a:t>
            </a:r>
            <a:r>
              <a:t> </a:t>
            </a:r>
            <a:r>
              <a:rPr>
                <a:solidFill>
                  <a:srgbClr val="000088"/>
                </a:solidFill>
              </a:rPr>
              <a:t>in</a:t>
            </a:r>
            <a:r>
              <a:t> </a:t>
            </a:r>
            <a:r>
              <a:rPr>
                <a:solidFill>
                  <a:schemeClr val="accent4"/>
                </a:solidFill>
              </a:rPr>
              <a:t>L</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chemeClr val="accent4"/>
                </a:solidFill>
              </a:rPr>
              <a:t>i</a:t>
            </a:r>
            <a:r>
              <a:rPr>
                <a:solidFill>
                  <a:srgbClr val="666600"/>
                </a:solidFill>
              </a:rPr>
              <a:t>)</a:t>
            </a:r>
          </a:p>
        </p:txBody>
      </p:sp>
      <p:sp>
        <p:nvSpPr>
          <p:cNvPr id="1107" name="d = {'a': 1, 'b': 2, 'c': 3}…"/>
          <p:cNvSpPr txBox="1"/>
          <p:nvPr/>
        </p:nvSpPr>
        <p:spPr>
          <a:xfrm>
            <a:off x="2744218" y="4021580"/>
            <a:ext cx="3655564" cy="17656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chemeClr val="accent4"/>
                </a:solidFill>
              </a:rPr>
              <a:t>d</a:t>
            </a:r>
            <a:r>
              <a:t> </a:t>
            </a:r>
            <a:r>
              <a:rPr>
                <a:solidFill>
                  <a:srgbClr val="666600"/>
                </a:solidFill>
              </a:rPr>
              <a:t>=</a:t>
            </a:r>
            <a:r>
              <a:t> </a:t>
            </a:r>
            <a:r>
              <a:rPr>
                <a:solidFill>
                  <a:srgbClr val="666600"/>
                </a:solidFill>
              </a:rPr>
              <a:t>{</a:t>
            </a:r>
            <a:r>
              <a:rPr>
                <a:solidFill>
                  <a:srgbClr val="008800"/>
                </a:solidFill>
              </a:rPr>
              <a:t>'a'</a:t>
            </a:r>
            <a:r>
              <a:rPr>
                <a:solidFill>
                  <a:srgbClr val="666600"/>
                </a:solidFill>
              </a:rPr>
              <a:t>:</a:t>
            </a:r>
            <a:r>
              <a:t> </a:t>
            </a:r>
            <a:r>
              <a:rPr>
                <a:solidFill>
                  <a:srgbClr val="006666"/>
                </a:solidFill>
              </a:rPr>
              <a:t>1</a:t>
            </a:r>
            <a:r>
              <a:rPr>
                <a:solidFill>
                  <a:srgbClr val="666600"/>
                </a:solidFill>
              </a:rPr>
              <a:t>,</a:t>
            </a:r>
            <a:r>
              <a:t> </a:t>
            </a:r>
            <a:r>
              <a:rPr>
                <a:solidFill>
                  <a:srgbClr val="008800"/>
                </a:solidFill>
              </a:rPr>
              <a:t>'b'</a:t>
            </a:r>
            <a:r>
              <a:rPr>
                <a:solidFill>
                  <a:srgbClr val="666600"/>
                </a:solidFill>
              </a:rPr>
              <a:t>:</a:t>
            </a:r>
            <a:r>
              <a:t> </a:t>
            </a:r>
            <a:r>
              <a:rPr>
                <a:solidFill>
                  <a:srgbClr val="006666"/>
                </a:solidFill>
              </a:rPr>
              <a:t>2</a:t>
            </a:r>
            <a:r>
              <a:rPr>
                <a:solidFill>
                  <a:srgbClr val="666600"/>
                </a:solidFill>
              </a:rPr>
              <a:t>,</a:t>
            </a:r>
            <a:r>
              <a:t> </a:t>
            </a:r>
            <a:r>
              <a:rPr>
                <a:solidFill>
                  <a:srgbClr val="008800"/>
                </a:solidFill>
              </a:rPr>
              <a:t>'c'</a:t>
            </a:r>
            <a:r>
              <a:rPr>
                <a:solidFill>
                  <a:srgbClr val="666600"/>
                </a:solidFill>
              </a:rPr>
              <a:t>:</a:t>
            </a:r>
            <a:r>
              <a:t> </a:t>
            </a:r>
            <a:r>
              <a:rPr>
                <a:solidFill>
                  <a:srgbClr val="006666"/>
                </a:solidFill>
              </a:rPr>
              <a:t>3</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for</a:t>
            </a:r>
            <a:r>
              <a:rPr>
                <a:solidFill>
                  <a:srgbClr val="668099">
                    <a:alpha val="40000"/>
                  </a:srgbClr>
                </a:solidFill>
              </a:rPr>
              <a:t> </a:t>
            </a:r>
            <a:r>
              <a:rPr>
                <a:solidFill>
                  <a:schemeClr val="accent4"/>
                </a:solidFill>
              </a:rPr>
              <a:t>key</a:t>
            </a:r>
            <a:r>
              <a:rPr>
                <a:solidFill>
                  <a:srgbClr val="668099">
                    <a:alpha val="40000"/>
                  </a:srgbClr>
                </a:solidFill>
              </a:rPr>
              <a:t> </a:t>
            </a:r>
            <a:r>
              <a:t>in</a:t>
            </a:r>
            <a:r>
              <a:rPr>
                <a:solidFill>
                  <a:srgbClr val="668099">
                    <a:alpha val="40000"/>
                  </a:srgbClr>
                </a:solidFill>
              </a:rPr>
              <a:t> </a:t>
            </a:r>
            <a:r>
              <a:rPr>
                <a:solidFill>
                  <a:schemeClr val="accent4"/>
                </a:solidFill>
              </a:rPr>
              <a:t>d</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chemeClr val="accent4"/>
                </a:solidFill>
              </a:rPr>
              <a:t>key</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for</a:t>
            </a:r>
            <a:r>
              <a:t> </a:t>
            </a:r>
            <a:r>
              <a:rPr>
                <a:solidFill>
                  <a:schemeClr val="accent4"/>
                </a:solidFill>
              </a:rPr>
              <a:t>value</a:t>
            </a:r>
            <a:r>
              <a:t> </a:t>
            </a:r>
            <a:r>
              <a:rPr>
                <a:solidFill>
                  <a:srgbClr val="000088"/>
                </a:solidFill>
              </a:rPr>
              <a:t>in</a:t>
            </a:r>
            <a:r>
              <a:t> </a:t>
            </a:r>
            <a:r>
              <a:rPr>
                <a:solidFill>
                  <a:schemeClr val="accent4"/>
                </a:solidFill>
              </a:rPr>
              <a:t>d.values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chemeClr val="accent4"/>
                </a:solidFill>
              </a:rPr>
              <a:t>value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for</a:t>
            </a:r>
            <a:r>
              <a:rPr>
                <a:solidFill>
                  <a:srgbClr val="668099">
                    <a:alpha val="40000"/>
                  </a:srgbClr>
                </a:solidFill>
              </a:rPr>
              <a:t> </a:t>
            </a:r>
            <a:r>
              <a:rPr>
                <a:solidFill>
                  <a:schemeClr val="accent4"/>
                </a:solidFill>
              </a:rPr>
              <a:t>k,v</a:t>
            </a:r>
            <a:r>
              <a:rPr>
                <a:solidFill>
                  <a:srgbClr val="668099">
                    <a:alpha val="40000"/>
                  </a:srgbClr>
                </a:solidFill>
              </a:rPr>
              <a:t> </a:t>
            </a:r>
            <a:r>
              <a:t>in</a:t>
            </a:r>
            <a:r>
              <a:rPr>
                <a:solidFill>
                  <a:srgbClr val="668099">
                    <a:alpha val="40000"/>
                  </a:srgbClr>
                </a:solidFill>
              </a:rPr>
              <a:t> </a:t>
            </a:r>
            <a:r>
              <a:rPr>
                <a:solidFill>
                  <a:schemeClr val="accent4"/>
                </a:solidFill>
              </a:rPr>
              <a:t>d.items</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chemeClr val="accent4"/>
                </a:solidFill>
              </a:rPr>
              <a:t>k,v</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1" name="6.2 迭代"/>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6.2	</a:t>
            </a:r>
            <a:r>
              <a:t>迭代</a:t>
            </a:r>
          </a:p>
        </p:txBody>
      </p:sp>
      <p:sp>
        <p:nvSpPr>
          <p:cNvPr id="1112" name="如何判断数据类型是可迭代对象？方法是通过collections模块的Iterable类型判断："/>
          <p:cNvSpPr txBox="1"/>
          <p:nvPr/>
        </p:nvSpPr>
        <p:spPr>
          <a:xfrm>
            <a:off x="510619" y="985129"/>
            <a:ext cx="8122762" cy="7974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a:solidFill>
                  <a:srgbClr val="000000"/>
                </a:solidFill>
              </a:defRPr>
            </a:lvl1pPr>
          </a:lstStyle>
          <a:p>
            <a:pPr/>
            <a:r>
              <a:t>如何判断数据类型是可迭代对象？方法是通过collections模块的Iterable类型判断：</a:t>
            </a:r>
          </a:p>
        </p:txBody>
      </p:sp>
      <p:sp>
        <p:nvSpPr>
          <p:cNvPr id="1113" name="list数据类型，可用 enumerate 函数同时迭代出索引和元素。"/>
          <p:cNvSpPr txBox="1"/>
          <p:nvPr/>
        </p:nvSpPr>
        <p:spPr>
          <a:xfrm>
            <a:off x="510619" y="3898000"/>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list数据类型，可用 </a:t>
            </a:r>
            <a:r>
              <a:rPr>
                <a:solidFill>
                  <a:schemeClr val="accent2">
                    <a:satOff val="-67193"/>
                    <a:lumOff val="20931"/>
                  </a:schemeClr>
                </a:solidFill>
              </a:rPr>
              <a:t>enumerate </a:t>
            </a:r>
            <a:r>
              <a:t>函数同时迭代出索引和元素。</a:t>
            </a:r>
          </a:p>
        </p:txBody>
      </p:sp>
      <p:pic>
        <p:nvPicPr>
          <p:cNvPr id="1114" name="图像" descr="图像"/>
          <p:cNvPicPr>
            <a:picLocks noChangeAspect="1"/>
          </p:cNvPicPr>
          <p:nvPr/>
        </p:nvPicPr>
        <p:blipFill>
          <a:blip r:embed="rId3">
            <a:extLst/>
          </a:blip>
          <a:stretch>
            <a:fillRect/>
          </a:stretch>
        </p:blipFill>
        <p:spPr>
          <a:xfrm>
            <a:off x="1037875" y="1862894"/>
            <a:ext cx="7442201" cy="1803401"/>
          </a:xfrm>
          <a:prstGeom prst="rect">
            <a:avLst/>
          </a:prstGeom>
          <a:ln w="12700">
            <a:miter lim="400000"/>
          </a:ln>
        </p:spPr>
      </p:pic>
      <p:sp>
        <p:nvSpPr>
          <p:cNvPr id="1115" name="for i,value in enumerate([&quot;A&quot;,&quot;B&quot;,&quot;C&quot;]):…"/>
          <p:cNvSpPr txBox="1"/>
          <p:nvPr/>
        </p:nvSpPr>
        <p:spPr>
          <a:xfrm>
            <a:off x="2104034" y="4538647"/>
            <a:ext cx="4935933" cy="5591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for</a:t>
            </a:r>
            <a:r>
              <a:t> </a:t>
            </a:r>
            <a:r>
              <a:rPr>
                <a:solidFill>
                  <a:schemeClr val="accent4"/>
                </a:solidFill>
              </a:rPr>
              <a:t>i,value</a:t>
            </a:r>
            <a:r>
              <a:t> </a:t>
            </a:r>
            <a:r>
              <a:rPr>
                <a:solidFill>
                  <a:srgbClr val="000088"/>
                </a:solidFill>
              </a:rPr>
              <a:t>in</a:t>
            </a:r>
            <a:r>
              <a:t> </a:t>
            </a:r>
            <a:r>
              <a:rPr>
                <a:solidFill>
                  <a:schemeClr val="accent4"/>
                </a:solidFill>
              </a:rPr>
              <a:t>enumerate</a:t>
            </a:r>
            <a:r>
              <a:rPr>
                <a:solidFill>
                  <a:srgbClr val="666600"/>
                </a:solidFill>
              </a:rPr>
              <a:t>([</a:t>
            </a:r>
            <a:r>
              <a:rPr>
                <a:solidFill>
                  <a:srgbClr val="008800"/>
                </a:solidFill>
              </a:rPr>
              <a:t>"A"</a:t>
            </a:r>
            <a:r>
              <a:rPr>
                <a:solidFill>
                  <a:srgbClr val="666600"/>
                </a:solidFill>
              </a:rPr>
              <a:t>,</a:t>
            </a:r>
            <a:r>
              <a:rPr>
                <a:solidFill>
                  <a:srgbClr val="008800"/>
                </a:solidFill>
              </a:rPr>
              <a:t>"B"</a:t>
            </a:r>
            <a:r>
              <a:rPr>
                <a:solidFill>
                  <a:srgbClr val="666600"/>
                </a:solidFill>
              </a:rPr>
              <a:t>,</a:t>
            </a:r>
            <a:r>
              <a:rPr>
                <a:solidFill>
                  <a:srgbClr val="008800"/>
                </a:solidFill>
              </a:rPr>
              <a:t>"C"</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chemeClr val="accent4"/>
                </a:solidFill>
              </a:rPr>
              <a:t>i,value</a:t>
            </a:r>
            <a:r>
              <a:rPr>
                <a:solidFill>
                  <a:srgbClr val="666600"/>
                </a:solidFill>
              </a:rPr>
              <a:t>)</a:t>
            </a:r>
          </a:p>
        </p:txBody>
      </p:sp>
      <p:sp>
        <p:nvSpPr>
          <p:cNvPr id="1116" name="for 循环同时引用两个变量，在python中也很常见："/>
          <p:cNvSpPr txBox="1"/>
          <p:nvPr/>
        </p:nvSpPr>
        <p:spPr>
          <a:xfrm>
            <a:off x="510619" y="5173565"/>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a:solidFill>
                  <a:srgbClr val="000000"/>
                </a:solidFill>
              </a:defRPr>
            </a:lvl1pPr>
          </a:lstStyle>
          <a:p>
            <a:pPr/>
            <a:r>
              <a:t>    for 循环同时引用两个变量，在python中也很常见：</a:t>
            </a:r>
          </a:p>
        </p:txBody>
      </p:sp>
      <p:sp>
        <p:nvSpPr>
          <p:cNvPr id="1117" name="for x, y in [(1, 1), (2, 4), (3, 9)]:…"/>
          <p:cNvSpPr txBox="1"/>
          <p:nvPr/>
        </p:nvSpPr>
        <p:spPr>
          <a:xfrm>
            <a:off x="2123972" y="5746735"/>
            <a:ext cx="4615840" cy="586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for</a:t>
            </a:r>
            <a:r>
              <a:rPr>
                <a:solidFill>
                  <a:srgbClr val="668099">
                    <a:alpha val="40000"/>
                  </a:srgbClr>
                </a:solidFill>
              </a:rPr>
              <a:t> </a:t>
            </a:r>
            <a:r>
              <a:rPr>
                <a:solidFill>
                  <a:schemeClr val="accent4"/>
                </a:solidFill>
              </a:rPr>
              <a:t>x, y</a:t>
            </a:r>
            <a:r>
              <a:rPr>
                <a:solidFill>
                  <a:srgbClr val="668099">
                    <a:alpha val="40000"/>
                  </a:srgbClr>
                </a:solidFill>
              </a:rPr>
              <a:t> </a:t>
            </a:r>
            <a:r>
              <a:t>in</a:t>
            </a:r>
            <a:r>
              <a:rPr>
                <a:solidFill>
                  <a:srgbClr val="668099">
                    <a:alpha val="40000"/>
                  </a:srgbClr>
                </a:solidFill>
              </a:rPr>
              <a:t> </a:t>
            </a:r>
            <a:r>
              <a:rPr>
                <a:solidFill>
                  <a:srgbClr val="666600"/>
                </a:solidFill>
              </a:rPr>
              <a:t>[(</a:t>
            </a:r>
            <a:r>
              <a:rPr>
                <a:solidFill>
                  <a:srgbClr val="006666"/>
                </a:solidFill>
              </a:rPr>
              <a:t>1</a:t>
            </a:r>
            <a:r>
              <a:rPr>
                <a:solidFill>
                  <a:srgbClr val="666600"/>
                </a:solidFill>
              </a:rPr>
              <a:t>,</a:t>
            </a:r>
            <a:r>
              <a:rPr>
                <a:solidFill>
                  <a:srgbClr val="668099">
                    <a:alpha val="40000"/>
                  </a:srgbClr>
                </a:solidFill>
              </a:rPr>
              <a:t> </a:t>
            </a:r>
            <a:r>
              <a:rPr>
                <a:solidFill>
                  <a:srgbClr val="006666"/>
                </a:solidFill>
              </a:rPr>
              <a:t>1</a:t>
            </a:r>
            <a:r>
              <a:rPr>
                <a:solidFill>
                  <a:srgbClr val="666600"/>
                </a:solidFill>
              </a:rPr>
              <a:t>),</a:t>
            </a:r>
            <a:r>
              <a:rPr>
                <a:solidFill>
                  <a:srgbClr val="668099">
                    <a:alpha val="40000"/>
                  </a:srgbClr>
                </a:solidFill>
              </a:rPr>
              <a:t> </a:t>
            </a:r>
            <a:r>
              <a:rPr>
                <a:solidFill>
                  <a:srgbClr val="666600"/>
                </a:solidFill>
              </a:rPr>
              <a:t>(</a:t>
            </a:r>
            <a:r>
              <a:rPr>
                <a:solidFill>
                  <a:srgbClr val="006666"/>
                </a:solidFill>
              </a:rPr>
              <a:t>2</a:t>
            </a:r>
            <a:r>
              <a:rPr>
                <a:solidFill>
                  <a:srgbClr val="666600"/>
                </a:solidFill>
              </a:rPr>
              <a:t>,</a:t>
            </a:r>
            <a:r>
              <a:rPr>
                <a:solidFill>
                  <a:srgbClr val="668099">
                    <a:alpha val="40000"/>
                  </a:srgbClr>
                </a:solidFill>
              </a:rPr>
              <a:t> </a:t>
            </a:r>
            <a:r>
              <a:rPr>
                <a:solidFill>
                  <a:srgbClr val="006666"/>
                </a:solidFill>
              </a:rPr>
              <a:t>4</a:t>
            </a:r>
            <a:r>
              <a:rPr>
                <a:solidFill>
                  <a:srgbClr val="666600"/>
                </a:solidFill>
              </a:rPr>
              <a:t>),</a:t>
            </a:r>
            <a:r>
              <a:rPr>
                <a:solidFill>
                  <a:srgbClr val="668099">
                    <a:alpha val="40000"/>
                  </a:srgbClr>
                </a:solidFill>
              </a:rPr>
              <a:t> </a:t>
            </a:r>
            <a:r>
              <a:rPr>
                <a:solidFill>
                  <a:srgbClr val="666600"/>
                </a:solidFill>
              </a:rPr>
              <a:t>(</a:t>
            </a:r>
            <a:r>
              <a:rPr>
                <a:solidFill>
                  <a:srgbClr val="006666"/>
                </a:solidFill>
              </a:rPr>
              <a:t>3</a:t>
            </a:r>
            <a:r>
              <a:rPr>
                <a:solidFill>
                  <a:srgbClr val="666600"/>
                </a:solidFill>
              </a:rPr>
              <a:t>,</a:t>
            </a:r>
            <a:r>
              <a:rPr>
                <a:solidFill>
                  <a:srgbClr val="668099">
                    <a:alpha val="40000"/>
                  </a:srgbClr>
                </a:solidFill>
              </a:rPr>
              <a:t> </a:t>
            </a:r>
            <a:r>
              <a:rPr>
                <a:solidFill>
                  <a:srgbClr val="006666"/>
                </a:solidFill>
              </a:rPr>
              <a:t>9</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chemeClr val="accent4"/>
                </a:solidFill>
              </a:rPr>
              <a:t>x,y</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1" name="6.2 迭代"/>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6.2	</a:t>
            </a:r>
            <a:r>
              <a:t>迭代</a:t>
            </a:r>
          </a:p>
        </p:txBody>
      </p:sp>
      <p:sp>
        <p:nvSpPr>
          <p:cNvPr id="1122" name="练习："/>
          <p:cNvSpPr txBox="1"/>
          <p:nvPr/>
        </p:nvSpPr>
        <p:spPr>
          <a:xfrm>
            <a:off x="1075139" y="995110"/>
            <a:ext cx="10185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练习：</a:t>
            </a:r>
          </a:p>
        </p:txBody>
      </p:sp>
      <p:sp>
        <p:nvSpPr>
          <p:cNvPr id="1123"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124" name="请使用迭代查找一个list中最小和最大值，并返回一个tuple："/>
          <p:cNvSpPr txBox="1"/>
          <p:nvPr/>
        </p:nvSpPr>
        <p:spPr>
          <a:xfrm>
            <a:off x="510619" y="1760913"/>
            <a:ext cx="8122762"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sz="2000">
                <a:solidFill>
                  <a:srgbClr val="000000"/>
                </a:solidFill>
              </a:defRPr>
            </a:lvl1pPr>
          </a:lstStyle>
          <a:p>
            <a:pPr/>
            <a:r>
              <a:t>      请使用迭代查找一个list中最小和最大值，并返回一个tuple：</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8" name="6.3 列表生成式"/>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6.3	</a:t>
            </a:r>
            <a:r>
              <a:t>列表生成式</a:t>
            </a:r>
          </a:p>
        </p:txBody>
      </p:sp>
      <p:sp>
        <p:nvSpPr>
          <p:cNvPr id="1129" name="列表生成式即List Comprehensions，是Python内置的非常简单却强大的可以用来创建list的生成式。如："/>
          <p:cNvSpPr txBox="1"/>
          <p:nvPr/>
        </p:nvSpPr>
        <p:spPr>
          <a:xfrm>
            <a:off x="510619" y="968492"/>
            <a:ext cx="8122762" cy="7974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列表生成式即</a:t>
            </a:r>
            <a:r>
              <a:rPr>
                <a:solidFill>
                  <a:schemeClr val="accent2">
                    <a:satOff val="-67193"/>
                    <a:lumOff val="20931"/>
                  </a:schemeClr>
                </a:solidFill>
              </a:rPr>
              <a:t>List Comprehensions</a:t>
            </a:r>
            <a:r>
              <a:t>，是Python内置的非常简单却强大的可以用来创建list的生成式。如：</a:t>
            </a:r>
          </a:p>
        </p:txBody>
      </p:sp>
      <p:pic>
        <p:nvPicPr>
          <p:cNvPr id="1130" name="图像" descr="图像"/>
          <p:cNvPicPr>
            <a:picLocks noChangeAspect="1"/>
          </p:cNvPicPr>
          <p:nvPr/>
        </p:nvPicPr>
        <p:blipFill>
          <a:blip r:embed="rId3">
            <a:extLst/>
          </a:blip>
          <a:stretch>
            <a:fillRect/>
          </a:stretch>
        </p:blipFill>
        <p:spPr>
          <a:xfrm>
            <a:off x="1695450" y="2059350"/>
            <a:ext cx="5753100" cy="838201"/>
          </a:xfrm>
          <a:prstGeom prst="rect">
            <a:avLst/>
          </a:prstGeom>
          <a:ln w="12700">
            <a:miter lim="400000"/>
          </a:ln>
        </p:spPr>
      </p:pic>
      <p:pic>
        <p:nvPicPr>
          <p:cNvPr id="1131" name="图像" descr="图像"/>
          <p:cNvPicPr>
            <a:picLocks noChangeAspect="1"/>
          </p:cNvPicPr>
          <p:nvPr/>
        </p:nvPicPr>
        <p:blipFill>
          <a:blip r:embed="rId4">
            <a:extLst/>
          </a:blip>
          <a:stretch>
            <a:fillRect/>
          </a:stretch>
        </p:blipFill>
        <p:spPr>
          <a:xfrm>
            <a:off x="1676895" y="4241381"/>
            <a:ext cx="5790210" cy="1090246"/>
          </a:xfrm>
          <a:prstGeom prst="rect">
            <a:avLst/>
          </a:prstGeom>
          <a:ln w="12700">
            <a:miter lim="400000"/>
          </a:ln>
        </p:spPr>
      </p:pic>
      <p:sp>
        <p:nvSpPr>
          <p:cNvPr id="1132" name="如果要生成 [1*1,2*2,3*3,……,10*10] ,方法是循环"/>
          <p:cNvSpPr txBox="1"/>
          <p:nvPr/>
        </p:nvSpPr>
        <p:spPr>
          <a:xfrm>
            <a:off x="510619" y="3345946"/>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如果要生成 </a:t>
            </a:r>
            <a:r>
              <a:rPr>
                <a:solidFill>
                  <a:schemeClr val="accent2">
                    <a:satOff val="-67193"/>
                    <a:lumOff val="20931"/>
                  </a:schemeClr>
                </a:solidFill>
              </a:rPr>
              <a:t>[1*1,2*2,3*3,……,10*10]</a:t>
            </a:r>
            <a:r>
              <a:t> ,方法是循环</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6" name="6.3 列表生成式"/>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6.3	</a:t>
            </a:r>
            <a:r>
              <a:t>列表生成式</a:t>
            </a:r>
          </a:p>
        </p:txBody>
      </p:sp>
      <p:sp>
        <p:nvSpPr>
          <p:cNvPr id="1137" name="for循环后面还可以加上if判断，这样我们就可以筛选出仅偶数的平方："/>
          <p:cNvSpPr txBox="1"/>
          <p:nvPr/>
        </p:nvSpPr>
        <p:spPr>
          <a:xfrm>
            <a:off x="510619" y="3412877"/>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a:solidFill>
                  <a:srgbClr val="000000"/>
                </a:solidFill>
              </a:defRPr>
            </a:lvl1pPr>
          </a:lstStyle>
          <a:p>
            <a:pPr/>
            <a:r>
              <a:t>      for循环后面还可以加上if判断，这样我们就可以筛选出仅偶数的平方：</a:t>
            </a:r>
          </a:p>
        </p:txBody>
      </p:sp>
      <p:sp>
        <p:nvSpPr>
          <p:cNvPr id="1138" name="由于循环繁琐，而列表生成式则可以用一行语句代替循环生成上面的list："/>
          <p:cNvSpPr txBox="1"/>
          <p:nvPr/>
        </p:nvSpPr>
        <p:spPr>
          <a:xfrm>
            <a:off x="412680" y="953480"/>
            <a:ext cx="8122761"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a:solidFill>
                  <a:srgbClr val="000000"/>
                </a:solidFill>
              </a:defRPr>
            </a:lvl1pPr>
          </a:lstStyle>
          <a:p>
            <a:pPr/>
            <a:r>
              <a:t>     由于循环繁琐，而列表生成式则可以用一行语句代替循环生成上面的list：</a:t>
            </a:r>
          </a:p>
        </p:txBody>
      </p:sp>
      <p:pic>
        <p:nvPicPr>
          <p:cNvPr id="1139" name="图像" descr="图像"/>
          <p:cNvPicPr>
            <a:picLocks noChangeAspect="1"/>
          </p:cNvPicPr>
          <p:nvPr/>
        </p:nvPicPr>
        <p:blipFill>
          <a:blip r:embed="rId3">
            <a:extLst/>
          </a:blip>
          <a:stretch>
            <a:fillRect/>
          </a:stretch>
        </p:blipFill>
        <p:spPr>
          <a:xfrm>
            <a:off x="1216510" y="2489488"/>
            <a:ext cx="6515101" cy="647701"/>
          </a:xfrm>
          <a:prstGeom prst="rect">
            <a:avLst/>
          </a:prstGeom>
          <a:ln w="12700">
            <a:miter lim="400000"/>
          </a:ln>
        </p:spPr>
      </p:pic>
      <p:sp>
        <p:nvSpPr>
          <p:cNvPr id="1140" name="[x * x for x in range(1, 11)]"/>
          <p:cNvSpPr txBox="1"/>
          <p:nvPr/>
        </p:nvSpPr>
        <p:spPr>
          <a:xfrm>
            <a:off x="2690252" y="1813745"/>
            <a:ext cx="3198364" cy="3178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400">
                <a:solidFill>
                  <a:srgbClr val="668099">
                    <a:alpha val="40000"/>
                  </a:srgbClr>
                </a:solidFill>
                <a:latin typeface="Monaco"/>
                <a:ea typeface="Monaco"/>
                <a:cs typeface="Monaco"/>
                <a:sym typeface="Monaco"/>
              </a:defRPr>
            </a:pPr>
            <a:r>
              <a:rPr>
                <a:solidFill>
                  <a:srgbClr val="666600"/>
                </a:solidFill>
              </a:rPr>
              <a:t>[</a:t>
            </a:r>
            <a:r>
              <a:rPr>
                <a:solidFill>
                  <a:schemeClr val="accent4"/>
                </a:solidFill>
              </a:rPr>
              <a:t>x</a:t>
            </a:r>
            <a:r>
              <a:t> </a:t>
            </a:r>
            <a:r>
              <a:rPr>
                <a:solidFill>
                  <a:srgbClr val="666600"/>
                </a:solidFill>
              </a:rPr>
              <a:t>*</a:t>
            </a:r>
            <a:r>
              <a:t> </a:t>
            </a:r>
            <a:r>
              <a:rPr>
                <a:solidFill>
                  <a:schemeClr val="accent4"/>
                </a:solidFill>
              </a:rPr>
              <a:t>x</a:t>
            </a:r>
            <a:r>
              <a:t> </a:t>
            </a:r>
            <a:r>
              <a:rPr>
                <a:solidFill>
                  <a:srgbClr val="000088"/>
                </a:solidFill>
              </a:rPr>
              <a:t>for</a:t>
            </a:r>
            <a:r>
              <a:t> </a:t>
            </a:r>
            <a:r>
              <a:rPr>
                <a:solidFill>
                  <a:schemeClr val="accent4"/>
                </a:solidFill>
              </a:rPr>
              <a:t>x</a:t>
            </a:r>
            <a:r>
              <a:t> </a:t>
            </a:r>
            <a:r>
              <a:rPr>
                <a:solidFill>
                  <a:srgbClr val="000088"/>
                </a:solidFill>
              </a:rPr>
              <a:t>in</a:t>
            </a:r>
            <a:r>
              <a:t> </a:t>
            </a:r>
            <a:r>
              <a:rPr>
                <a:solidFill>
                  <a:schemeClr val="accent4"/>
                </a:solidFill>
              </a:rPr>
              <a:t>range</a:t>
            </a:r>
            <a:r>
              <a:rPr>
                <a:solidFill>
                  <a:srgbClr val="666600"/>
                </a:solidFill>
              </a:rPr>
              <a:t>(</a:t>
            </a:r>
            <a:r>
              <a:rPr>
                <a:solidFill>
                  <a:srgbClr val="006666"/>
                </a:solidFill>
              </a:rPr>
              <a:t>1</a:t>
            </a:r>
            <a:r>
              <a:rPr>
                <a:solidFill>
                  <a:srgbClr val="666600"/>
                </a:solidFill>
              </a:rPr>
              <a:t>,</a:t>
            </a:r>
            <a:r>
              <a:t> </a:t>
            </a:r>
            <a:r>
              <a:rPr>
                <a:solidFill>
                  <a:srgbClr val="006666"/>
                </a:solidFill>
              </a:rPr>
              <a:t>11</a:t>
            </a:r>
            <a:r>
              <a:rPr>
                <a:solidFill>
                  <a:srgbClr val="666600"/>
                </a:solidFill>
              </a:rPr>
              <a:t>)]</a:t>
            </a:r>
          </a:p>
        </p:txBody>
      </p:sp>
      <p:pic>
        <p:nvPicPr>
          <p:cNvPr id="1141" name="图像" descr="图像"/>
          <p:cNvPicPr>
            <a:picLocks noChangeAspect="1"/>
          </p:cNvPicPr>
          <p:nvPr/>
        </p:nvPicPr>
        <p:blipFill>
          <a:blip r:embed="rId4">
            <a:extLst/>
          </a:blip>
          <a:stretch>
            <a:fillRect/>
          </a:stretch>
        </p:blipFill>
        <p:spPr>
          <a:xfrm>
            <a:off x="1165710" y="4930388"/>
            <a:ext cx="6616701" cy="647701"/>
          </a:xfrm>
          <a:prstGeom prst="rect">
            <a:avLst/>
          </a:prstGeom>
          <a:ln w="12700">
            <a:miter lim="400000"/>
          </a:ln>
        </p:spPr>
      </p:pic>
      <p:sp>
        <p:nvSpPr>
          <p:cNvPr id="1142" name="[x * x for x in range(1, 11) if x % 2 == 0]"/>
          <p:cNvSpPr txBox="1"/>
          <p:nvPr/>
        </p:nvSpPr>
        <p:spPr>
          <a:xfrm>
            <a:off x="2127997" y="4349738"/>
            <a:ext cx="4692127" cy="3178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400">
                <a:solidFill>
                  <a:srgbClr val="668099">
                    <a:alpha val="40000"/>
                  </a:srgbClr>
                </a:solidFill>
                <a:latin typeface="Monaco"/>
                <a:ea typeface="Monaco"/>
                <a:cs typeface="Monaco"/>
                <a:sym typeface="Monaco"/>
              </a:defRPr>
            </a:pPr>
            <a:r>
              <a:rPr>
                <a:solidFill>
                  <a:srgbClr val="666600"/>
                </a:solidFill>
              </a:rPr>
              <a:t>[</a:t>
            </a:r>
            <a:r>
              <a:rPr>
                <a:solidFill>
                  <a:schemeClr val="accent4"/>
                </a:solidFill>
              </a:rPr>
              <a:t>x</a:t>
            </a:r>
            <a:r>
              <a:t> </a:t>
            </a:r>
            <a:r>
              <a:rPr>
                <a:solidFill>
                  <a:srgbClr val="666600"/>
                </a:solidFill>
              </a:rPr>
              <a:t>*</a:t>
            </a:r>
            <a:r>
              <a:t> </a:t>
            </a:r>
            <a:r>
              <a:rPr>
                <a:solidFill>
                  <a:schemeClr val="accent4"/>
                </a:solidFill>
              </a:rPr>
              <a:t>x</a:t>
            </a:r>
            <a:r>
              <a:t> </a:t>
            </a:r>
            <a:r>
              <a:rPr>
                <a:solidFill>
                  <a:srgbClr val="000088"/>
                </a:solidFill>
              </a:rPr>
              <a:t>for</a:t>
            </a:r>
            <a:r>
              <a:t> </a:t>
            </a:r>
            <a:r>
              <a:rPr>
                <a:solidFill>
                  <a:schemeClr val="accent4"/>
                </a:solidFill>
              </a:rPr>
              <a:t>x</a:t>
            </a:r>
            <a:r>
              <a:t> </a:t>
            </a:r>
            <a:r>
              <a:rPr>
                <a:solidFill>
                  <a:srgbClr val="000088"/>
                </a:solidFill>
              </a:rPr>
              <a:t>in</a:t>
            </a:r>
            <a:r>
              <a:t> </a:t>
            </a:r>
            <a:r>
              <a:rPr>
                <a:solidFill>
                  <a:schemeClr val="accent4"/>
                </a:solidFill>
              </a:rPr>
              <a:t>range</a:t>
            </a:r>
            <a:r>
              <a:rPr>
                <a:solidFill>
                  <a:srgbClr val="666600"/>
                </a:solidFill>
              </a:rPr>
              <a:t>(</a:t>
            </a:r>
            <a:r>
              <a:rPr>
                <a:solidFill>
                  <a:srgbClr val="006666"/>
                </a:solidFill>
              </a:rPr>
              <a:t>1</a:t>
            </a:r>
            <a:r>
              <a:rPr>
                <a:solidFill>
                  <a:srgbClr val="666600"/>
                </a:solidFill>
              </a:rPr>
              <a:t>,</a:t>
            </a:r>
            <a:r>
              <a:t> </a:t>
            </a:r>
            <a:r>
              <a:rPr>
                <a:solidFill>
                  <a:srgbClr val="006666"/>
                </a:solidFill>
              </a:rPr>
              <a:t>11</a:t>
            </a:r>
            <a:r>
              <a:rPr>
                <a:solidFill>
                  <a:srgbClr val="666600"/>
                </a:solidFill>
              </a:rPr>
              <a:t>)</a:t>
            </a:r>
            <a:r>
              <a:t> </a:t>
            </a:r>
            <a:r>
              <a:rPr>
                <a:solidFill>
                  <a:srgbClr val="000088"/>
                </a:solidFill>
              </a:rPr>
              <a:t>if</a:t>
            </a:r>
            <a:r>
              <a:t> </a:t>
            </a:r>
            <a:r>
              <a:rPr>
                <a:solidFill>
                  <a:schemeClr val="accent4"/>
                </a:solidFill>
              </a:rPr>
              <a:t>x</a:t>
            </a:r>
            <a:r>
              <a:t> </a:t>
            </a:r>
            <a:r>
              <a:rPr>
                <a:solidFill>
                  <a:srgbClr val="666600"/>
                </a:solidFill>
              </a:rPr>
              <a:t>%</a:t>
            </a:r>
            <a:r>
              <a:t> </a:t>
            </a:r>
            <a:r>
              <a:rPr>
                <a:solidFill>
                  <a:srgbClr val="006666"/>
                </a:solidFill>
              </a:rPr>
              <a:t>2</a:t>
            </a:r>
            <a:r>
              <a:t> </a:t>
            </a:r>
            <a:r>
              <a:rPr>
                <a:solidFill>
                  <a:srgbClr val="666600"/>
                </a:solidFill>
              </a:rPr>
              <a:t>==</a:t>
            </a:r>
            <a:r>
              <a:t> </a:t>
            </a:r>
            <a:r>
              <a:rPr>
                <a:solidFill>
                  <a:srgbClr val="006666"/>
                </a:solidFill>
              </a:rPr>
              <a:t>0</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6" name="6.3 列表生成式"/>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6.3	</a:t>
            </a:r>
            <a:r>
              <a:t>列表生成式</a:t>
            </a:r>
          </a:p>
        </p:txBody>
      </p:sp>
      <p:sp>
        <p:nvSpPr>
          <p:cNvPr id="1147" name="还可以使用两层循环，可以生成全排列："/>
          <p:cNvSpPr txBox="1"/>
          <p:nvPr/>
        </p:nvSpPr>
        <p:spPr>
          <a:xfrm>
            <a:off x="412680" y="953480"/>
            <a:ext cx="8122761"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a:solidFill>
                  <a:srgbClr val="000000"/>
                </a:solidFill>
              </a:defRPr>
            </a:lvl1pPr>
          </a:lstStyle>
          <a:p>
            <a:pPr/>
            <a:r>
              <a:t>     还可以使用两层循环，可以生成全排列：</a:t>
            </a:r>
          </a:p>
        </p:txBody>
      </p:sp>
      <p:sp>
        <p:nvSpPr>
          <p:cNvPr id="1148" name="[m + n for m in 'ABC' for n in 'XYZ']"/>
          <p:cNvSpPr txBox="1"/>
          <p:nvPr/>
        </p:nvSpPr>
        <p:spPr>
          <a:xfrm>
            <a:off x="2448089" y="1625235"/>
            <a:ext cx="4051943" cy="3178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400">
                <a:solidFill>
                  <a:srgbClr val="008800"/>
                </a:solidFill>
                <a:latin typeface="Monaco"/>
                <a:ea typeface="Monaco"/>
                <a:cs typeface="Monaco"/>
                <a:sym typeface="Monaco"/>
              </a:defRPr>
            </a:pPr>
            <a:r>
              <a:rPr>
                <a:solidFill>
                  <a:srgbClr val="666600"/>
                </a:solidFill>
              </a:rPr>
              <a:t>[</a:t>
            </a:r>
            <a:r>
              <a:rPr>
                <a:solidFill>
                  <a:schemeClr val="accent4"/>
                </a:solidFill>
              </a:rPr>
              <a:t>m</a:t>
            </a:r>
            <a:r>
              <a:rPr>
                <a:solidFill>
                  <a:srgbClr val="668099">
                    <a:alpha val="40000"/>
                  </a:srgbClr>
                </a:solidFill>
              </a:rPr>
              <a:t> </a:t>
            </a:r>
            <a:r>
              <a:rPr>
                <a:solidFill>
                  <a:srgbClr val="666600"/>
                </a:solidFill>
              </a:rPr>
              <a:t>+</a:t>
            </a:r>
            <a:r>
              <a:rPr>
                <a:solidFill>
                  <a:srgbClr val="668099">
                    <a:alpha val="40000"/>
                  </a:srgbClr>
                </a:solidFill>
              </a:rPr>
              <a:t> </a:t>
            </a:r>
            <a:r>
              <a:rPr>
                <a:solidFill>
                  <a:schemeClr val="accent4"/>
                </a:solidFill>
              </a:rPr>
              <a:t>n</a:t>
            </a:r>
            <a:r>
              <a:rPr>
                <a:solidFill>
                  <a:srgbClr val="668099">
                    <a:alpha val="40000"/>
                  </a:srgbClr>
                </a:solidFill>
              </a:rPr>
              <a:t> </a:t>
            </a:r>
            <a:r>
              <a:rPr>
                <a:solidFill>
                  <a:srgbClr val="000088"/>
                </a:solidFill>
              </a:rPr>
              <a:t>for</a:t>
            </a:r>
            <a:r>
              <a:rPr>
                <a:solidFill>
                  <a:srgbClr val="668099">
                    <a:alpha val="40000"/>
                  </a:srgbClr>
                </a:solidFill>
              </a:rPr>
              <a:t> </a:t>
            </a:r>
            <a:r>
              <a:rPr>
                <a:solidFill>
                  <a:schemeClr val="accent4"/>
                </a:solidFill>
              </a:rPr>
              <a:t>m</a:t>
            </a:r>
            <a:r>
              <a:rPr>
                <a:solidFill>
                  <a:srgbClr val="668099">
                    <a:alpha val="40000"/>
                  </a:srgbClr>
                </a:solidFill>
              </a:rPr>
              <a:t> </a:t>
            </a:r>
            <a:r>
              <a:rPr>
                <a:solidFill>
                  <a:srgbClr val="000088"/>
                </a:solidFill>
              </a:rPr>
              <a:t>in</a:t>
            </a:r>
            <a:r>
              <a:rPr>
                <a:solidFill>
                  <a:srgbClr val="668099">
                    <a:alpha val="40000"/>
                  </a:srgbClr>
                </a:solidFill>
              </a:rPr>
              <a:t> </a:t>
            </a:r>
            <a:r>
              <a:t>'ABC'</a:t>
            </a:r>
            <a:r>
              <a:rPr>
                <a:solidFill>
                  <a:srgbClr val="668099">
                    <a:alpha val="40000"/>
                  </a:srgbClr>
                </a:solidFill>
              </a:rPr>
              <a:t> </a:t>
            </a:r>
            <a:r>
              <a:rPr>
                <a:solidFill>
                  <a:srgbClr val="000088"/>
                </a:solidFill>
              </a:rPr>
              <a:t>for</a:t>
            </a:r>
            <a:r>
              <a:rPr>
                <a:solidFill>
                  <a:srgbClr val="668099">
                    <a:alpha val="40000"/>
                  </a:srgbClr>
                </a:solidFill>
              </a:rPr>
              <a:t> </a:t>
            </a:r>
            <a:r>
              <a:rPr>
                <a:solidFill>
                  <a:schemeClr val="accent4"/>
                </a:solidFill>
              </a:rPr>
              <a:t>n</a:t>
            </a:r>
            <a:r>
              <a:rPr>
                <a:solidFill>
                  <a:srgbClr val="668099">
                    <a:alpha val="40000"/>
                  </a:srgbClr>
                </a:solidFill>
              </a:rPr>
              <a:t> </a:t>
            </a:r>
            <a:r>
              <a:rPr>
                <a:solidFill>
                  <a:srgbClr val="000088"/>
                </a:solidFill>
              </a:rPr>
              <a:t>in</a:t>
            </a:r>
            <a:r>
              <a:rPr>
                <a:solidFill>
                  <a:srgbClr val="668099">
                    <a:alpha val="40000"/>
                  </a:srgbClr>
                </a:solidFill>
              </a:rPr>
              <a:t> </a:t>
            </a:r>
            <a:r>
              <a:t>'XYZ'</a:t>
            </a:r>
            <a:r>
              <a:rPr>
                <a:solidFill>
                  <a:srgbClr val="666600"/>
                </a:solidFill>
              </a:rPr>
              <a:t>]</a:t>
            </a:r>
          </a:p>
        </p:txBody>
      </p:sp>
      <p:pic>
        <p:nvPicPr>
          <p:cNvPr id="1149" name="图像" descr="图像"/>
          <p:cNvPicPr>
            <a:picLocks noChangeAspect="1"/>
          </p:cNvPicPr>
          <p:nvPr/>
        </p:nvPicPr>
        <p:blipFill>
          <a:blip r:embed="rId3">
            <a:extLst/>
          </a:blip>
          <a:stretch>
            <a:fillRect/>
          </a:stretch>
        </p:blipFill>
        <p:spPr>
          <a:xfrm>
            <a:off x="1092200" y="2447414"/>
            <a:ext cx="6959600" cy="635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3" name="6.3 列表生成式"/>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6.3	</a:t>
            </a:r>
            <a:r>
              <a:t>列表生成式</a:t>
            </a:r>
          </a:p>
        </p:txBody>
      </p:sp>
      <p:sp>
        <p:nvSpPr>
          <p:cNvPr id="1154" name="练习："/>
          <p:cNvSpPr txBox="1"/>
          <p:nvPr/>
        </p:nvSpPr>
        <p:spPr>
          <a:xfrm>
            <a:off x="1075139" y="995110"/>
            <a:ext cx="10185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练习：</a:t>
            </a:r>
          </a:p>
        </p:txBody>
      </p:sp>
      <p:sp>
        <p:nvSpPr>
          <p:cNvPr id="1155"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156" name="如果list中既包含字符串，又包含整数，由于非字符串类型没有lower()方法，所以列表生成会报错，使用内建的 isinstance 函数可以判断一个变量是不是字符串。…"/>
          <p:cNvSpPr txBox="1"/>
          <p:nvPr/>
        </p:nvSpPr>
        <p:spPr>
          <a:xfrm>
            <a:off x="510619" y="1760913"/>
            <a:ext cx="8122762" cy="29693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sz="2000">
                <a:solidFill>
                  <a:srgbClr val="000000"/>
                </a:solidFill>
              </a:defRPr>
            </a:pPr>
            <a:r>
              <a:t>   如果list中既包含字符串，又包含整数，由于非字符串类型没有</a:t>
            </a:r>
            <a:r>
              <a:rPr>
                <a:solidFill>
                  <a:schemeClr val="accent2">
                    <a:satOff val="-67193"/>
                    <a:lumOff val="20931"/>
                  </a:schemeClr>
                </a:solidFill>
              </a:rPr>
              <a:t>lower()</a:t>
            </a:r>
            <a:r>
              <a:t>方法，所以列表生成会报错，使用内建的 </a:t>
            </a:r>
            <a:r>
              <a:rPr>
                <a:solidFill>
                  <a:schemeClr val="accent2">
                    <a:satOff val="-67193"/>
                    <a:lumOff val="20931"/>
                  </a:schemeClr>
                </a:solidFill>
              </a:rPr>
              <a:t>isinstance </a:t>
            </a:r>
            <a:r>
              <a:t>函数可以判断一个变量是不是字符串。</a:t>
            </a:r>
          </a:p>
          <a:p>
            <a:pPr indent="342900">
              <a:lnSpc>
                <a:spcPct val="120000"/>
              </a:lnSpc>
              <a:spcBef>
                <a:spcPts val="400"/>
              </a:spcBef>
              <a:defRPr sz="2000">
                <a:solidFill>
                  <a:srgbClr val="000000"/>
                </a:solidFill>
              </a:defRPr>
            </a:pPr>
            <a:r>
              <a:t>    请修改列表生成式，通过添加if语句使 </a:t>
            </a:r>
            <a:r>
              <a:rPr>
                <a:solidFill>
                  <a:schemeClr val="accent2">
                    <a:satOff val="-67193"/>
                    <a:lumOff val="20931"/>
                  </a:schemeClr>
                </a:solidFill>
              </a:rPr>
              <a:t>L1 </a:t>
            </a:r>
            <a:r>
              <a:t>以列表生成式形式生成</a:t>
            </a:r>
            <a:r>
              <a:rPr>
                <a:solidFill>
                  <a:schemeClr val="accent2">
                    <a:satOff val="-67193"/>
                    <a:lumOff val="20931"/>
                  </a:schemeClr>
                </a:solidFill>
              </a:rPr>
              <a:t>L2</a:t>
            </a:r>
            <a:endParaRPr>
              <a:solidFill>
                <a:schemeClr val="accent2">
                  <a:satOff val="-67193"/>
                  <a:lumOff val="20931"/>
                </a:schemeClr>
              </a:solidFill>
            </a:endParaRPr>
          </a:p>
          <a:p>
            <a:pPr indent="342900">
              <a:lnSpc>
                <a:spcPct val="120000"/>
              </a:lnSpc>
              <a:spcBef>
                <a:spcPts val="400"/>
              </a:spcBef>
              <a:defRPr sz="2000">
                <a:solidFill>
                  <a:srgbClr val="000000"/>
                </a:solidFill>
              </a:defRPr>
            </a:pPr>
            <a:r>
              <a:rPr>
                <a:solidFill>
                  <a:schemeClr val="accent2">
                    <a:satOff val="-67193"/>
                    <a:lumOff val="20931"/>
                  </a:schemeClr>
                </a:solidFill>
              </a:rPr>
              <a:t>   L1 = ['Hello', 'World', 18, 'Apple', None]</a:t>
            </a:r>
            <a:endParaRPr>
              <a:solidFill>
                <a:schemeClr val="accent2">
                  <a:satOff val="-67193"/>
                  <a:lumOff val="20931"/>
                </a:schemeClr>
              </a:solidFill>
            </a:endParaRPr>
          </a:p>
          <a:p>
            <a:pPr indent="342900">
              <a:lnSpc>
                <a:spcPct val="120000"/>
              </a:lnSpc>
              <a:spcBef>
                <a:spcPts val="400"/>
              </a:spcBef>
              <a:defRPr sz="2000">
                <a:solidFill>
                  <a:srgbClr val="000000"/>
                </a:solidFill>
              </a:defRPr>
            </a:pPr>
            <a:r>
              <a:rPr>
                <a:solidFill>
                  <a:schemeClr val="accent2">
                    <a:satOff val="-67193"/>
                    <a:lumOff val="20931"/>
                  </a:schemeClr>
                </a:solidFill>
              </a:rPr>
              <a:t>   L2 = [‘hello’, 'world', 'apple']</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首先，根据你的Windows版本（64位还是32位）从Python的官方网站下载Python 3.7对应的64位安装程序或32位安装程序，运行下载的EXE安装包。"/>
          <p:cNvSpPr txBox="1"/>
          <p:nvPr/>
        </p:nvSpPr>
        <p:spPr>
          <a:xfrm>
            <a:off x="510619" y="1582420"/>
            <a:ext cx="8122762" cy="137639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50000"/>
              </a:lnSpc>
              <a:spcBef>
                <a:spcPts val="400"/>
              </a:spcBef>
              <a:defRPr>
                <a:solidFill>
                  <a:srgbClr val="000000"/>
                </a:solidFill>
              </a:defRPr>
            </a:pPr>
            <a:r>
              <a:t>     首先，根据你的Windows版本（64位还是32位）从Python的官方网站下载Python 3.7对应的</a:t>
            </a:r>
            <a:r>
              <a:rPr>
                <a:hlinkClick r:id="rId2" invalidUrl="" action="" tgtFrame="" tooltip="" history="1" highlightClick="0" endSnd="0"/>
              </a:rPr>
              <a:t>64位安装程序</a:t>
            </a:r>
            <a:r>
              <a:t>或</a:t>
            </a:r>
            <a:r>
              <a:rPr>
                <a:hlinkClick r:id="rId3" invalidUrl="" action="" tgtFrame="" tooltip="" history="1" highlightClick="0" endSnd="0"/>
              </a:rPr>
              <a:t>32位安装程序</a:t>
            </a:r>
            <a:r>
              <a:t>，运行下载的EXE安装包。</a:t>
            </a:r>
          </a:p>
        </p:txBody>
      </p:sp>
      <p:sp>
        <p:nvSpPr>
          <p:cNvPr id="247" name="2.1    安装Python"/>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2.1    </a:t>
            </a:r>
            <a:r>
              <a:t>安装Python</a:t>
            </a:r>
          </a:p>
        </p:txBody>
      </p:sp>
      <p:sp>
        <p:nvSpPr>
          <p:cNvPr id="248" name="在Window上安装Python："/>
          <p:cNvSpPr txBox="1"/>
          <p:nvPr/>
        </p:nvSpPr>
        <p:spPr>
          <a:xfrm>
            <a:off x="612775" y="908050"/>
            <a:ext cx="5616575" cy="447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000000"/>
                </a:solidFill>
                <a:latin typeface="微软雅黑"/>
                <a:ea typeface="微软雅黑"/>
                <a:cs typeface="微软雅黑"/>
                <a:sym typeface="微软雅黑"/>
              </a:defRPr>
            </a:lvl1pPr>
          </a:lstStyle>
          <a:p>
            <a:pPr/>
            <a:r>
              <a:t>在Window上安装Python：</a:t>
            </a:r>
          </a:p>
        </p:txBody>
      </p:sp>
      <p:pic>
        <p:nvPicPr>
          <p:cNvPr id="249" name="图像" descr="图像"/>
          <p:cNvPicPr>
            <a:picLocks noChangeAspect="1"/>
          </p:cNvPicPr>
          <p:nvPr/>
        </p:nvPicPr>
        <p:blipFill>
          <a:blip r:embed="rId4">
            <a:extLst/>
          </a:blip>
          <a:stretch>
            <a:fillRect/>
          </a:stretch>
        </p:blipFill>
        <p:spPr>
          <a:xfrm>
            <a:off x="2412457" y="3186147"/>
            <a:ext cx="4319086" cy="2573795"/>
          </a:xfrm>
          <a:prstGeom prst="rect">
            <a:avLst/>
          </a:prstGeom>
          <a:ln w="12700">
            <a:miter lim="400000"/>
          </a:ln>
        </p:spPr>
      </p:pic>
      <p:sp>
        <p:nvSpPr>
          <p:cNvPr id="250" name="注意勾选Add Python 3.7 to PATH 以添加环境变量"/>
          <p:cNvSpPr txBox="1"/>
          <p:nvPr/>
        </p:nvSpPr>
        <p:spPr>
          <a:xfrm>
            <a:off x="2085778" y="6057475"/>
            <a:ext cx="5146954"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注意勾选Add Python 3.7 to PATH 以添加环境变量</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0" name="6.4 生成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6.4	</a:t>
            </a:r>
            <a:r>
              <a:t>生成器</a:t>
            </a:r>
          </a:p>
        </p:txBody>
      </p:sp>
      <p:sp>
        <p:nvSpPr>
          <p:cNvPr id="1161" name="通过列表生成式，我们可以直接创建一个列表。但是，受到内存限制，列表容量肯定是有限的。而且，创建一个包含100万个元素的列表，不仅占用很大的存储空间，如果我们仅仅需要访问前面几个元素，那后面绝大多数元素占用的空间都白白浪费了。…"/>
          <p:cNvSpPr txBox="1"/>
          <p:nvPr/>
        </p:nvSpPr>
        <p:spPr>
          <a:xfrm>
            <a:off x="510619" y="1386962"/>
            <a:ext cx="8122762" cy="35532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通过列表生成式，我们可以直接创建一个列表。但是，受到内存限制，列表容量肯定是有限的。而且，创建一个包含100万个元素的列表，不仅占用很大的存储空间，如果我们仅仅需要访问前面几个元素，那后面绝大多数元素占用的空间都白白浪费了。</a:t>
            </a:r>
          </a:p>
          <a:p>
            <a:pPr indent="342900">
              <a:lnSpc>
                <a:spcPct val="120000"/>
              </a:lnSpc>
              <a:spcBef>
                <a:spcPts val="400"/>
              </a:spcBef>
              <a:defRPr>
                <a:solidFill>
                  <a:srgbClr val="000000"/>
                </a:solidFill>
              </a:defRPr>
            </a:pPr>
            <a:r>
              <a:t>     所以，如果列表元素可以按照某种算法推算出来，那我们是否可以在循环的过程中不断推算出后续的元素呢？这样就不必创建完整的list，从而节省大量的空间。在Python中，这种一边循环一边计算的机制，称为生成器：generator。</a:t>
            </a:r>
          </a:p>
          <a:p>
            <a:pPr indent="342900">
              <a:lnSpc>
                <a:spcPct val="120000"/>
              </a:lnSpc>
              <a:spcBef>
                <a:spcPts val="400"/>
              </a:spcBef>
              <a:defRPr>
                <a:solidFill>
                  <a:srgbClr val="000000"/>
                </a:solidFill>
              </a:defRPr>
            </a:pPr>
            <a:r>
              <a:t>   </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5" name="6.4 生成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6.4	</a:t>
            </a:r>
            <a:r>
              <a:t>生成器</a:t>
            </a:r>
          </a:p>
        </p:txBody>
      </p:sp>
      <p:sp>
        <p:nvSpPr>
          <p:cNvPr id="1166" name="要创建一个 generator，有很多种方法。第一种方法很简单，只要把一个列表生成式的 [ ] 改成 () ，就创建了一个 generator"/>
          <p:cNvSpPr txBox="1"/>
          <p:nvPr/>
        </p:nvSpPr>
        <p:spPr>
          <a:xfrm>
            <a:off x="510619" y="1137661"/>
            <a:ext cx="8122762" cy="79741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要创建一个 generator，有很多种方法。第一种方法很简单，只要把一个列表生成式的</a:t>
            </a:r>
            <a:r>
              <a:rPr>
                <a:solidFill>
                  <a:schemeClr val="accent2">
                    <a:satOff val="-67193"/>
                    <a:lumOff val="20931"/>
                  </a:schemeClr>
                </a:solidFill>
              </a:rPr>
              <a:t> [ ] </a:t>
            </a:r>
            <a:r>
              <a:t>改成</a:t>
            </a:r>
            <a:r>
              <a:rPr>
                <a:solidFill>
                  <a:schemeClr val="accent2">
                    <a:satOff val="-67193"/>
                    <a:lumOff val="20931"/>
                  </a:schemeClr>
                </a:solidFill>
              </a:rPr>
              <a:t> () </a:t>
            </a:r>
            <a:r>
              <a:t>，就创建了一个 generator</a:t>
            </a:r>
          </a:p>
        </p:txBody>
      </p:sp>
      <p:pic>
        <p:nvPicPr>
          <p:cNvPr id="1167" name="图像" descr="图像"/>
          <p:cNvPicPr>
            <a:picLocks noChangeAspect="1"/>
          </p:cNvPicPr>
          <p:nvPr/>
        </p:nvPicPr>
        <p:blipFill>
          <a:blip r:embed="rId3">
            <a:extLst/>
          </a:blip>
          <a:stretch>
            <a:fillRect/>
          </a:stretch>
        </p:blipFill>
        <p:spPr>
          <a:xfrm>
            <a:off x="1022350" y="2243423"/>
            <a:ext cx="7099300" cy="1498601"/>
          </a:xfrm>
          <a:prstGeom prst="rect">
            <a:avLst/>
          </a:prstGeom>
          <a:ln w="12700">
            <a:miter lim="400000"/>
          </a:ln>
        </p:spPr>
      </p:pic>
      <p:sp>
        <p:nvSpPr>
          <p:cNvPr id="1168" name="如何打印 generator 的每一个元素呢？如果要一个一个打印出来，可以通过 next() 函数获得 generator 的下一个返回值："/>
          <p:cNvSpPr txBox="1"/>
          <p:nvPr/>
        </p:nvSpPr>
        <p:spPr>
          <a:xfrm>
            <a:off x="510619" y="4122717"/>
            <a:ext cx="8122762" cy="7974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如何打印 generator 的每一个元素呢？如果要一个一个打印出来，可以通过 </a:t>
            </a:r>
            <a:r>
              <a:rPr>
                <a:solidFill>
                  <a:schemeClr val="accent2">
                    <a:satOff val="-67193"/>
                    <a:lumOff val="20931"/>
                  </a:schemeClr>
                </a:solidFill>
              </a:rPr>
              <a:t>next()</a:t>
            </a:r>
            <a:r>
              <a:t> 函数获得 generator 的下一个返回值：</a:t>
            </a:r>
          </a:p>
        </p:txBody>
      </p:sp>
      <p:pic>
        <p:nvPicPr>
          <p:cNvPr id="1169" name="图像" descr="图像"/>
          <p:cNvPicPr>
            <a:picLocks noChangeAspect="1"/>
          </p:cNvPicPr>
          <p:nvPr/>
        </p:nvPicPr>
        <p:blipFill>
          <a:blip r:embed="rId4">
            <a:extLst/>
          </a:blip>
          <a:stretch>
            <a:fillRect/>
          </a:stretch>
        </p:blipFill>
        <p:spPr>
          <a:xfrm>
            <a:off x="2057400" y="5166358"/>
            <a:ext cx="5029200" cy="1511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3" name="6.4 生成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6.4	</a:t>
            </a:r>
            <a:r>
              <a:t>生成器</a:t>
            </a:r>
          </a:p>
        </p:txBody>
      </p:sp>
      <p:sp>
        <p:nvSpPr>
          <p:cNvPr id="1174" name="generator保存的是算法，每次调用 next() ，就计算出 g 的下一个值，直到计算到最后一个元素，没有更多元素时，抛出 Stoplteration 的错误。…"/>
          <p:cNvSpPr txBox="1"/>
          <p:nvPr/>
        </p:nvSpPr>
        <p:spPr>
          <a:xfrm>
            <a:off x="510619" y="968492"/>
            <a:ext cx="8122762" cy="12407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generator保存的是算法，每次调用 </a:t>
            </a:r>
            <a:r>
              <a:rPr>
                <a:solidFill>
                  <a:schemeClr val="accent2">
                    <a:satOff val="-67193"/>
                    <a:lumOff val="20931"/>
                  </a:schemeClr>
                </a:solidFill>
              </a:rPr>
              <a:t>next() </a:t>
            </a:r>
            <a:r>
              <a:t>，就计算出 </a:t>
            </a:r>
            <a:r>
              <a:rPr>
                <a:solidFill>
                  <a:schemeClr val="accent2">
                    <a:satOff val="-67193"/>
                    <a:lumOff val="20931"/>
                  </a:schemeClr>
                </a:solidFill>
              </a:rPr>
              <a:t>g </a:t>
            </a:r>
            <a:r>
              <a:t>的下一个值，直到计算到最后一个元素，没有更多元素时，抛出 </a:t>
            </a:r>
            <a:r>
              <a:rPr>
                <a:solidFill>
                  <a:schemeClr val="accent2">
                    <a:satOff val="-67193"/>
                    <a:lumOff val="20931"/>
                  </a:schemeClr>
                </a:solidFill>
              </a:rPr>
              <a:t>Stoplteration</a:t>
            </a:r>
            <a:r>
              <a:t> 的错误。</a:t>
            </a:r>
          </a:p>
          <a:p>
            <a:pPr indent="342900">
              <a:lnSpc>
                <a:spcPct val="120000"/>
              </a:lnSpc>
              <a:spcBef>
                <a:spcPts val="400"/>
              </a:spcBef>
              <a:defRPr>
                <a:solidFill>
                  <a:srgbClr val="000000"/>
                </a:solidFill>
              </a:defRPr>
            </a:pPr>
            <a:r>
              <a:t>     正确的用法时使用 for 循环，因为generator也是可迭代对象：</a:t>
            </a:r>
          </a:p>
        </p:txBody>
      </p:sp>
      <p:pic>
        <p:nvPicPr>
          <p:cNvPr id="1175" name="图像" descr="图像"/>
          <p:cNvPicPr>
            <a:picLocks noChangeAspect="1"/>
          </p:cNvPicPr>
          <p:nvPr/>
        </p:nvPicPr>
        <p:blipFill>
          <a:blip r:embed="rId3">
            <a:extLst/>
          </a:blip>
          <a:stretch>
            <a:fillRect/>
          </a:stretch>
        </p:blipFill>
        <p:spPr>
          <a:xfrm>
            <a:off x="2095500" y="2664337"/>
            <a:ext cx="4953000" cy="3238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9" name="6.4 生成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6.4	</a:t>
            </a:r>
            <a:r>
              <a:t>生成器</a:t>
            </a:r>
          </a:p>
        </p:txBody>
      </p:sp>
      <p:sp>
        <p:nvSpPr>
          <p:cNvPr id="1180" name="generator非常强大。如果推算的算法比较复杂，用类似列表生成式的 for 循环无法实现时，可以用函数来实现。比如著名的斐波拉契数列（Fibonacci），除第一个和第二个数外，任意一个数都可由前两个数相加得到：1, 1, 2, 3, 5, 8, 13, 21, 34, ……"/>
          <p:cNvSpPr txBox="1"/>
          <p:nvPr/>
        </p:nvSpPr>
        <p:spPr>
          <a:xfrm>
            <a:off x="510619" y="1021914"/>
            <a:ext cx="8122762" cy="27837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generator非常强大。如果推算的算法比较复杂，用类似列表生成式的 for 循环无法实现时，可以用函数来实现。比如著名的斐波拉契数列（Fibonacci），除第一个和第二个数外，任意一个数都可由前两个数相加得到：</a:t>
            </a:r>
            <a:r>
              <a:rPr>
                <a:solidFill>
                  <a:schemeClr val="accent2">
                    <a:satOff val="-67193"/>
                    <a:lumOff val="20931"/>
                  </a:schemeClr>
                </a:solidFill>
              </a:rPr>
              <a:t>1, 1, 2, 3, 5, 8, 13, 21, 34, …</a:t>
            </a:r>
            <a:endParaRPr>
              <a:solidFill>
                <a:schemeClr val="accent2">
                  <a:satOff val="-67193"/>
                  <a:lumOff val="20931"/>
                </a:schemeClr>
              </a:solidFill>
            </a:endParaRPr>
          </a:p>
          <a:p>
            <a:pPr indent="342900">
              <a:lnSpc>
                <a:spcPct val="120000"/>
              </a:lnSpc>
              <a:spcBef>
                <a:spcPts val="400"/>
              </a:spcBef>
              <a:defRPr>
                <a:solidFill>
                  <a:srgbClr val="000000"/>
                </a:solidFill>
              </a:defRPr>
            </a:pPr>
            <a:r>
              <a:t>      斐波拉契数列用列表生成式写不出来，但是，用函数把它打印出来却很容易：</a:t>
            </a:r>
          </a:p>
        </p:txBody>
      </p:sp>
      <p:sp>
        <p:nvSpPr>
          <p:cNvPr id="1181" name="def fib(max):…"/>
          <p:cNvSpPr txBox="1"/>
          <p:nvPr/>
        </p:nvSpPr>
        <p:spPr>
          <a:xfrm>
            <a:off x="3010961" y="3705970"/>
            <a:ext cx="3122078" cy="17656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a:t>
            </a:r>
            <a:r>
              <a:rPr>
                <a:solidFill>
                  <a:schemeClr val="accent4"/>
                </a:solidFill>
              </a:rPr>
              <a:t>fib</a:t>
            </a:r>
            <a:r>
              <a:rPr>
                <a:solidFill>
                  <a:srgbClr val="666600"/>
                </a:solidFill>
              </a:rPr>
              <a:t>(</a:t>
            </a:r>
            <a:r>
              <a:rPr>
                <a:solidFill>
                  <a:schemeClr val="accent4"/>
                </a:solidFill>
              </a:rPr>
              <a:t>max</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chemeClr val="accent4"/>
                </a:solidFill>
              </a:rPr>
              <a:t>n</a:t>
            </a:r>
            <a:r>
              <a:rPr>
                <a:solidFill>
                  <a:srgbClr val="666600"/>
                </a:solidFill>
              </a:rPr>
              <a:t>,</a:t>
            </a:r>
            <a:r>
              <a:t> </a:t>
            </a:r>
            <a:r>
              <a:rPr>
                <a:solidFill>
                  <a:schemeClr val="accent4"/>
                </a:solidFill>
              </a:rPr>
              <a:t>a</a:t>
            </a:r>
            <a:r>
              <a:rPr>
                <a:solidFill>
                  <a:srgbClr val="666600"/>
                </a:solidFill>
              </a:rPr>
              <a:t>,</a:t>
            </a:r>
            <a:r>
              <a:t> </a:t>
            </a:r>
            <a:r>
              <a:rPr>
                <a:solidFill>
                  <a:schemeClr val="accent4"/>
                </a:solidFill>
              </a:rPr>
              <a:t>b</a:t>
            </a:r>
            <a:r>
              <a:t> </a:t>
            </a:r>
            <a:r>
              <a:rPr>
                <a:solidFill>
                  <a:srgbClr val="666600"/>
                </a:solidFill>
              </a:rPr>
              <a:t>=</a:t>
            </a:r>
            <a:r>
              <a:t> </a:t>
            </a:r>
            <a:r>
              <a:rPr>
                <a:solidFill>
                  <a:srgbClr val="006666"/>
                </a:solidFill>
              </a:rPr>
              <a:t>0</a:t>
            </a:r>
            <a:r>
              <a:rPr>
                <a:solidFill>
                  <a:srgbClr val="666600"/>
                </a:solidFill>
              </a:rPr>
              <a:t>,</a:t>
            </a:r>
            <a:r>
              <a:t> </a:t>
            </a:r>
            <a:r>
              <a:rPr>
                <a:solidFill>
                  <a:srgbClr val="006666"/>
                </a:solidFill>
              </a:rPr>
              <a:t>0</a:t>
            </a:r>
            <a:r>
              <a:rPr>
                <a:solidFill>
                  <a:srgbClr val="666600"/>
                </a:solidFill>
              </a:rPr>
              <a:t>,</a:t>
            </a:r>
            <a:r>
              <a:t> </a:t>
            </a:r>
            <a:r>
              <a:rPr>
                <a:solidFill>
                  <a:srgbClr val="006666"/>
                </a:solidFill>
              </a:rPr>
              <a:t>1</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while</a:t>
            </a:r>
            <a:r>
              <a:t> </a:t>
            </a:r>
            <a:r>
              <a:rPr>
                <a:solidFill>
                  <a:schemeClr val="accent4"/>
                </a:solidFill>
              </a:rPr>
              <a:t>n</a:t>
            </a:r>
            <a:r>
              <a:t> </a:t>
            </a:r>
            <a:r>
              <a:rPr>
                <a:solidFill>
                  <a:srgbClr val="666600"/>
                </a:solidFill>
              </a:rPr>
              <a:t>&lt;</a:t>
            </a:r>
            <a:r>
              <a:t> </a:t>
            </a:r>
            <a:r>
              <a:rPr>
                <a:solidFill>
                  <a:schemeClr val="accent4"/>
                </a:solidFill>
              </a:rPr>
              <a:t>max</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chemeClr val="accent4"/>
                </a:solidFill>
              </a:rPr>
              <a:t>b</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chemeClr val="accent4"/>
                </a:solidFill>
              </a:rPr>
              <a:t>a</a:t>
            </a:r>
            <a:r>
              <a:rPr>
                <a:solidFill>
                  <a:srgbClr val="666600"/>
                </a:solidFill>
              </a:rPr>
              <a:t>,</a:t>
            </a:r>
            <a:r>
              <a:t> </a:t>
            </a:r>
            <a:r>
              <a:rPr>
                <a:solidFill>
                  <a:schemeClr val="accent4"/>
                </a:solidFill>
              </a:rPr>
              <a:t>b</a:t>
            </a:r>
            <a:r>
              <a:t> </a:t>
            </a:r>
            <a:r>
              <a:rPr>
                <a:solidFill>
                  <a:srgbClr val="666600"/>
                </a:solidFill>
              </a:rPr>
              <a:t>=</a:t>
            </a:r>
            <a:r>
              <a:t> </a:t>
            </a:r>
            <a:r>
              <a:rPr>
                <a:solidFill>
                  <a:schemeClr val="accent4"/>
                </a:solidFill>
              </a:rPr>
              <a:t>b</a:t>
            </a:r>
            <a:r>
              <a:rPr>
                <a:solidFill>
                  <a:srgbClr val="666600"/>
                </a:solidFill>
              </a:rPr>
              <a:t>,</a:t>
            </a:r>
            <a:r>
              <a:t> </a:t>
            </a:r>
            <a:r>
              <a:rPr>
                <a:solidFill>
                  <a:schemeClr val="accent4"/>
                </a:solidFill>
              </a:rPr>
              <a:t>a</a:t>
            </a:r>
            <a:r>
              <a:t> </a:t>
            </a:r>
            <a:r>
              <a:rPr>
                <a:solidFill>
                  <a:srgbClr val="666600"/>
                </a:solidFill>
              </a:rPr>
              <a:t>+</a:t>
            </a:r>
            <a:r>
              <a:t> </a:t>
            </a:r>
            <a:r>
              <a:rPr>
                <a:solidFill>
                  <a:schemeClr val="accent4"/>
                </a:solidFill>
              </a:rPr>
              <a:t>b</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chemeClr val="accent4"/>
                </a:solidFill>
              </a:rPr>
              <a:t>n</a:t>
            </a:r>
            <a:r>
              <a:t> </a:t>
            </a:r>
            <a:r>
              <a:rPr>
                <a:solidFill>
                  <a:srgbClr val="666600"/>
                </a:solidFill>
              </a:rPr>
              <a:t>=</a:t>
            </a:r>
            <a:r>
              <a:t> </a:t>
            </a:r>
            <a:r>
              <a:rPr>
                <a:solidFill>
                  <a:schemeClr val="accent4"/>
                </a:solidFill>
              </a:rPr>
              <a:t>n</a:t>
            </a:r>
            <a:r>
              <a:t> </a:t>
            </a:r>
            <a:r>
              <a:rPr>
                <a:solidFill>
                  <a:srgbClr val="666600"/>
                </a:solidFill>
              </a:rPr>
              <a:t>+</a:t>
            </a:r>
            <a:r>
              <a:t> </a:t>
            </a:r>
            <a:r>
              <a:rPr>
                <a:solidFill>
                  <a:srgbClr val="006666"/>
                </a:solidFill>
              </a:rPr>
              <a:t>1</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8800"/>
                </a:solidFill>
              </a:rPr>
              <a:t>'done'</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5" name="6.4 生成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6.4	</a:t>
            </a:r>
            <a:r>
              <a:t>生成器</a:t>
            </a:r>
          </a:p>
        </p:txBody>
      </p:sp>
      <p:sp>
        <p:nvSpPr>
          <p:cNvPr id="1186" name="fib() 函数实际上是定义了斐波拉契数列的推算规则，可以从第一个元素开始，推算出后续任意的元素，这种逻辑其实非常类似generator。也就是说，上面的函数和generator仅一步之遥。要把 fib() 函数变成 generator ，只需要把 print(b) 改为 yield b 就可以了。"/>
          <p:cNvSpPr txBox="1"/>
          <p:nvPr/>
        </p:nvSpPr>
        <p:spPr>
          <a:xfrm>
            <a:off x="510619" y="1021914"/>
            <a:ext cx="8122762" cy="15743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a:t>
            </a:r>
            <a:r>
              <a:rPr>
                <a:solidFill>
                  <a:schemeClr val="accent2">
                    <a:satOff val="-67193"/>
                    <a:lumOff val="20931"/>
                  </a:schemeClr>
                </a:solidFill>
              </a:rPr>
              <a:t> fib() </a:t>
            </a:r>
            <a:r>
              <a:t>函数实际上是定义了斐波拉契数列的推算规则，可以从第一个元素开始，推算出后续任意的元素，这种逻辑其实非常类似generator。也就是说，上面的函数和generator仅一步之遥。要把 </a:t>
            </a:r>
            <a:r>
              <a:rPr>
                <a:solidFill>
                  <a:schemeClr val="accent2">
                    <a:satOff val="-67193"/>
                    <a:lumOff val="20931"/>
                  </a:schemeClr>
                </a:solidFill>
              </a:rPr>
              <a:t>fib()</a:t>
            </a:r>
            <a:r>
              <a:t> 函数变成 generator ，只需要把 </a:t>
            </a:r>
            <a:r>
              <a:rPr>
                <a:solidFill>
                  <a:schemeClr val="accent2">
                    <a:satOff val="-67193"/>
                    <a:lumOff val="20931"/>
                  </a:schemeClr>
                </a:solidFill>
              </a:rPr>
              <a:t>print(b)</a:t>
            </a:r>
            <a:r>
              <a:t> 改为 </a:t>
            </a:r>
            <a:r>
              <a:rPr>
                <a:solidFill>
                  <a:schemeClr val="accent2">
                    <a:satOff val="-67193"/>
                    <a:lumOff val="20931"/>
                  </a:schemeClr>
                </a:solidFill>
              </a:rPr>
              <a:t>yield b</a:t>
            </a:r>
            <a:r>
              <a:t> 就可以了。</a:t>
            </a:r>
          </a:p>
        </p:txBody>
      </p:sp>
      <p:sp>
        <p:nvSpPr>
          <p:cNvPr id="1187" name="def fib(max):…"/>
          <p:cNvSpPr txBox="1"/>
          <p:nvPr/>
        </p:nvSpPr>
        <p:spPr>
          <a:xfrm>
            <a:off x="3010961" y="2806090"/>
            <a:ext cx="3122078" cy="17656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a:t>
            </a:r>
            <a:r>
              <a:rPr>
                <a:solidFill>
                  <a:schemeClr val="accent4"/>
                </a:solidFill>
              </a:rPr>
              <a:t>fib</a:t>
            </a:r>
            <a:r>
              <a:rPr>
                <a:solidFill>
                  <a:srgbClr val="666600"/>
                </a:solidFill>
              </a:rPr>
              <a:t>(</a:t>
            </a:r>
            <a:r>
              <a:rPr>
                <a:solidFill>
                  <a:schemeClr val="accent4"/>
                </a:solidFill>
              </a:rPr>
              <a:t>max</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chemeClr val="accent4"/>
                </a:solidFill>
              </a:rPr>
              <a:t>n</a:t>
            </a:r>
            <a:r>
              <a:rPr>
                <a:solidFill>
                  <a:srgbClr val="666600"/>
                </a:solidFill>
              </a:rPr>
              <a:t>,</a:t>
            </a:r>
            <a:r>
              <a:t> </a:t>
            </a:r>
            <a:r>
              <a:rPr>
                <a:solidFill>
                  <a:schemeClr val="accent4"/>
                </a:solidFill>
              </a:rPr>
              <a:t>a</a:t>
            </a:r>
            <a:r>
              <a:rPr>
                <a:solidFill>
                  <a:srgbClr val="666600"/>
                </a:solidFill>
              </a:rPr>
              <a:t>,</a:t>
            </a:r>
            <a:r>
              <a:t> </a:t>
            </a:r>
            <a:r>
              <a:rPr>
                <a:solidFill>
                  <a:schemeClr val="accent4"/>
                </a:solidFill>
              </a:rPr>
              <a:t>b</a:t>
            </a:r>
            <a:r>
              <a:t> </a:t>
            </a:r>
            <a:r>
              <a:rPr>
                <a:solidFill>
                  <a:srgbClr val="666600"/>
                </a:solidFill>
              </a:rPr>
              <a:t>=</a:t>
            </a:r>
            <a:r>
              <a:t> </a:t>
            </a:r>
            <a:r>
              <a:rPr>
                <a:solidFill>
                  <a:srgbClr val="006666"/>
                </a:solidFill>
              </a:rPr>
              <a:t>0</a:t>
            </a:r>
            <a:r>
              <a:rPr>
                <a:solidFill>
                  <a:srgbClr val="666600"/>
                </a:solidFill>
              </a:rPr>
              <a:t>,</a:t>
            </a:r>
            <a:r>
              <a:t> </a:t>
            </a:r>
            <a:r>
              <a:rPr>
                <a:solidFill>
                  <a:srgbClr val="006666"/>
                </a:solidFill>
              </a:rPr>
              <a:t>0</a:t>
            </a:r>
            <a:r>
              <a:rPr>
                <a:solidFill>
                  <a:srgbClr val="666600"/>
                </a:solidFill>
              </a:rPr>
              <a:t>,</a:t>
            </a:r>
            <a:r>
              <a:t> </a:t>
            </a:r>
            <a:r>
              <a:rPr>
                <a:solidFill>
                  <a:srgbClr val="006666"/>
                </a:solidFill>
              </a:rPr>
              <a:t>1</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while</a:t>
            </a:r>
            <a:r>
              <a:t> </a:t>
            </a:r>
            <a:r>
              <a:rPr>
                <a:solidFill>
                  <a:schemeClr val="accent4"/>
                </a:solidFill>
              </a:rPr>
              <a:t>n</a:t>
            </a:r>
            <a:r>
              <a:t> </a:t>
            </a:r>
            <a:r>
              <a:rPr>
                <a:solidFill>
                  <a:srgbClr val="666600"/>
                </a:solidFill>
              </a:rPr>
              <a:t>&lt;</a:t>
            </a:r>
            <a:r>
              <a:t> </a:t>
            </a:r>
            <a:r>
              <a:rPr>
                <a:solidFill>
                  <a:schemeClr val="accent4"/>
                </a:solidFill>
              </a:rPr>
              <a:t>max</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yield</a:t>
            </a:r>
            <a:r>
              <a:t> </a:t>
            </a:r>
            <a:r>
              <a:rPr>
                <a:solidFill>
                  <a:schemeClr val="accent4"/>
                </a:solidFill>
              </a:rPr>
              <a:t>b</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chemeClr val="accent4"/>
                </a:solidFill>
              </a:rPr>
              <a:t>a</a:t>
            </a:r>
            <a:r>
              <a:rPr>
                <a:solidFill>
                  <a:srgbClr val="666600"/>
                </a:solidFill>
              </a:rPr>
              <a:t>,</a:t>
            </a:r>
            <a:r>
              <a:t> </a:t>
            </a:r>
            <a:r>
              <a:rPr>
                <a:solidFill>
                  <a:schemeClr val="accent4"/>
                </a:solidFill>
              </a:rPr>
              <a:t>b</a:t>
            </a:r>
            <a:r>
              <a:t> </a:t>
            </a:r>
            <a:r>
              <a:rPr>
                <a:solidFill>
                  <a:srgbClr val="666600"/>
                </a:solidFill>
              </a:rPr>
              <a:t>=</a:t>
            </a:r>
            <a:r>
              <a:t> </a:t>
            </a:r>
            <a:r>
              <a:rPr>
                <a:solidFill>
                  <a:schemeClr val="accent4"/>
                </a:solidFill>
              </a:rPr>
              <a:t>b</a:t>
            </a:r>
            <a:r>
              <a:rPr>
                <a:solidFill>
                  <a:srgbClr val="666600"/>
                </a:solidFill>
              </a:rPr>
              <a:t>,</a:t>
            </a:r>
            <a:r>
              <a:t> </a:t>
            </a:r>
            <a:r>
              <a:rPr>
                <a:solidFill>
                  <a:schemeClr val="accent4"/>
                </a:solidFill>
              </a:rPr>
              <a:t>a</a:t>
            </a:r>
            <a:r>
              <a:t> </a:t>
            </a:r>
            <a:r>
              <a:rPr>
                <a:solidFill>
                  <a:srgbClr val="666600"/>
                </a:solidFill>
              </a:rPr>
              <a:t>+</a:t>
            </a:r>
            <a:r>
              <a:t> </a:t>
            </a:r>
            <a:r>
              <a:rPr>
                <a:solidFill>
                  <a:schemeClr val="accent4"/>
                </a:solidFill>
              </a:rPr>
              <a:t>b</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chemeClr val="accent4"/>
                </a:solidFill>
              </a:rPr>
              <a:t>n</a:t>
            </a:r>
            <a:r>
              <a:t> </a:t>
            </a:r>
            <a:r>
              <a:rPr>
                <a:solidFill>
                  <a:srgbClr val="666600"/>
                </a:solidFill>
              </a:rPr>
              <a:t>=</a:t>
            </a:r>
            <a:r>
              <a:t> </a:t>
            </a:r>
            <a:r>
              <a:rPr>
                <a:solidFill>
                  <a:schemeClr val="accent4"/>
                </a:solidFill>
              </a:rPr>
              <a:t>n</a:t>
            </a:r>
            <a:r>
              <a:t> </a:t>
            </a:r>
            <a:r>
              <a:rPr>
                <a:solidFill>
                  <a:srgbClr val="666600"/>
                </a:solidFill>
              </a:rPr>
              <a:t>+</a:t>
            </a:r>
            <a:r>
              <a:t> </a:t>
            </a:r>
            <a:r>
              <a:rPr>
                <a:solidFill>
                  <a:srgbClr val="006666"/>
                </a:solidFill>
              </a:rPr>
              <a:t>1</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8800"/>
                </a:solidFill>
              </a:rPr>
              <a:t>'done'</a:t>
            </a:r>
          </a:p>
        </p:txBody>
      </p:sp>
      <p:sp>
        <p:nvSpPr>
          <p:cNvPr id="1188" name="这就是定义generator的另一种方法。如果一个函数定义中包含 yield 关键字，那么这个函数就不再是一个普通函数，而是一个generator。"/>
          <p:cNvSpPr txBox="1"/>
          <p:nvPr/>
        </p:nvSpPr>
        <p:spPr>
          <a:xfrm>
            <a:off x="510619" y="4781584"/>
            <a:ext cx="8122762" cy="7974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这就是定义generator的另一种方法。如果一个函数定义中包含 </a:t>
            </a:r>
            <a:r>
              <a:rPr>
                <a:solidFill>
                  <a:schemeClr val="accent2">
                    <a:satOff val="-67193"/>
                    <a:lumOff val="20931"/>
                  </a:schemeClr>
                </a:solidFill>
              </a:rPr>
              <a:t>yield</a:t>
            </a:r>
            <a:r>
              <a:t> 关键字，那么这个函数就不再是一个普通函数，而是一个generator。</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2" name="6.4 生成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6.4	</a:t>
            </a:r>
            <a:r>
              <a:t>生成器</a:t>
            </a:r>
          </a:p>
        </p:txBody>
      </p:sp>
      <p:sp>
        <p:nvSpPr>
          <p:cNvPr id="1193" name="这里，最难理解的就是generator和函数的执行流程不一样。函数是顺序执行，遇到 return 语句或者最后一行函数语句就返回。而变成generator的函数，在每次调用 next() 的时候执行，遇到 yield 语句返回，再次执行时从上次返回的 yield 语句处继续执行。"/>
          <p:cNvSpPr txBox="1"/>
          <p:nvPr/>
        </p:nvSpPr>
        <p:spPr>
          <a:xfrm>
            <a:off x="510619" y="1021914"/>
            <a:ext cx="8122762" cy="15743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a:solidFill>
                  <a:srgbClr val="000000"/>
                </a:solidFill>
              </a:defRPr>
            </a:lvl1pPr>
          </a:lstStyle>
          <a:p>
            <a:pPr/>
            <a:r>
              <a:t>     这里，最难理解的就是generator和函数的执行流程不一样。函数是顺序执行，遇到 return 语句或者最后一行函数语句就返回。而变成generator的函数，在每次调用 next() 的时候执行，遇到 yield 语句返回，再次执行时从上次返回的 yield 语句处继续执行。</a:t>
            </a:r>
          </a:p>
        </p:txBody>
      </p:sp>
      <p:sp>
        <p:nvSpPr>
          <p:cNvPr id="1194" name="def odd():…"/>
          <p:cNvSpPr txBox="1"/>
          <p:nvPr/>
        </p:nvSpPr>
        <p:spPr>
          <a:xfrm>
            <a:off x="3224356" y="3018764"/>
            <a:ext cx="2695288" cy="17656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a:t>
            </a:r>
            <a:r>
              <a:rPr>
                <a:solidFill>
                  <a:schemeClr val="accent4"/>
                </a:solidFill>
              </a:rPr>
              <a:t>odd</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'step 1'</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yield</a:t>
            </a:r>
            <a:r>
              <a:t> </a:t>
            </a:r>
            <a:r>
              <a:rPr>
                <a:solidFill>
                  <a:srgbClr val="006666"/>
                </a:solidFill>
              </a:rPr>
              <a:t>1</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'step 2'</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yield</a:t>
            </a:r>
            <a:r>
              <a:rPr>
                <a:solidFill>
                  <a:srgbClr val="666600"/>
                </a:solidFill>
              </a:rPr>
              <a:t> </a:t>
            </a:r>
            <a:r>
              <a:rPr>
                <a:solidFill>
                  <a:srgbClr val="006666"/>
                </a:solidFill>
              </a:rPr>
              <a:t>3</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'step 3'</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yield</a:t>
            </a:r>
            <a:r>
              <a:rPr>
                <a:solidFill>
                  <a:srgbClr val="666600"/>
                </a:solidFill>
              </a:rPr>
              <a:t> </a:t>
            </a:r>
            <a:r>
              <a:rPr>
                <a:solidFill>
                  <a:srgbClr val="006666"/>
                </a:solidFill>
              </a:rPr>
              <a:t>5</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8" name="6.4 生成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6.4	</a:t>
            </a:r>
            <a:r>
              <a:t>生成器</a:t>
            </a:r>
          </a:p>
        </p:txBody>
      </p:sp>
      <p:sp>
        <p:nvSpPr>
          <p:cNvPr id="1199" name="调用函数（文件名为test.py），运行结果为："/>
          <p:cNvSpPr txBox="1"/>
          <p:nvPr/>
        </p:nvSpPr>
        <p:spPr>
          <a:xfrm>
            <a:off x="510619" y="822325"/>
            <a:ext cx="8122762" cy="4089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a:solidFill>
                  <a:srgbClr val="000000"/>
                </a:solidFill>
              </a:defRPr>
            </a:lvl1pPr>
          </a:lstStyle>
          <a:p>
            <a:pPr/>
            <a:r>
              <a:t>调用函数（文件名为test.py），运行结果为：</a:t>
            </a:r>
          </a:p>
        </p:txBody>
      </p:sp>
      <p:pic>
        <p:nvPicPr>
          <p:cNvPr id="1200" name="图像" descr="图像"/>
          <p:cNvPicPr>
            <a:picLocks noChangeAspect="1"/>
          </p:cNvPicPr>
          <p:nvPr/>
        </p:nvPicPr>
        <p:blipFill>
          <a:blip r:embed="rId3">
            <a:extLst/>
          </a:blip>
          <a:stretch>
            <a:fillRect/>
          </a:stretch>
        </p:blipFill>
        <p:spPr>
          <a:xfrm>
            <a:off x="1593850" y="1421021"/>
            <a:ext cx="5956300" cy="3873501"/>
          </a:xfrm>
          <a:prstGeom prst="rect">
            <a:avLst/>
          </a:prstGeom>
          <a:ln w="12700">
            <a:miter lim="400000"/>
          </a:ln>
        </p:spPr>
      </p:pic>
      <p:sp>
        <p:nvSpPr>
          <p:cNvPr id="1201" name="odd() 不是普通函数，而是generator，在执行过程中，遇到 yield 就会中断，下次又继续执行，执行3次后，已经没有 yield 可以执行，所以第四次调用就报错。在循环过程中不断调用 yield ，就不会中断。"/>
          <p:cNvSpPr txBox="1"/>
          <p:nvPr/>
        </p:nvSpPr>
        <p:spPr>
          <a:xfrm>
            <a:off x="510619" y="5446177"/>
            <a:ext cx="8122762" cy="118589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rPr>
                <a:solidFill>
                  <a:schemeClr val="accent2">
                    <a:satOff val="-67193"/>
                    <a:lumOff val="20931"/>
                  </a:schemeClr>
                </a:solidFill>
              </a:rPr>
              <a:t>odd() </a:t>
            </a:r>
            <a:r>
              <a:t>不是普通函数，而是generator，在执行过程中，遇到</a:t>
            </a:r>
            <a:r>
              <a:rPr>
                <a:solidFill>
                  <a:schemeClr val="accent2">
                    <a:satOff val="-67193"/>
                    <a:lumOff val="20931"/>
                  </a:schemeClr>
                </a:solidFill>
              </a:rPr>
              <a:t> yield</a:t>
            </a:r>
            <a:r>
              <a:t> 就会中断，下次又继续执行，执行3次后，已经没有 </a:t>
            </a:r>
            <a:r>
              <a:rPr>
                <a:solidFill>
                  <a:schemeClr val="accent2">
                    <a:satOff val="-67193"/>
                    <a:lumOff val="20931"/>
                  </a:schemeClr>
                </a:solidFill>
              </a:rPr>
              <a:t>yield</a:t>
            </a:r>
            <a:r>
              <a:t> 可以执行，所以第四次调用就报错。在循环过程中不断调用 </a:t>
            </a:r>
            <a:r>
              <a:rPr>
                <a:solidFill>
                  <a:schemeClr val="accent2">
                    <a:satOff val="-67193"/>
                    <a:lumOff val="20931"/>
                  </a:schemeClr>
                </a:solidFill>
              </a:rPr>
              <a:t>yield </a:t>
            </a:r>
            <a:r>
              <a:t>，就不会中断。</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5" name="6.4 生成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6.4	</a:t>
            </a:r>
            <a:r>
              <a:t>生成器</a:t>
            </a:r>
          </a:p>
        </p:txBody>
      </p:sp>
      <p:sp>
        <p:nvSpPr>
          <p:cNvPr id="1206" name="同样的，把函数改成generator后，我们基本上从来不会用 next() 来获取下一个返回值，而是直接使用 for 循环：…"/>
          <p:cNvSpPr txBox="1"/>
          <p:nvPr/>
        </p:nvSpPr>
        <p:spPr>
          <a:xfrm>
            <a:off x="510619" y="831228"/>
            <a:ext cx="8122762" cy="20177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同样的，把函数改成generator后，我们基本上从来不会用</a:t>
            </a:r>
            <a:r>
              <a:rPr>
                <a:solidFill>
                  <a:schemeClr val="accent2">
                    <a:satOff val="-67193"/>
                    <a:lumOff val="20931"/>
                  </a:schemeClr>
                </a:solidFill>
              </a:rPr>
              <a:t> next() </a:t>
            </a:r>
            <a:r>
              <a:t>来获取下一个返回值，而是直接使用 for 循环：</a:t>
            </a:r>
          </a:p>
          <a:p>
            <a:pPr indent="342900">
              <a:lnSpc>
                <a:spcPct val="120000"/>
              </a:lnSpc>
              <a:spcBef>
                <a:spcPts val="400"/>
              </a:spcBef>
              <a:defRPr>
                <a:solidFill>
                  <a:srgbClr val="000000"/>
                </a:solidFill>
              </a:defRPr>
            </a:pPr>
            <a:r>
              <a:t>     但是用 for 循环调用generator时，发现拿不到generator的 </a:t>
            </a:r>
            <a:r>
              <a:rPr>
                <a:solidFill>
                  <a:schemeClr val="accent2">
                    <a:satOff val="-67193"/>
                    <a:lumOff val="20931"/>
                  </a:schemeClr>
                </a:solidFill>
              </a:rPr>
              <a:t>return</a:t>
            </a:r>
            <a:r>
              <a:t> 语句的返回值。如果想要拿到返回值，必须捕获 </a:t>
            </a:r>
            <a:r>
              <a:rPr>
                <a:solidFill>
                  <a:schemeClr val="accent2">
                    <a:satOff val="-67193"/>
                    <a:lumOff val="20931"/>
                  </a:schemeClr>
                </a:solidFill>
              </a:rPr>
              <a:t>Stoplteration</a:t>
            </a:r>
            <a:r>
              <a:t>错误，返回值包含在</a:t>
            </a:r>
            <a:r>
              <a:rPr>
                <a:solidFill>
                  <a:schemeClr val="accent2">
                    <a:satOff val="-67193"/>
                    <a:lumOff val="20931"/>
                  </a:schemeClr>
                </a:solidFill>
              </a:rPr>
              <a:t>Stoplteration</a:t>
            </a:r>
            <a:r>
              <a:t>的value中。</a:t>
            </a:r>
          </a:p>
        </p:txBody>
      </p:sp>
      <p:sp>
        <p:nvSpPr>
          <p:cNvPr id="1207" name="g = fib(6)…"/>
          <p:cNvSpPr txBox="1"/>
          <p:nvPr/>
        </p:nvSpPr>
        <p:spPr>
          <a:xfrm>
            <a:off x="1623895" y="3144065"/>
            <a:ext cx="5896210" cy="20069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g </a:t>
            </a:r>
            <a:r>
              <a:rPr>
                <a:solidFill>
                  <a:srgbClr val="666600"/>
                </a:solidFill>
              </a:rPr>
              <a:t>=</a:t>
            </a:r>
            <a:r>
              <a:t> fib</a:t>
            </a:r>
            <a:r>
              <a:rPr>
                <a:solidFill>
                  <a:srgbClr val="666600"/>
                </a:solidFill>
              </a:rPr>
              <a:t>(</a:t>
            </a:r>
            <a:r>
              <a:rPr>
                <a:solidFill>
                  <a:srgbClr val="006666"/>
                </a:solidFill>
              </a:rPr>
              <a:t>6</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while</a:t>
            </a:r>
            <a:r>
              <a:rPr>
                <a:solidFill>
                  <a:srgbClr val="668099">
                    <a:alpha val="40000"/>
                  </a:srgbClr>
                </a:solidFill>
              </a:rPr>
              <a:t> </a:t>
            </a:r>
            <a:r>
              <a:t>True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try</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x </a:t>
            </a:r>
            <a:r>
              <a:rPr>
                <a:solidFill>
                  <a:srgbClr val="666600"/>
                </a:solidFill>
              </a:rPr>
              <a:t>=</a:t>
            </a:r>
            <a:r>
              <a:t> </a:t>
            </a:r>
            <a:r>
              <a:rPr>
                <a:solidFill>
                  <a:srgbClr val="000088"/>
                </a:solidFill>
              </a:rPr>
              <a:t>next</a:t>
            </a:r>
            <a:r>
              <a:rPr>
                <a:solidFill>
                  <a:srgbClr val="666600"/>
                </a:solidFill>
              </a:rPr>
              <a:t>(</a:t>
            </a:r>
            <a:r>
              <a:t>g</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'g:'</a:t>
            </a:r>
            <a:r>
              <a:rPr>
                <a:solidFill>
                  <a:srgbClr val="666600"/>
                </a:solidFill>
              </a:rPr>
              <a:t>,</a:t>
            </a:r>
            <a:r>
              <a:t> x</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668099">
                    <a:alpha val="40000"/>
                  </a:srgbClr>
                </a:solidFill>
              </a:rPr>
              <a:t>    </a:t>
            </a:r>
            <a:r>
              <a:rPr>
                <a:solidFill>
                  <a:srgbClr val="000088"/>
                </a:solidFill>
              </a:rPr>
              <a:t>except</a:t>
            </a:r>
            <a:r>
              <a:rPr>
                <a:solidFill>
                  <a:srgbClr val="668099">
                    <a:alpha val="40000"/>
                  </a:srgbClr>
                </a:solidFill>
              </a:rPr>
              <a:t> </a:t>
            </a:r>
            <a:r>
              <a:t>StopIteration</a:t>
            </a:r>
            <a:r>
              <a:rPr>
                <a:solidFill>
                  <a:srgbClr val="668099">
                    <a:alpha val="40000"/>
                  </a:srgbClr>
                </a:solidFill>
              </a:rPr>
              <a:t> </a:t>
            </a:r>
            <a:r>
              <a:rPr>
                <a:solidFill>
                  <a:srgbClr val="000088"/>
                </a:solidFill>
              </a:rPr>
              <a:t>as</a:t>
            </a:r>
            <a:r>
              <a:rPr>
                <a:solidFill>
                  <a:srgbClr val="668099">
                    <a:alpha val="40000"/>
                  </a:srgbClr>
                </a:solidFill>
              </a:rPr>
              <a:t> 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'Generator return value:'</a:t>
            </a:r>
            <a:r>
              <a:rPr>
                <a:solidFill>
                  <a:srgbClr val="666600"/>
                </a:solidFill>
              </a:rPr>
              <a:t>,</a:t>
            </a:r>
            <a:r>
              <a:rPr>
                <a:solidFill>
                  <a:srgbClr val="668099">
                    <a:alpha val="40000"/>
                  </a:srgbClr>
                </a:solidFill>
              </a:rPr>
              <a:t> e</a:t>
            </a:r>
            <a:r>
              <a:rPr>
                <a:solidFill>
                  <a:srgbClr val="666600"/>
                </a:solidFill>
              </a:rPr>
              <a:t>.</a:t>
            </a:r>
            <a:r>
              <a:rPr>
                <a:solidFill>
                  <a:srgbClr val="668099">
                    <a:alpha val="40000"/>
                  </a:srgbClr>
                </a:solidFill>
              </a:rPr>
              <a:t>value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break</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1" name="6.4 生成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6.4	</a:t>
            </a:r>
            <a:r>
              <a:t>生成器</a:t>
            </a:r>
          </a:p>
        </p:txBody>
      </p:sp>
      <p:sp>
        <p:nvSpPr>
          <p:cNvPr id="1212" name="练习："/>
          <p:cNvSpPr txBox="1"/>
          <p:nvPr/>
        </p:nvSpPr>
        <p:spPr>
          <a:xfrm>
            <a:off x="1075139" y="995110"/>
            <a:ext cx="10185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练习：</a:t>
            </a:r>
          </a:p>
        </p:txBody>
      </p:sp>
      <p:sp>
        <p:nvSpPr>
          <p:cNvPr id="1213"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214" name="杨辉三角定义如下："/>
          <p:cNvSpPr txBox="1"/>
          <p:nvPr/>
        </p:nvSpPr>
        <p:spPr>
          <a:xfrm>
            <a:off x="510619" y="1760913"/>
            <a:ext cx="8122762"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sz="2000">
                <a:solidFill>
                  <a:srgbClr val="000000"/>
                </a:solidFill>
              </a:defRPr>
            </a:pPr>
            <a:r>
              <a:t>  </a:t>
            </a:r>
            <a:r>
              <a:rPr>
                <a:solidFill>
                  <a:srgbClr val="0593D3"/>
                </a:solidFill>
                <a:hlinkClick r:id="rId3" invalidUrl="" action="" tgtFrame="" tooltip="" history="1" highlightClick="0" endSnd="0"/>
              </a:rPr>
              <a:t>杨辉三角</a:t>
            </a:r>
            <a:r>
              <a:t>定义如下：</a:t>
            </a:r>
          </a:p>
        </p:txBody>
      </p:sp>
      <p:pic>
        <p:nvPicPr>
          <p:cNvPr id="1215" name="图像" descr="图像"/>
          <p:cNvPicPr>
            <a:picLocks noChangeAspect="1"/>
          </p:cNvPicPr>
          <p:nvPr/>
        </p:nvPicPr>
        <p:blipFill>
          <a:blip r:embed="rId4">
            <a:extLst/>
          </a:blip>
          <a:stretch>
            <a:fillRect/>
          </a:stretch>
        </p:blipFill>
        <p:spPr>
          <a:xfrm>
            <a:off x="3854499" y="968402"/>
            <a:ext cx="3162301" cy="2463801"/>
          </a:xfrm>
          <a:prstGeom prst="rect">
            <a:avLst/>
          </a:prstGeom>
          <a:ln w="12700">
            <a:miter lim="400000"/>
          </a:ln>
        </p:spPr>
      </p:pic>
      <p:sp>
        <p:nvSpPr>
          <p:cNvPr id="1216" name="把每一行看做一个list，试写一个generator，不断输出下一行的list："/>
          <p:cNvSpPr txBox="1"/>
          <p:nvPr/>
        </p:nvSpPr>
        <p:spPr>
          <a:xfrm>
            <a:off x="510619" y="3801165"/>
            <a:ext cx="8122762" cy="8820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sz="2000">
                <a:solidFill>
                  <a:srgbClr val="000000"/>
                </a:solidFill>
              </a:defRPr>
            </a:lvl1pPr>
          </a:lstStyle>
          <a:p>
            <a:pPr/>
            <a:r>
              <a:t>     把每一行看做一个list，试写一个generator，不断输出下一行的list：</a:t>
            </a:r>
          </a:p>
        </p:txBody>
      </p:sp>
      <p:sp>
        <p:nvSpPr>
          <p:cNvPr id="1217" name="# [1]…"/>
          <p:cNvSpPr txBox="1"/>
          <p:nvPr/>
        </p:nvSpPr>
        <p:spPr>
          <a:xfrm>
            <a:off x="3874413" y="4277504"/>
            <a:ext cx="3122473" cy="2631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400">
                <a:solidFill>
                  <a:srgbClr val="444444"/>
                </a:solidFill>
                <a:latin typeface="PingFang SC Regular"/>
                <a:ea typeface="PingFang SC Regular"/>
                <a:cs typeface="PingFang SC Regular"/>
                <a:sym typeface="PingFang SC Regular"/>
              </a:defRPr>
            </a:pPr>
            <a:r>
              <a:t># [1]</a:t>
            </a:r>
          </a:p>
          <a:p>
            <a:pPr defTabSz="457200">
              <a:defRPr sz="1400">
                <a:solidFill>
                  <a:srgbClr val="444444"/>
                </a:solidFill>
                <a:latin typeface="PingFang SC Regular"/>
                <a:ea typeface="PingFang SC Regular"/>
                <a:cs typeface="PingFang SC Regular"/>
                <a:sym typeface="PingFang SC Regular"/>
              </a:defRPr>
            </a:pPr>
            <a:r>
              <a:t># [1, 1]</a:t>
            </a:r>
          </a:p>
          <a:p>
            <a:pPr defTabSz="457200">
              <a:defRPr sz="1400">
                <a:solidFill>
                  <a:srgbClr val="444444"/>
                </a:solidFill>
                <a:latin typeface="PingFang SC Regular"/>
                <a:ea typeface="PingFang SC Regular"/>
                <a:cs typeface="PingFang SC Regular"/>
                <a:sym typeface="PingFang SC Regular"/>
              </a:defRPr>
            </a:pPr>
            <a:r>
              <a:t># [1, 2, 1]</a:t>
            </a:r>
          </a:p>
          <a:p>
            <a:pPr defTabSz="457200">
              <a:defRPr sz="1400">
                <a:solidFill>
                  <a:srgbClr val="444444"/>
                </a:solidFill>
                <a:latin typeface="PingFang SC Regular"/>
                <a:ea typeface="PingFang SC Regular"/>
                <a:cs typeface="PingFang SC Regular"/>
                <a:sym typeface="PingFang SC Regular"/>
              </a:defRPr>
            </a:pPr>
            <a:r>
              <a:t># [1, 3, 3, 1]</a:t>
            </a:r>
          </a:p>
          <a:p>
            <a:pPr defTabSz="457200">
              <a:defRPr sz="1400">
                <a:solidFill>
                  <a:srgbClr val="444444"/>
                </a:solidFill>
                <a:latin typeface="PingFang SC Regular"/>
                <a:ea typeface="PingFang SC Regular"/>
                <a:cs typeface="PingFang SC Regular"/>
                <a:sym typeface="PingFang SC Regular"/>
              </a:defRPr>
            </a:pPr>
            <a:r>
              <a:t># [1, 4, 6, 4, 1]</a:t>
            </a:r>
          </a:p>
          <a:p>
            <a:pPr defTabSz="457200">
              <a:defRPr sz="1400">
                <a:solidFill>
                  <a:srgbClr val="444444"/>
                </a:solidFill>
                <a:latin typeface="PingFang SC Regular"/>
                <a:ea typeface="PingFang SC Regular"/>
                <a:cs typeface="PingFang SC Regular"/>
                <a:sym typeface="PingFang SC Regular"/>
              </a:defRPr>
            </a:pPr>
            <a:r>
              <a:t># [1, 5, 10, 10, 5, 1]</a:t>
            </a:r>
          </a:p>
          <a:p>
            <a:pPr defTabSz="457200">
              <a:defRPr sz="1400">
                <a:solidFill>
                  <a:srgbClr val="444444"/>
                </a:solidFill>
                <a:latin typeface="PingFang SC Regular"/>
                <a:ea typeface="PingFang SC Regular"/>
                <a:cs typeface="PingFang SC Regular"/>
                <a:sym typeface="PingFang SC Regular"/>
              </a:defRPr>
            </a:pPr>
            <a:r>
              <a:t># [1, 6, 15, 20, 15, 6, 1]</a:t>
            </a:r>
          </a:p>
          <a:p>
            <a:pPr defTabSz="457200">
              <a:defRPr sz="1400">
                <a:solidFill>
                  <a:srgbClr val="444444"/>
                </a:solidFill>
                <a:latin typeface="PingFang SC Regular"/>
                <a:ea typeface="PingFang SC Regular"/>
                <a:cs typeface="PingFang SC Regular"/>
                <a:sym typeface="PingFang SC Regular"/>
              </a:defRPr>
            </a:pPr>
            <a:r>
              <a:t># [1, 7, 21, 35, 35, 21, 7, 1]</a:t>
            </a:r>
          </a:p>
          <a:p>
            <a:pPr defTabSz="457200">
              <a:defRPr sz="1400">
                <a:solidFill>
                  <a:srgbClr val="444444"/>
                </a:solidFill>
                <a:latin typeface="PingFang SC Regular"/>
                <a:ea typeface="PingFang SC Regular"/>
                <a:cs typeface="PingFang SC Regular"/>
                <a:sym typeface="PingFang SC Regular"/>
              </a:defRPr>
            </a:pPr>
            <a:r>
              <a:t># [1, 8, 28, 56, 70, 56, 28, 8, 1]</a:t>
            </a:r>
          </a:p>
          <a:p>
            <a:pPr defTabSz="457200">
              <a:defRPr sz="1400">
                <a:solidFill>
                  <a:srgbClr val="444444"/>
                </a:solidFill>
                <a:latin typeface="PingFang SC Regular"/>
                <a:ea typeface="PingFang SC Regular"/>
                <a:cs typeface="PingFang SC Regular"/>
                <a:sym typeface="PingFang SC Regular"/>
              </a:defRPr>
            </a:pPr>
            <a:r>
              <a:t># [1, 9, 36, 84, 126, 126, 84, 36, 9, 1]</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1" name="6.5 迭代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6.5	</a:t>
            </a:r>
            <a:r>
              <a:t>迭代器</a:t>
            </a:r>
          </a:p>
        </p:txBody>
      </p:sp>
      <p:sp>
        <p:nvSpPr>
          <p:cNvPr id="1222" name="可以直接作用于 for 循环的数据类型有：…"/>
          <p:cNvSpPr txBox="1"/>
          <p:nvPr/>
        </p:nvSpPr>
        <p:spPr>
          <a:xfrm>
            <a:off x="510619" y="831228"/>
            <a:ext cx="8122762" cy="21823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可以直接作用于 for 循环的数据类型有：</a:t>
            </a:r>
          </a:p>
          <a:p>
            <a:pPr indent="342900">
              <a:lnSpc>
                <a:spcPct val="120000"/>
              </a:lnSpc>
              <a:spcBef>
                <a:spcPts val="400"/>
              </a:spcBef>
              <a:defRPr>
                <a:solidFill>
                  <a:srgbClr val="000000"/>
                </a:solidFill>
              </a:defRPr>
            </a:pPr>
            <a:r>
              <a:t>一类是集合数据类型，如 list，tuple，dict，set，str等</a:t>
            </a:r>
          </a:p>
          <a:p>
            <a:pPr indent="342900">
              <a:lnSpc>
                <a:spcPct val="120000"/>
              </a:lnSpc>
              <a:spcBef>
                <a:spcPts val="400"/>
              </a:spcBef>
              <a:defRPr>
                <a:solidFill>
                  <a:srgbClr val="000000"/>
                </a:solidFill>
              </a:defRPr>
            </a:pPr>
            <a:r>
              <a:t>一类是generator，包括生成器和带 yield 的 generator function</a:t>
            </a:r>
          </a:p>
          <a:p>
            <a:pPr indent="342900">
              <a:lnSpc>
                <a:spcPct val="120000"/>
              </a:lnSpc>
              <a:spcBef>
                <a:spcPts val="400"/>
              </a:spcBef>
              <a:defRPr>
                <a:solidFill>
                  <a:srgbClr val="000000"/>
                </a:solidFill>
              </a:defRPr>
            </a:pPr>
            <a:r>
              <a:t>这些可以直接作用于 for 循环的对象统称为可迭代对象：Iterable</a:t>
            </a:r>
          </a:p>
          <a:p>
            <a:pPr indent="342900">
              <a:lnSpc>
                <a:spcPct val="120000"/>
              </a:lnSpc>
              <a:spcBef>
                <a:spcPts val="400"/>
              </a:spcBef>
              <a:defRPr>
                <a:solidFill>
                  <a:srgbClr val="000000"/>
                </a:solidFill>
              </a:defRPr>
            </a:pPr>
            <a:r>
              <a:t>可以使用 isinstance() 判断一个对象是否是 Iterable 对象</a:t>
            </a:r>
          </a:p>
        </p:txBody>
      </p:sp>
      <p:pic>
        <p:nvPicPr>
          <p:cNvPr id="1223" name="图像" descr="图像"/>
          <p:cNvPicPr>
            <a:picLocks noChangeAspect="1"/>
          </p:cNvPicPr>
          <p:nvPr/>
        </p:nvPicPr>
        <p:blipFill>
          <a:blip r:embed="rId3">
            <a:extLst/>
          </a:blip>
          <a:stretch>
            <a:fillRect/>
          </a:stretch>
        </p:blipFill>
        <p:spPr>
          <a:xfrm>
            <a:off x="1936750" y="3370860"/>
            <a:ext cx="5270500" cy="2146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2.2    运行Python"/>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2.2    </a:t>
            </a:r>
            <a:r>
              <a:t>运行Python</a:t>
            </a:r>
          </a:p>
        </p:txBody>
      </p:sp>
      <p:sp>
        <p:nvSpPr>
          <p:cNvPr id="253" name="安装成功后，打开命令提示符窗口，敲入Python："/>
          <p:cNvSpPr txBox="1"/>
          <p:nvPr/>
        </p:nvSpPr>
        <p:spPr>
          <a:xfrm>
            <a:off x="612775" y="908050"/>
            <a:ext cx="6367252" cy="447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000000"/>
                </a:solidFill>
                <a:latin typeface="微软雅黑"/>
                <a:ea typeface="微软雅黑"/>
                <a:cs typeface="微软雅黑"/>
                <a:sym typeface="微软雅黑"/>
              </a:defRPr>
            </a:lvl1pPr>
          </a:lstStyle>
          <a:p>
            <a:pPr/>
            <a:r>
              <a:t>安装成功后，打开命令提示符窗口，敲入Python：</a:t>
            </a:r>
          </a:p>
        </p:txBody>
      </p:sp>
      <p:pic>
        <p:nvPicPr>
          <p:cNvPr id="254" name="图像" descr="图像"/>
          <p:cNvPicPr>
            <a:picLocks noChangeAspect="1"/>
          </p:cNvPicPr>
          <p:nvPr/>
        </p:nvPicPr>
        <p:blipFill>
          <a:blip r:embed="rId2">
            <a:extLst/>
          </a:blip>
          <a:stretch>
            <a:fillRect/>
          </a:stretch>
        </p:blipFill>
        <p:spPr>
          <a:xfrm>
            <a:off x="2191467" y="1600111"/>
            <a:ext cx="4761066" cy="2090224"/>
          </a:xfrm>
          <a:prstGeom prst="rect">
            <a:avLst/>
          </a:prstGeom>
          <a:ln w="12700">
            <a:miter lim="400000"/>
          </a:ln>
        </p:spPr>
      </p:pic>
      <p:sp>
        <p:nvSpPr>
          <p:cNvPr id="255" name="你看到提示符 &gt;&gt;&gt; 就表示我们已经在Python交互式环境中了，可以输入任何Python代码，回车后会立刻得到执行结果。现在，输入 exit() 并回车，就可以退出Python交互式环境（直接关掉命令行窗口也可以）。"/>
          <p:cNvSpPr txBox="1"/>
          <p:nvPr/>
        </p:nvSpPr>
        <p:spPr>
          <a:xfrm>
            <a:off x="659323" y="3935356"/>
            <a:ext cx="7825354" cy="137639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000000"/>
                </a:solidFill>
              </a:defRPr>
            </a:pPr>
            <a:r>
              <a:t>        你看到提示符 </a:t>
            </a:r>
            <a:r>
              <a:rPr>
                <a:solidFill>
                  <a:schemeClr val="accent2">
                    <a:satOff val="-67193"/>
                    <a:lumOff val="20931"/>
                  </a:schemeClr>
                </a:solidFill>
              </a:rPr>
              <a:t>&gt;&gt;&gt;</a:t>
            </a:r>
            <a:r>
              <a:t> 就表示我们已经在Python交互式环境中了，可以输入任何Python代码，回车后会立刻得到执行结果。现在，输入 </a:t>
            </a:r>
            <a:r>
              <a:rPr>
                <a:solidFill>
                  <a:schemeClr val="accent2">
                    <a:satOff val="-67193"/>
                    <a:lumOff val="20931"/>
                  </a:schemeClr>
                </a:solidFill>
              </a:rPr>
              <a:t>exit()</a:t>
            </a:r>
            <a:r>
              <a:t> 并回车，就可以退出Python交互式环境（直接关掉命令行窗口也可以）。</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7" name="6.5 迭代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6.5	</a:t>
            </a:r>
            <a:r>
              <a:t>迭代器</a:t>
            </a:r>
          </a:p>
        </p:txBody>
      </p:sp>
      <p:sp>
        <p:nvSpPr>
          <p:cNvPr id="1228" name="而生成器不但可以作用于 for 循环，还可以被 next() 函数不断调用并返回下一个值，直到最后抛出 Stoplterstion 错误表示无法继续返回下一个值了。可以被 next() 函数调用并不断返回下一个值的对象称为迭代器：Iterator…"/>
          <p:cNvSpPr txBox="1"/>
          <p:nvPr/>
        </p:nvSpPr>
        <p:spPr>
          <a:xfrm>
            <a:off x="510619" y="831228"/>
            <a:ext cx="8122762" cy="162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而生成器不但可以作用于 for 循环，还可以被 </a:t>
            </a:r>
            <a:r>
              <a:rPr>
                <a:solidFill>
                  <a:schemeClr val="accent2">
                    <a:satOff val="-67193"/>
                    <a:lumOff val="20931"/>
                  </a:schemeClr>
                </a:solidFill>
              </a:rPr>
              <a:t>next() </a:t>
            </a:r>
            <a:r>
              <a:t>函数不断调用并返回下一个值，直到最后抛出 </a:t>
            </a:r>
            <a:r>
              <a:rPr>
                <a:solidFill>
                  <a:schemeClr val="accent2">
                    <a:satOff val="-67193"/>
                    <a:lumOff val="20931"/>
                  </a:schemeClr>
                </a:solidFill>
              </a:rPr>
              <a:t>Stoplterstion </a:t>
            </a:r>
            <a:r>
              <a:t>错误表示无法继续返回下一个值了。可以被 next() 函数调用并不断返回下一个值的对象称为迭代器：Iterator</a:t>
            </a:r>
          </a:p>
          <a:p>
            <a:pPr indent="342900">
              <a:lnSpc>
                <a:spcPct val="120000"/>
              </a:lnSpc>
              <a:spcBef>
                <a:spcPts val="400"/>
              </a:spcBef>
              <a:defRPr>
                <a:solidFill>
                  <a:srgbClr val="000000"/>
                </a:solidFill>
              </a:defRPr>
            </a:pPr>
            <a:r>
              <a:t>可以用</a:t>
            </a:r>
            <a:r>
              <a:rPr>
                <a:solidFill>
                  <a:schemeClr val="accent2">
                    <a:satOff val="-67193"/>
                    <a:lumOff val="20931"/>
                  </a:schemeClr>
                </a:solidFill>
              </a:rPr>
              <a:t> isinstance() </a:t>
            </a:r>
            <a:r>
              <a:t>判断一个对象是否是 Iterator 对象</a:t>
            </a:r>
          </a:p>
        </p:txBody>
      </p:sp>
      <p:pic>
        <p:nvPicPr>
          <p:cNvPr id="1229" name="图像" descr="图像"/>
          <p:cNvPicPr>
            <a:picLocks noChangeAspect="1"/>
          </p:cNvPicPr>
          <p:nvPr/>
        </p:nvPicPr>
        <p:blipFill>
          <a:blip r:embed="rId3">
            <a:extLst/>
          </a:blip>
          <a:stretch>
            <a:fillRect/>
          </a:stretch>
        </p:blipFill>
        <p:spPr>
          <a:xfrm>
            <a:off x="1797050" y="3012163"/>
            <a:ext cx="5549900" cy="2133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3" name="6.5 迭代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6.5	</a:t>
            </a:r>
            <a:r>
              <a:t>迭代器</a:t>
            </a:r>
          </a:p>
        </p:txBody>
      </p:sp>
      <p:sp>
        <p:nvSpPr>
          <p:cNvPr id="1234" name="生成器都是Iterator对象，但list，dict，str 虽然是 Iterable，却不是Iterator，把list，dict，str 等 Iterable 变成 Iterator 可以使用 iter() 函数"/>
          <p:cNvSpPr txBox="1"/>
          <p:nvPr/>
        </p:nvSpPr>
        <p:spPr>
          <a:xfrm>
            <a:off x="510619" y="989491"/>
            <a:ext cx="8122762" cy="7974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生成器都是Iterator对象，但list，dict，str 虽然是 Iterable，却不是Iterator，把list，dict，str 等 Iterable 变成 Iterator 可以使用 </a:t>
            </a:r>
            <a:r>
              <a:rPr>
                <a:solidFill>
                  <a:schemeClr val="accent2">
                    <a:satOff val="-67193"/>
                    <a:lumOff val="20931"/>
                  </a:schemeClr>
                </a:solidFill>
              </a:rPr>
              <a:t>iter()</a:t>
            </a:r>
            <a:r>
              <a:t> 函数</a:t>
            </a:r>
          </a:p>
        </p:txBody>
      </p:sp>
      <p:pic>
        <p:nvPicPr>
          <p:cNvPr id="1235" name="图像" descr="图像"/>
          <p:cNvPicPr>
            <a:picLocks noChangeAspect="1"/>
          </p:cNvPicPr>
          <p:nvPr/>
        </p:nvPicPr>
        <p:blipFill>
          <a:blip r:embed="rId3">
            <a:extLst/>
          </a:blip>
          <a:stretch>
            <a:fillRect/>
          </a:stretch>
        </p:blipFill>
        <p:spPr>
          <a:xfrm>
            <a:off x="1892300" y="2176961"/>
            <a:ext cx="5359400" cy="1079501"/>
          </a:xfrm>
          <a:prstGeom prst="rect">
            <a:avLst/>
          </a:prstGeom>
          <a:ln w="12700">
            <a:miter lim="400000"/>
          </a:ln>
        </p:spPr>
      </p:pic>
      <p:sp>
        <p:nvSpPr>
          <p:cNvPr id="1236" name="Python的Iterator对象表示的是一个数据流，Iterator对象可以被next()函数调用并不断返回下一个数据，直到没有数据时抛出StopIteration错误。可以把这个数据流看做是一个有序序列，但我们却不能提前知道序列的长度，只能不断通过next()函数实现按需计算下一个数据，所以Iterator的计算是惰性的，只有在需要返回下一个数据时它才会计算。而列表等类型并不符合Iterator的特性，所以不属于Iterator。"/>
          <p:cNvSpPr txBox="1"/>
          <p:nvPr/>
        </p:nvSpPr>
        <p:spPr>
          <a:xfrm>
            <a:off x="510619" y="3787572"/>
            <a:ext cx="8122762" cy="23363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Python的Iterator对象表示的是一个数据流，Iterator对象可以被</a:t>
            </a:r>
            <a:r>
              <a:rPr>
                <a:solidFill>
                  <a:schemeClr val="accent2">
                    <a:satOff val="-67193"/>
                    <a:lumOff val="20931"/>
                  </a:schemeClr>
                </a:solidFill>
              </a:rPr>
              <a:t>next()</a:t>
            </a:r>
            <a:r>
              <a:t>函数调用并不断返回下一个数据，直到没有数据时抛出</a:t>
            </a:r>
            <a:r>
              <a:rPr>
                <a:solidFill>
                  <a:schemeClr val="accent2">
                    <a:satOff val="-67193"/>
                    <a:lumOff val="20931"/>
                  </a:schemeClr>
                </a:solidFill>
              </a:rPr>
              <a:t>StopIteration</a:t>
            </a:r>
            <a:r>
              <a:t>错误。可以把这个数据流看做是一个有序序列，但我们却不能提前知道序列的长度，只能不断通过</a:t>
            </a:r>
            <a:r>
              <a:rPr>
                <a:solidFill>
                  <a:schemeClr val="accent2">
                    <a:satOff val="-67193"/>
                    <a:lumOff val="20931"/>
                  </a:schemeClr>
                </a:solidFill>
              </a:rPr>
              <a:t>next()</a:t>
            </a:r>
            <a:r>
              <a:t>函数实现按需计算下一个数据，所以Iterator的计算是惰性的，只有在需要返回下一个数据时它才会计算。而列表等类型并不符合Iterator的特性，所以不属于Iterator。</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0" name="形状"/>
          <p:cNvSpPr/>
          <p:nvPr/>
        </p:nvSpPr>
        <p:spPr>
          <a:xfrm>
            <a:off x="3459539" y="2745049"/>
            <a:ext cx="5547559" cy="29087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7" y="0"/>
                </a:moveTo>
                <a:lnTo>
                  <a:pt x="21600" y="0"/>
                </a:lnTo>
                <a:lnTo>
                  <a:pt x="21600" y="21600"/>
                </a:lnTo>
                <a:lnTo>
                  <a:pt x="517" y="21600"/>
                </a:lnTo>
                <a:cubicBezTo>
                  <a:pt x="232" y="21600"/>
                  <a:pt x="0" y="21031"/>
                  <a:pt x="0" y="20333"/>
                </a:cubicBezTo>
                <a:lnTo>
                  <a:pt x="0" y="1267"/>
                </a:lnTo>
                <a:cubicBezTo>
                  <a:pt x="0" y="569"/>
                  <a:pt x="232" y="0"/>
                  <a:pt x="517" y="0"/>
                </a:cubicBezTo>
                <a:close/>
              </a:path>
            </a:pathLst>
          </a:custGeom>
          <a:solidFill>
            <a:srgbClr val="024C89"/>
          </a:solidFill>
          <a:ln w="12700">
            <a:miter lim="400000"/>
          </a:ln>
          <a:extLst>
            <a:ext uri="{C572A759-6A51-4108-AA02-DFA0A04FC94B}">
              <ma14:wrappingTextBoxFlag xmlns:ma14="http://schemas.microsoft.com/office/mac/drawingml/2011/main" val="1"/>
            </a:ext>
          </a:extLst>
        </p:spPr>
        <p:txBody>
          <a:bodyPr lIns="45719" rIns="45719"/>
          <a:lstStyle/>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p:txBody>
      </p:sp>
      <p:sp>
        <p:nvSpPr>
          <p:cNvPr id="1241" name="7.函数式编程"/>
          <p:cNvSpPr txBox="1"/>
          <p:nvPr/>
        </p:nvSpPr>
        <p:spPr>
          <a:xfrm>
            <a:off x="3519487" y="1468437"/>
            <a:ext cx="5427663" cy="87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4400">
                <a:solidFill>
                  <a:srgbClr val="024C89"/>
                </a:solidFill>
                <a:latin typeface="微软雅黑"/>
                <a:ea typeface="微软雅黑"/>
                <a:cs typeface="微软雅黑"/>
                <a:sym typeface="微软雅黑"/>
              </a:defRPr>
            </a:lvl1pPr>
          </a:lstStyle>
          <a:p>
            <a:pPr/>
            <a:r>
              <a:t>7.函数式编程</a:t>
            </a:r>
          </a:p>
        </p:txBody>
      </p:sp>
      <p:sp>
        <p:nvSpPr>
          <p:cNvPr id="1242" name="椭圆形"/>
          <p:cNvSpPr/>
          <p:nvPr/>
        </p:nvSpPr>
        <p:spPr>
          <a:xfrm>
            <a:off x="3854450" y="30611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243" name="圆形"/>
          <p:cNvSpPr/>
          <p:nvPr/>
        </p:nvSpPr>
        <p:spPr>
          <a:xfrm>
            <a:off x="3854450" y="3596163"/>
            <a:ext cx="144463" cy="142876"/>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244" name="高阶函数"/>
          <p:cNvSpPr txBox="1"/>
          <p:nvPr/>
        </p:nvSpPr>
        <p:spPr>
          <a:xfrm>
            <a:off x="4200525" y="29297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1">
                    <a:lumOff val="44000"/>
                  </a:schemeClr>
                </a:solidFill>
                <a:latin typeface="微软雅黑"/>
                <a:ea typeface="微软雅黑"/>
                <a:cs typeface="微软雅黑"/>
                <a:sym typeface="微软雅黑"/>
              </a:defRPr>
            </a:lvl1pPr>
          </a:lstStyle>
          <a:p>
            <a:pPr/>
            <a:r>
              <a:t>高阶函数</a:t>
            </a:r>
          </a:p>
        </p:txBody>
      </p:sp>
      <p:sp>
        <p:nvSpPr>
          <p:cNvPr id="1245" name="返回函数"/>
          <p:cNvSpPr txBox="1"/>
          <p:nvPr/>
        </p:nvSpPr>
        <p:spPr>
          <a:xfrm>
            <a:off x="4200525" y="34631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返回函数</a:t>
            </a:r>
          </a:p>
        </p:txBody>
      </p:sp>
      <p:sp>
        <p:nvSpPr>
          <p:cNvPr id="1246" name="形状"/>
          <p:cNvSpPr/>
          <p:nvPr/>
        </p:nvSpPr>
        <p:spPr>
          <a:xfrm>
            <a:off x="1090612" y="2363787"/>
            <a:ext cx="1936751" cy="178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247" name="圆形"/>
          <p:cNvSpPr/>
          <p:nvPr/>
        </p:nvSpPr>
        <p:spPr>
          <a:xfrm>
            <a:off x="3854450" y="4127976"/>
            <a:ext cx="144463" cy="142876"/>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248" name="匿名函数"/>
          <p:cNvSpPr txBox="1"/>
          <p:nvPr/>
        </p:nvSpPr>
        <p:spPr>
          <a:xfrm>
            <a:off x="4200525" y="39965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匿名函数</a:t>
            </a:r>
          </a:p>
        </p:txBody>
      </p:sp>
      <p:sp>
        <p:nvSpPr>
          <p:cNvPr id="1249" name="椭圆形"/>
          <p:cNvSpPr/>
          <p:nvPr/>
        </p:nvSpPr>
        <p:spPr>
          <a:xfrm>
            <a:off x="3854450" y="4659788"/>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250" name="装饰器"/>
          <p:cNvSpPr txBox="1"/>
          <p:nvPr/>
        </p:nvSpPr>
        <p:spPr>
          <a:xfrm>
            <a:off x="4200525" y="45299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装饰器</a:t>
            </a:r>
          </a:p>
        </p:txBody>
      </p:sp>
      <p:sp>
        <p:nvSpPr>
          <p:cNvPr id="1251" name="椭圆形"/>
          <p:cNvSpPr/>
          <p:nvPr/>
        </p:nvSpPr>
        <p:spPr>
          <a:xfrm>
            <a:off x="3854450" y="51947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252" name="偏函数"/>
          <p:cNvSpPr txBox="1"/>
          <p:nvPr/>
        </p:nvSpPr>
        <p:spPr>
          <a:xfrm>
            <a:off x="4200525" y="50633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偏函数</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4" name="函数是Python内建支持的一种封装，我们通过把大段代码拆成函数，通过一层一层的函数调用，就可以把复杂任务分解成简单的任务，这种分解可以称之为面向过程的程序设计。函数就是面向过程的程序设计的基本单元。…"/>
          <p:cNvSpPr txBox="1"/>
          <p:nvPr/>
        </p:nvSpPr>
        <p:spPr>
          <a:xfrm>
            <a:off x="519350" y="1079855"/>
            <a:ext cx="8105300" cy="492937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1500">
                <a:solidFill>
                  <a:srgbClr val="000000"/>
                </a:solidFill>
                <a:latin typeface="Helvetica Neue"/>
                <a:ea typeface="Helvetica Neue"/>
                <a:cs typeface="Helvetica Neue"/>
                <a:sym typeface="Helvetica Neue"/>
              </a:defRPr>
            </a:pPr>
            <a:r>
              <a:t>函数是Python内建支持的一种封装，我们通过把大段代码拆成函数，通过一层一层的函数调用，就可以把复杂任务分解成简单的任务，这种分解可以称之为面向过程的程序设计。函数就是面向过程的程序设计的基本单元。</a:t>
            </a:r>
          </a:p>
          <a:p>
            <a:pPr defTabSz="457200">
              <a:defRPr sz="1500">
                <a:solidFill>
                  <a:srgbClr val="000000"/>
                </a:solidFill>
                <a:latin typeface="Helvetica Neue"/>
                <a:ea typeface="Helvetica Neue"/>
                <a:cs typeface="Helvetica Neue"/>
                <a:sym typeface="Helvetica Neue"/>
              </a:defRPr>
            </a:pPr>
            <a:r>
              <a:t>而函数式编程——Functional Programming，虽然也可以归结到面向过程的程序设计，但其思想更接近数学计算。</a:t>
            </a:r>
          </a:p>
          <a:p>
            <a:pPr defTabSz="457200">
              <a:defRPr sz="1500">
                <a:solidFill>
                  <a:srgbClr val="000000"/>
                </a:solidFill>
                <a:latin typeface="Helvetica Neue"/>
                <a:ea typeface="Helvetica Neue"/>
                <a:cs typeface="Helvetica Neue"/>
                <a:sym typeface="Helvetica Neue"/>
              </a:defRPr>
            </a:pPr>
            <a:r>
              <a:t>我们首先要搞明白计算机（Computer）和计算（Compute）的概念。</a:t>
            </a:r>
          </a:p>
          <a:p>
            <a:pPr defTabSz="457200">
              <a:defRPr sz="1500">
                <a:solidFill>
                  <a:srgbClr val="000000"/>
                </a:solidFill>
                <a:latin typeface="Helvetica Neue"/>
                <a:ea typeface="Helvetica Neue"/>
                <a:cs typeface="Helvetica Neue"/>
                <a:sym typeface="Helvetica Neue"/>
              </a:defRPr>
            </a:pPr>
            <a:r>
              <a:t>在计算机的层次上，CPU执行的是加减乘除的指令代码，以及各种条件判断和跳转指令，所以，汇编语言是最贴近计算机的语言。</a:t>
            </a:r>
          </a:p>
          <a:p>
            <a:pPr defTabSz="457200">
              <a:defRPr sz="1500">
                <a:solidFill>
                  <a:srgbClr val="000000"/>
                </a:solidFill>
                <a:latin typeface="Helvetica Neue"/>
                <a:ea typeface="Helvetica Neue"/>
                <a:cs typeface="Helvetica Neue"/>
                <a:sym typeface="Helvetica Neue"/>
              </a:defRPr>
            </a:pPr>
            <a:r>
              <a:t>而计算则指数学意义上的计算，越是抽象的计算，离计算机硬件越远。</a:t>
            </a:r>
          </a:p>
          <a:p>
            <a:pPr defTabSz="457200">
              <a:defRPr sz="1500">
                <a:solidFill>
                  <a:srgbClr val="000000"/>
                </a:solidFill>
                <a:latin typeface="Helvetica Neue"/>
                <a:ea typeface="Helvetica Neue"/>
                <a:cs typeface="Helvetica Neue"/>
                <a:sym typeface="Helvetica Neue"/>
              </a:defRPr>
            </a:pPr>
            <a:r>
              <a:t>对应到编程语言，就是越低级的语言，越贴近计算机，抽象程度低，执行效率高，比如C语言；越高级的语言，越贴近计算，抽象程度高，执行效率低，比如Lisp语言。</a:t>
            </a:r>
          </a:p>
          <a:p>
            <a:pPr defTabSz="457200">
              <a:defRPr sz="1500">
                <a:solidFill>
                  <a:srgbClr val="000000"/>
                </a:solidFill>
                <a:latin typeface="Helvetica Neue"/>
                <a:ea typeface="Helvetica Neue"/>
                <a:cs typeface="Helvetica Neue"/>
                <a:sym typeface="Helvetica Neue"/>
              </a:defRPr>
            </a:pPr>
            <a:r>
              <a:t>函数式编程就是一种抽象程度很高的编程范式，纯粹的函数式编程语言编写的函数没有变量，因此，任意一个函数，只要输入是确定的，输出就是确定的，这种纯函数我们称之为没有副作用。而允许使用变量的程序设计语言，由于函数内部的变量状态不确定，同样的输入，可能得到不同的输出，因此，这种函数是有副作用的。</a:t>
            </a:r>
          </a:p>
          <a:p>
            <a:pPr defTabSz="457200">
              <a:defRPr sz="1500">
                <a:solidFill>
                  <a:srgbClr val="000000"/>
                </a:solidFill>
                <a:latin typeface="Helvetica Neue"/>
                <a:ea typeface="Helvetica Neue"/>
                <a:cs typeface="Helvetica Neue"/>
                <a:sym typeface="Helvetica Neue"/>
              </a:defRPr>
            </a:pPr>
            <a:r>
              <a:t>函数式编程的一个特点就是，允许把函数本身作为参数传入另一个函数，还允许返回一个函数！</a:t>
            </a:r>
          </a:p>
          <a:p>
            <a:pPr defTabSz="457200">
              <a:defRPr sz="1500">
                <a:solidFill>
                  <a:srgbClr val="000000"/>
                </a:solidFill>
                <a:latin typeface="Helvetica Neue"/>
                <a:ea typeface="Helvetica Neue"/>
                <a:cs typeface="Helvetica Neue"/>
                <a:sym typeface="Helvetica Neue"/>
              </a:defRPr>
            </a:pPr>
            <a:r>
              <a:t>Python对函数式编程提供部分支持。由于Python允许使用变量，因此，Python不是纯函数式编程语言。</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6" name="7.1 高阶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7.1	</a:t>
            </a:r>
            <a:r>
              <a:t>高阶函数</a:t>
            </a:r>
          </a:p>
        </p:txBody>
      </p:sp>
      <p:sp>
        <p:nvSpPr>
          <p:cNvPr id="1257" name="高阶函数英文叫Higher-order function。"/>
          <p:cNvSpPr txBox="1"/>
          <p:nvPr/>
        </p:nvSpPr>
        <p:spPr>
          <a:xfrm>
            <a:off x="510619" y="989491"/>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a:solidFill>
                  <a:srgbClr val="000000"/>
                </a:solidFill>
              </a:defRPr>
            </a:lvl1pPr>
          </a:lstStyle>
          <a:p>
            <a:pPr/>
            <a:r>
              <a:t>高阶函数英文叫Higher-order function。</a:t>
            </a:r>
          </a:p>
        </p:txBody>
      </p:sp>
      <p:pic>
        <p:nvPicPr>
          <p:cNvPr id="1258" name="图像" descr="图像"/>
          <p:cNvPicPr>
            <a:picLocks noChangeAspect="1"/>
          </p:cNvPicPr>
          <p:nvPr/>
        </p:nvPicPr>
        <p:blipFill>
          <a:blip r:embed="rId3">
            <a:extLst/>
          </a:blip>
          <a:stretch>
            <a:fillRect/>
          </a:stretch>
        </p:blipFill>
        <p:spPr>
          <a:xfrm>
            <a:off x="1892300" y="1564720"/>
            <a:ext cx="5359400" cy="1079501"/>
          </a:xfrm>
          <a:prstGeom prst="rect">
            <a:avLst/>
          </a:prstGeom>
          <a:ln w="12700">
            <a:miter lim="400000"/>
          </a:ln>
        </p:spPr>
      </p:pic>
      <p:sp>
        <p:nvSpPr>
          <p:cNvPr id="1259" name="以Python内置的求绝对值的函数 abs() 为例，abs()是函数调用，而abs是函数本身。…"/>
          <p:cNvSpPr txBox="1"/>
          <p:nvPr/>
        </p:nvSpPr>
        <p:spPr>
          <a:xfrm>
            <a:off x="510619" y="2810508"/>
            <a:ext cx="8122762" cy="167662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以Python内置的求绝对值的函数 </a:t>
            </a:r>
            <a:r>
              <a:rPr>
                <a:solidFill>
                  <a:schemeClr val="accent2">
                    <a:satOff val="-67193"/>
                    <a:lumOff val="20931"/>
                  </a:schemeClr>
                </a:solidFill>
              </a:rPr>
              <a:t>abs() </a:t>
            </a:r>
            <a:r>
              <a:t>为例，abs()是函数调用，而abs是函数本身。</a:t>
            </a:r>
          </a:p>
          <a:p>
            <a:pPr indent="342900">
              <a:lnSpc>
                <a:spcPct val="120000"/>
              </a:lnSpc>
              <a:spcBef>
                <a:spcPts val="400"/>
              </a:spcBef>
              <a:defRPr>
                <a:solidFill>
                  <a:srgbClr val="000000"/>
                </a:solidFill>
              </a:defRPr>
            </a:pPr>
            <a:r>
              <a:t>     要获得函数调用结果，我们可以把结果赋值给变量 </a:t>
            </a:r>
            <a:r>
              <a:rPr>
                <a:solidFill>
                  <a:schemeClr val="accent2">
                    <a:satOff val="-67193"/>
                    <a:lumOff val="20931"/>
                  </a:schemeClr>
                </a:solidFill>
              </a:rPr>
              <a:t>x = abs(-10)。</a:t>
            </a:r>
            <a:endParaRPr>
              <a:solidFill>
                <a:schemeClr val="accent2">
                  <a:satOff val="-67193"/>
                  <a:lumOff val="20931"/>
                </a:schemeClr>
              </a:solidFill>
            </a:endParaRPr>
          </a:p>
          <a:p>
            <a:pPr indent="342900">
              <a:lnSpc>
                <a:spcPct val="120000"/>
              </a:lnSpc>
              <a:spcBef>
                <a:spcPts val="400"/>
              </a:spcBef>
              <a:defRPr>
                <a:solidFill>
                  <a:srgbClr val="000000"/>
                </a:solidFill>
              </a:defRPr>
            </a:pPr>
            <a:r>
              <a:rPr>
                <a:solidFill>
                  <a:schemeClr val="accent2">
                    <a:satOff val="-67193"/>
                    <a:lumOff val="20931"/>
                  </a:schemeClr>
                </a:solidFill>
              </a:rPr>
              <a:t>   </a:t>
            </a:r>
            <a:r>
              <a:t>  如果把函数本身赋值给变量呢？</a:t>
            </a:r>
          </a:p>
        </p:txBody>
      </p:sp>
      <p:pic>
        <p:nvPicPr>
          <p:cNvPr id="1260" name="图像" descr="图像"/>
          <p:cNvPicPr>
            <a:picLocks noChangeAspect="1"/>
          </p:cNvPicPr>
          <p:nvPr/>
        </p:nvPicPr>
        <p:blipFill>
          <a:blip r:embed="rId4">
            <a:extLst/>
          </a:blip>
          <a:stretch>
            <a:fillRect/>
          </a:stretch>
        </p:blipFill>
        <p:spPr>
          <a:xfrm>
            <a:off x="1790700" y="4653422"/>
            <a:ext cx="5562600" cy="889001"/>
          </a:xfrm>
          <a:prstGeom prst="rect">
            <a:avLst/>
          </a:prstGeom>
          <a:ln w="12700">
            <a:miter lim="400000"/>
          </a:ln>
        </p:spPr>
      </p:pic>
      <p:sp>
        <p:nvSpPr>
          <p:cNvPr id="1261" name="函数 abs 的功能传递给了变量"/>
          <p:cNvSpPr txBox="1"/>
          <p:nvPr/>
        </p:nvSpPr>
        <p:spPr>
          <a:xfrm>
            <a:off x="510619" y="5819794"/>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函数 </a:t>
            </a:r>
            <a:r>
              <a:rPr>
                <a:solidFill>
                  <a:schemeClr val="accent2">
                    <a:satOff val="-67193"/>
                    <a:lumOff val="20931"/>
                  </a:schemeClr>
                </a:solidFill>
              </a:rPr>
              <a:t>abs </a:t>
            </a:r>
            <a:r>
              <a:t>的功能传递给了变量</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5" name="7.1 高阶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7.1	</a:t>
            </a:r>
            <a:r>
              <a:t>高阶函数</a:t>
            </a:r>
          </a:p>
        </p:txBody>
      </p:sp>
      <p:sp>
        <p:nvSpPr>
          <p:cNvPr id="1266" name="既然变量可以指向函数，函数的参数能接收变量，那么一个函数就可以接收另一个函数作为参数，这种函数就称之为高阶函数。…"/>
          <p:cNvSpPr txBox="1"/>
          <p:nvPr/>
        </p:nvSpPr>
        <p:spPr>
          <a:xfrm>
            <a:off x="510619" y="855937"/>
            <a:ext cx="8122762" cy="12332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既然变量可以指向函数，函数的参数能接收变量，那么一个函数就可以接收另一个函数作为参数，这种函数就称之为高阶函数。</a:t>
            </a:r>
          </a:p>
          <a:p>
            <a:pPr indent="342900">
              <a:lnSpc>
                <a:spcPct val="120000"/>
              </a:lnSpc>
              <a:spcBef>
                <a:spcPts val="400"/>
              </a:spcBef>
              <a:defRPr>
                <a:solidFill>
                  <a:srgbClr val="000000"/>
                </a:solidFill>
              </a:defRPr>
            </a:pPr>
            <a:r>
              <a:t>     一个最简单的高阶函数：</a:t>
            </a:r>
          </a:p>
        </p:txBody>
      </p:sp>
      <p:sp>
        <p:nvSpPr>
          <p:cNvPr id="1267" name="代码验证："/>
          <p:cNvSpPr txBox="1"/>
          <p:nvPr/>
        </p:nvSpPr>
        <p:spPr>
          <a:xfrm>
            <a:off x="510619" y="5053115"/>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a:solidFill>
                  <a:srgbClr val="000000"/>
                </a:solidFill>
              </a:defRPr>
            </a:lvl1pPr>
          </a:lstStyle>
          <a:p>
            <a:pPr/>
            <a:r>
              <a:t>代码验证：</a:t>
            </a:r>
          </a:p>
        </p:txBody>
      </p:sp>
      <p:sp>
        <p:nvSpPr>
          <p:cNvPr id="1268" name="def add(x, y, f):…"/>
          <p:cNvSpPr txBox="1"/>
          <p:nvPr/>
        </p:nvSpPr>
        <p:spPr>
          <a:xfrm>
            <a:off x="2888514" y="2170267"/>
            <a:ext cx="2908683"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a:t>
            </a:r>
            <a:r>
              <a:rPr>
                <a:solidFill>
                  <a:schemeClr val="accent4"/>
                </a:solidFill>
              </a:rPr>
              <a:t>add</a:t>
            </a:r>
            <a:r>
              <a:rPr>
                <a:solidFill>
                  <a:srgbClr val="666600"/>
                </a:solidFill>
              </a:rPr>
              <a:t>(</a:t>
            </a:r>
            <a:r>
              <a:rPr>
                <a:solidFill>
                  <a:schemeClr val="accent4"/>
                </a:solidFill>
              </a:rPr>
              <a:t>x, y, f</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chemeClr val="accent4"/>
                </a:solidFill>
              </a:rPr>
              <a:t>f</a:t>
            </a:r>
            <a:r>
              <a:rPr>
                <a:solidFill>
                  <a:srgbClr val="666600"/>
                </a:solidFill>
              </a:rPr>
              <a:t>(</a:t>
            </a:r>
            <a:r>
              <a:rPr>
                <a:solidFill>
                  <a:schemeClr val="accent4"/>
                </a:solidFill>
              </a:rPr>
              <a:t>x</a:t>
            </a:r>
            <a:r>
              <a:rPr>
                <a:solidFill>
                  <a:srgbClr val="666600"/>
                </a:solidFill>
              </a:rPr>
              <a:t>)</a:t>
            </a:r>
            <a:r>
              <a:t> </a:t>
            </a:r>
            <a:r>
              <a:rPr>
                <a:solidFill>
                  <a:srgbClr val="666600"/>
                </a:solidFill>
              </a:rPr>
              <a:t>+</a:t>
            </a:r>
            <a:r>
              <a:t> </a:t>
            </a:r>
            <a:r>
              <a:rPr>
                <a:solidFill>
                  <a:schemeClr val="accent4"/>
                </a:solidFill>
              </a:rPr>
              <a:t>f</a:t>
            </a:r>
            <a:r>
              <a:rPr>
                <a:solidFill>
                  <a:srgbClr val="666600"/>
                </a:solidFill>
              </a:rPr>
              <a:t>(</a:t>
            </a:r>
            <a:r>
              <a:rPr>
                <a:solidFill>
                  <a:schemeClr val="accent4"/>
                </a:solidFill>
              </a:rPr>
              <a:t>y</a:t>
            </a:r>
            <a:r>
              <a:rPr>
                <a:solidFill>
                  <a:srgbClr val="666600"/>
                </a:solidFill>
              </a:rPr>
              <a:t>)</a:t>
            </a:r>
          </a:p>
        </p:txBody>
      </p:sp>
      <p:sp>
        <p:nvSpPr>
          <p:cNvPr id="1269" name="当我们调用 add(-5, 6, abs) 时，参数x，y和f分别接收-5，6和abs，根据函数定义，我们可以推导计算过程为："/>
          <p:cNvSpPr txBox="1"/>
          <p:nvPr/>
        </p:nvSpPr>
        <p:spPr>
          <a:xfrm>
            <a:off x="510619" y="2810508"/>
            <a:ext cx="8122762" cy="7974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当我们调用 </a:t>
            </a:r>
            <a:r>
              <a:rPr>
                <a:solidFill>
                  <a:schemeClr val="accent2">
                    <a:satOff val="-67193"/>
                    <a:lumOff val="20931"/>
                  </a:schemeClr>
                </a:solidFill>
              </a:rPr>
              <a:t>add(-5, 6, abs) </a:t>
            </a:r>
            <a:r>
              <a:t>时，参数x，y和f分别接收-5，6和abs，根据函数定义，我们可以推导计算过程为：</a:t>
            </a:r>
          </a:p>
        </p:txBody>
      </p:sp>
      <p:sp>
        <p:nvSpPr>
          <p:cNvPr id="1270" name="x = -5…"/>
          <p:cNvSpPr txBox="1"/>
          <p:nvPr/>
        </p:nvSpPr>
        <p:spPr>
          <a:xfrm>
            <a:off x="2845309" y="3688974"/>
            <a:ext cx="4829236" cy="12830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chemeClr val="accent4"/>
                </a:solidFill>
              </a:rPr>
              <a:t>x</a:t>
            </a:r>
            <a:r>
              <a:t> </a:t>
            </a:r>
            <a:r>
              <a:rPr>
                <a:solidFill>
                  <a:srgbClr val="666600"/>
                </a:solidFill>
              </a:rPr>
              <a:t>=</a:t>
            </a:r>
            <a:r>
              <a:t> </a:t>
            </a:r>
            <a:r>
              <a:rPr>
                <a:solidFill>
                  <a:srgbClr val="666600"/>
                </a:solidFill>
              </a:rPr>
              <a:t>-</a:t>
            </a:r>
            <a:r>
              <a:rPr>
                <a:solidFill>
                  <a:srgbClr val="006666"/>
                </a:solidFill>
              </a:rPr>
              <a:t>5</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chemeClr val="accent4"/>
                </a:solidFill>
              </a:rPr>
              <a:t>y</a:t>
            </a:r>
            <a:r>
              <a:t> </a:t>
            </a:r>
            <a:r>
              <a:rPr>
                <a:solidFill>
                  <a:srgbClr val="666600"/>
                </a:solidFill>
              </a:rPr>
              <a:t>=</a:t>
            </a:r>
            <a:r>
              <a:t> </a:t>
            </a:r>
            <a:r>
              <a:rPr>
                <a:solidFill>
                  <a:srgbClr val="006666"/>
                </a:solidFill>
              </a:rPr>
              <a:t>6</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chemeClr val="accent4"/>
                </a:solidFill>
              </a:rPr>
              <a:t>f</a:t>
            </a:r>
            <a:r>
              <a:t> </a:t>
            </a:r>
            <a:r>
              <a:rPr>
                <a:solidFill>
                  <a:srgbClr val="666600"/>
                </a:solidFill>
              </a:rPr>
              <a:t>=</a:t>
            </a:r>
            <a:r>
              <a:t> </a:t>
            </a:r>
            <a:r>
              <a:rPr>
                <a:solidFill>
                  <a:schemeClr val="accent4"/>
                </a:solidFill>
              </a:rPr>
              <a:t>abs</a:t>
            </a:r>
            <a:endParaRPr>
              <a:solidFill>
                <a:schemeClr val="accent4"/>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chemeClr val="accent4"/>
                </a:solidFill>
              </a:rPr>
              <a:t>f</a:t>
            </a:r>
            <a:r>
              <a:rPr>
                <a:solidFill>
                  <a:srgbClr val="666600"/>
                </a:solidFill>
              </a:rPr>
              <a:t>(</a:t>
            </a:r>
            <a:r>
              <a:rPr>
                <a:solidFill>
                  <a:schemeClr val="accent4"/>
                </a:solidFill>
              </a:rPr>
              <a:t>x</a:t>
            </a:r>
            <a:r>
              <a:rPr>
                <a:solidFill>
                  <a:srgbClr val="666600"/>
                </a:solidFill>
              </a:rPr>
              <a:t>)</a:t>
            </a:r>
            <a:r>
              <a:t> </a:t>
            </a:r>
            <a:r>
              <a:rPr>
                <a:solidFill>
                  <a:srgbClr val="666600"/>
                </a:solidFill>
              </a:rPr>
              <a:t>+</a:t>
            </a:r>
            <a:r>
              <a:t> </a:t>
            </a:r>
            <a:r>
              <a:rPr>
                <a:solidFill>
                  <a:schemeClr val="accent4"/>
                </a:solidFill>
              </a:rPr>
              <a:t>f</a:t>
            </a:r>
            <a:r>
              <a:rPr>
                <a:solidFill>
                  <a:srgbClr val="666600"/>
                </a:solidFill>
              </a:rPr>
              <a:t>(</a:t>
            </a:r>
            <a:r>
              <a:rPr>
                <a:solidFill>
                  <a:schemeClr val="accent4"/>
                </a:solidFill>
              </a:rPr>
              <a:t>y</a:t>
            </a:r>
            <a:r>
              <a:rPr>
                <a:solidFill>
                  <a:srgbClr val="666600"/>
                </a:solidFill>
              </a:rPr>
              <a:t>)</a:t>
            </a:r>
            <a:r>
              <a:t> </a:t>
            </a:r>
            <a:r>
              <a:rPr>
                <a:solidFill>
                  <a:srgbClr val="666600"/>
                </a:solidFill>
              </a:rPr>
              <a:t>==&gt;</a:t>
            </a:r>
            <a:r>
              <a:t> </a:t>
            </a:r>
            <a:r>
              <a:rPr>
                <a:solidFill>
                  <a:schemeClr val="accent4"/>
                </a:solidFill>
              </a:rPr>
              <a:t>abs</a:t>
            </a:r>
            <a:r>
              <a:rPr>
                <a:solidFill>
                  <a:srgbClr val="666600"/>
                </a:solidFill>
              </a:rPr>
              <a:t>(-</a:t>
            </a:r>
            <a:r>
              <a:rPr>
                <a:solidFill>
                  <a:srgbClr val="006666"/>
                </a:solidFill>
              </a:rPr>
              <a:t>5</a:t>
            </a:r>
            <a:r>
              <a:rPr>
                <a:solidFill>
                  <a:srgbClr val="666600"/>
                </a:solidFill>
              </a:rPr>
              <a:t>)</a:t>
            </a:r>
            <a:r>
              <a:t> </a:t>
            </a:r>
            <a:r>
              <a:rPr>
                <a:solidFill>
                  <a:srgbClr val="666600"/>
                </a:solidFill>
              </a:rPr>
              <a:t>+</a:t>
            </a:r>
            <a:r>
              <a:t> </a:t>
            </a:r>
            <a:r>
              <a:rPr>
                <a:solidFill>
                  <a:schemeClr val="accent4"/>
                </a:solidFill>
              </a:rPr>
              <a:t>abs</a:t>
            </a:r>
            <a:r>
              <a:rPr>
                <a:solidFill>
                  <a:srgbClr val="666600"/>
                </a:solidFill>
              </a:rPr>
              <a:t>(</a:t>
            </a:r>
            <a:r>
              <a:rPr>
                <a:solidFill>
                  <a:srgbClr val="006666"/>
                </a:solidFill>
              </a:rPr>
              <a:t>6</a:t>
            </a:r>
            <a:r>
              <a:rPr>
                <a:solidFill>
                  <a:srgbClr val="666600"/>
                </a:solidFill>
              </a:rPr>
              <a:t>)</a:t>
            </a:r>
            <a:r>
              <a:t> </a:t>
            </a:r>
            <a:r>
              <a:rPr>
                <a:solidFill>
                  <a:srgbClr val="666600"/>
                </a:solidFill>
              </a:rPr>
              <a:t>==&gt;</a:t>
            </a:r>
            <a:r>
              <a:t> </a:t>
            </a:r>
            <a:r>
              <a:rPr>
                <a:solidFill>
                  <a:srgbClr val="006666"/>
                </a:solidFill>
              </a:rPr>
              <a:t>11</a:t>
            </a: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return</a:t>
            </a:r>
            <a:r>
              <a:rPr>
                <a:solidFill>
                  <a:srgbClr val="668099">
                    <a:alpha val="40000"/>
                  </a:srgbClr>
                </a:solidFill>
              </a:rPr>
              <a:t> </a:t>
            </a:r>
            <a:r>
              <a:rPr>
                <a:solidFill>
                  <a:srgbClr val="006666"/>
                </a:solidFill>
              </a:rPr>
              <a:t>11</a:t>
            </a:r>
          </a:p>
        </p:txBody>
      </p:sp>
      <p:sp>
        <p:nvSpPr>
          <p:cNvPr id="1271" name="def add(x, y, f):…"/>
          <p:cNvSpPr txBox="1"/>
          <p:nvPr/>
        </p:nvSpPr>
        <p:spPr>
          <a:xfrm>
            <a:off x="2835166" y="5543103"/>
            <a:ext cx="3015380" cy="8004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a:t>
            </a:r>
            <a:r>
              <a:rPr>
                <a:solidFill>
                  <a:schemeClr val="accent4"/>
                </a:solidFill>
              </a:rPr>
              <a:t>add</a:t>
            </a:r>
            <a:r>
              <a:rPr>
                <a:solidFill>
                  <a:srgbClr val="666600"/>
                </a:solidFill>
              </a:rPr>
              <a:t>(</a:t>
            </a:r>
            <a:r>
              <a:rPr>
                <a:solidFill>
                  <a:schemeClr val="accent4"/>
                </a:solidFill>
              </a:rPr>
              <a:t>x, y, f</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chemeClr val="accent4"/>
                </a:solidFill>
              </a:rPr>
              <a:t>f</a:t>
            </a:r>
            <a:r>
              <a:rPr>
                <a:solidFill>
                  <a:srgbClr val="666600"/>
                </a:solidFill>
              </a:rPr>
              <a:t>(</a:t>
            </a:r>
            <a:r>
              <a:rPr>
                <a:solidFill>
                  <a:schemeClr val="accent4"/>
                </a:solidFill>
              </a:rPr>
              <a:t>x</a:t>
            </a:r>
            <a:r>
              <a:rPr>
                <a:solidFill>
                  <a:srgbClr val="666600"/>
                </a:solidFill>
              </a:rPr>
              <a:t>)</a:t>
            </a:r>
            <a:r>
              <a:t> </a:t>
            </a:r>
            <a:r>
              <a:rPr>
                <a:solidFill>
                  <a:srgbClr val="666600"/>
                </a:solidFill>
              </a:rPr>
              <a:t>+</a:t>
            </a:r>
            <a:r>
              <a:t> </a:t>
            </a:r>
            <a:r>
              <a:rPr>
                <a:solidFill>
                  <a:schemeClr val="accent4"/>
                </a:solidFill>
              </a:rPr>
              <a:t>f</a:t>
            </a:r>
            <a:r>
              <a:rPr>
                <a:solidFill>
                  <a:srgbClr val="666600"/>
                </a:solidFill>
              </a:rPr>
              <a:t>(</a:t>
            </a:r>
            <a:r>
              <a:rPr>
                <a:solidFill>
                  <a:schemeClr val="accent4"/>
                </a:solidFill>
              </a:rPr>
              <a:t>y</a:t>
            </a:r>
            <a:r>
              <a:rPr>
                <a:solidFill>
                  <a:srgbClr val="666600"/>
                </a:solidFill>
              </a:rPr>
              <a:t>)</a:t>
            </a: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print</a:t>
            </a:r>
            <a:r>
              <a:rPr>
                <a:solidFill>
                  <a:srgbClr val="666600"/>
                </a:solidFill>
              </a:rPr>
              <a:t>(</a:t>
            </a:r>
            <a:r>
              <a:rPr>
                <a:solidFill>
                  <a:schemeClr val="accent4"/>
                </a:solidFill>
              </a:rPr>
              <a:t>add</a:t>
            </a:r>
            <a:r>
              <a:rPr>
                <a:solidFill>
                  <a:srgbClr val="666600"/>
                </a:solidFill>
              </a:rPr>
              <a:t>(-</a:t>
            </a:r>
            <a:r>
              <a:rPr>
                <a:solidFill>
                  <a:srgbClr val="006666"/>
                </a:solidFill>
              </a:rPr>
              <a:t>5</a:t>
            </a:r>
            <a:r>
              <a:rPr>
                <a:solidFill>
                  <a:srgbClr val="666600"/>
                </a:solidFill>
              </a:rPr>
              <a:t>,</a:t>
            </a:r>
            <a:r>
              <a:rPr>
                <a:solidFill>
                  <a:srgbClr val="668099">
                    <a:alpha val="40000"/>
                  </a:srgbClr>
                </a:solidFill>
              </a:rPr>
              <a:t> </a:t>
            </a:r>
            <a:r>
              <a:rPr>
                <a:solidFill>
                  <a:srgbClr val="006666"/>
                </a:solidFill>
              </a:rPr>
              <a:t>6</a:t>
            </a:r>
            <a:r>
              <a:rPr>
                <a:solidFill>
                  <a:srgbClr val="666600"/>
                </a:solidFill>
              </a:rPr>
              <a:t>,</a:t>
            </a:r>
            <a:r>
              <a:rPr>
                <a:solidFill>
                  <a:srgbClr val="668099">
                    <a:alpha val="40000"/>
                  </a:srgbClr>
                </a:solidFill>
              </a:rPr>
              <a:t> </a:t>
            </a:r>
            <a:r>
              <a:rPr>
                <a:solidFill>
                  <a:schemeClr val="accent4"/>
                </a:solidFill>
              </a:rPr>
              <a:t>abs</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5" name="7.1 高阶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7.1	</a:t>
            </a:r>
            <a:r>
              <a:t>高阶函数</a:t>
            </a:r>
          </a:p>
        </p:txBody>
      </p:sp>
      <p:sp>
        <p:nvSpPr>
          <p:cNvPr id="1276" name="map() 函数接收两个参数，一个是函数，一个是Iterable，map将传入的函数依次的作用到序列的每个元素，并把结果作为新的Iterator返回。…"/>
          <p:cNvSpPr txBox="1"/>
          <p:nvPr/>
        </p:nvSpPr>
        <p:spPr>
          <a:xfrm>
            <a:off x="510619" y="1745497"/>
            <a:ext cx="8122762" cy="162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a:t>
            </a:r>
            <a:r>
              <a:rPr>
                <a:solidFill>
                  <a:schemeClr val="accent2">
                    <a:satOff val="-67193"/>
                    <a:lumOff val="20931"/>
                  </a:schemeClr>
                </a:solidFill>
              </a:rPr>
              <a:t>map()</a:t>
            </a:r>
            <a:r>
              <a:t> 函数接收两个参数，一个是函数，一个是Iterable，</a:t>
            </a:r>
            <a:r>
              <a:rPr>
                <a:solidFill>
                  <a:schemeClr val="accent2">
                    <a:satOff val="-67193"/>
                    <a:lumOff val="20931"/>
                  </a:schemeClr>
                </a:solidFill>
              </a:rPr>
              <a:t>map</a:t>
            </a:r>
            <a:r>
              <a:t>将传入的函数依次的作用到序列的每个元素，并把结果作为新的Iterator返回。</a:t>
            </a:r>
          </a:p>
          <a:p>
            <a:pPr indent="342900">
              <a:lnSpc>
                <a:spcPct val="120000"/>
              </a:lnSpc>
              <a:spcBef>
                <a:spcPts val="400"/>
              </a:spcBef>
              <a:defRPr>
                <a:solidFill>
                  <a:srgbClr val="000000"/>
                </a:solidFill>
              </a:defRPr>
            </a:pPr>
            <a:r>
              <a:t>例如：我们有一个函数 f(x)=x*x，要把这个函数作用在一个list [1, 2, 3, 4, 5, 6, 7, 8, 9]上，就可以用map()实现如下：</a:t>
            </a:r>
          </a:p>
        </p:txBody>
      </p:sp>
      <p:sp>
        <p:nvSpPr>
          <p:cNvPr id="1277"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278" name="map/reduce:"/>
          <p:cNvSpPr txBox="1"/>
          <p:nvPr/>
        </p:nvSpPr>
        <p:spPr>
          <a:xfrm>
            <a:off x="1075139" y="995110"/>
            <a:ext cx="1916570"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map/reduce:</a:t>
            </a:r>
          </a:p>
        </p:txBody>
      </p:sp>
      <p:sp>
        <p:nvSpPr>
          <p:cNvPr id="1279" name="Python内建了map() 和 reduce() 函数。"/>
          <p:cNvSpPr txBox="1"/>
          <p:nvPr/>
        </p:nvSpPr>
        <p:spPr>
          <a:xfrm>
            <a:off x="2650670" y="1026860"/>
            <a:ext cx="4907172"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indent="342900">
              <a:lnSpc>
                <a:spcPct val="120000"/>
              </a:lnSpc>
              <a:spcBef>
                <a:spcPts val="400"/>
              </a:spcBef>
              <a:defRPr sz="2000">
                <a:solidFill>
                  <a:srgbClr val="000000"/>
                </a:solidFill>
              </a:defRPr>
            </a:pPr>
            <a:r>
              <a:t> Python内建了</a:t>
            </a:r>
            <a:r>
              <a:rPr>
                <a:solidFill>
                  <a:schemeClr val="accent2">
                    <a:satOff val="-67193"/>
                    <a:lumOff val="20931"/>
                  </a:schemeClr>
                </a:solidFill>
              </a:rPr>
              <a:t>map() </a:t>
            </a:r>
            <a:r>
              <a:t>和 </a:t>
            </a:r>
            <a:r>
              <a:rPr>
                <a:solidFill>
                  <a:schemeClr val="accent2">
                    <a:satOff val="-67193"/>
                    <a:lumOff val="20931"/>
                  </a:schemeClr>
                </a:solidFill>
              </a:rPr>
              <a:t>reduce() </a:t>
            </a:r>
            <a:r>
              <a:t>函数。</a:t>
            </a:r>
          </a:p>
        </p:txBody>
      </p:sp>
      <p:pic>
        <p:nvPicPr>
          <p:cNvPr id="1280" name="图像" descr="图像"/>
          <p:cNvPicPr>
            <a:picLocks noChangeAspect="1"/>
          </p:cNvPicPr>
          <p:nvPr/>
        </p:nvPicPr>
        <p:blipFill>
          <a:blip r:embed="rId3">
            <a:extLst/>
          </a:blip>
          <a:stretch>
            <a:fillRect/>
          </a:stretch>
        </p:blipFill>
        <p:spPr>
          <a:xfrm>
            <a:off x="1619250" y="3558602"/>
            <a:ext cx="5905500" cy="1485901"/>
          </a:xfrm>
          <a:prstGeom prst="rect">
            <a:avLst/>
          </a:prstGeom>
          <a:ln w="12700">
            <a:miter lim="400000"/>
          </a:ln>
        </p:spPr>
      </p:pic>
      <p:sp>
        <p:nvSpPr>
          <p:cNvPr id="1281" name="map() 函数作为高阶函数，事实上它把运算规则抽象了，因此不仅可以计算简单的函数，还可以计算任意复杂的函数，比如，把这个list所有数字转为字符串。 list(map(str, [1, 2, 3, 4, 5, 6, 7, 8, 9]))"/>
          <p:cNvSpPr txBox="1"/>
          <p:nvPr/>
        </p:nvSpPr>
        <p:spPr>
          <a:xfrm>
            <a:off x="510619" y="5131216"/>
            <a:ext cx="8122762" cy="118589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a:t>
            </a:r>
            <a:r>
              <a:rPr>
                <a:solidFill>
                  <a:schemeClr val="accent2">
                    <a:satOff val="-67193"/>
                    <a:lumOff val="20931"/>
                  </a:schemeClr>
                </a:solidFill>
              </a:rPr>
              <a:t>map()</a:t>
            </a:r>
            <a:r>
              <a:t> 函数作为高阶函数，事实上它把运算规则抽象了，因此不仅可以计算简单的函数，还可以计算任意复杂的函数，比如，把这个list所有数字转为字符串。</a:t>
            </a:r>
            <a:r>
              <a:rPr>
                <a:solidFill>
                  <a:schemeClr val="accent2">
                    <a:satOff val="-67193"/>
                    <a:lumOff val="20931"/>
                  </a:schemeClr>
                </a:solidFill>
              </a:rPr>
              <a:t> list(map(str, [1, 2, 3, 4, 5, 6, 7, 8, 9]))</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5" name="7.1 高阶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7.1	</a:t>
            </a:r>
            <a:r>
              <a:t>高阶函数</a:t>
            </a:r>
          </a:p>
        </p:txBody>
      </p:sp>
      <p:sp>
        <p:nvSpPr>
          <p:cNvPr id="1286" name="reduce() 把一个函数作用在一个序列 [x1,x2,x3,…] 上，这个函数必须接收两个参数，reduce() 把结果继续和序列的下一个元素做累积计算，其效果就是：reduce(f, [x1, x2, x3, x4]) = f(f(f(x1, x2), x3), x4)"/>
          <p:cNvSpPr txBox="1"/>
          <p:nvPr/>
        </p:nvSpPr>
        <p:spPr>
          <a:xfrm>
            <a:off x="510619" y="1745497"/>
            <a:ext cx="8122762" cy="11858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a:t>
            </a:r>
            <a:r>
              <a:rPr>
                <a:solidFill>
                  <a:schemeClr val="accent2">
                    <a:satOff val="-67193"/>
                    <a:lumOff val="20931"/>
                  </a:schemeClr>
                </a:solidFill>
              </a:rPr>
              <a:t>reduce()</a:t>
            </a:r>
            <a:r>
              <a:t> 把一个函数作用在一个序列 [x1,x2,x3,…] 上，这个函数必须接收两个参数，</a:t>
            </a:r>
            <a:r>
              <a:rPr>
                <a:solidFill>
                  <a:schemeClr val="accent2">
                    <a:satOff val="-67193"/>
                    <a:lumOff val="20931"/>
                  </a:schemeClr>
                </a:solidFill>
              </a:rPr>
              <a:t>reduce()</a:t>
            </a:r>
            <a:r>
              <a:t> 把结果继续和序列的下一个元素做累积计算，其效果就是：</a:t>
            </a:r>
            <a:r>
              <a:rPr>
                <a:solidFill>
                  <a:schemeClr val="accent2">
                    <a:satOff val="-67193"/>
                    <a:lumOff val="20931"/>
                  </a:schemeClr>
                </a:solidFill>
              </a:rPr>
              <a:t>reduce(f, [x1, x2, x3, x4]) = f(f(f(x1, x2), x3), x4)</a:t>
            </a:r>
          </a:p>
        </p:txBody>
      </p:sp>
      <p:sp>
        <p:nvSpPr>
          <p:cNvPr id="1287"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288" name="map/reduce:"/>
          <p:cNvSpPr txBox="1"/>
          <p:nvPr/>
        </p:nvSpPr>
        <p:spPr>
          <a:xfrm>
            <a:off x="1075139" y="995110"/>
            <a:ext cx="1916570"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map/reduce:</a:t>
            </a:r>
          </a:p>
        </p:txBody>
      </p:sp>
      <p:sp>
        <p:nvSpPr>
          <p:cNvPr id="1289" name="Python内建了map() 和 reduce() 函数。"/>
          <p:cNvSpPr txBox="1"/>
          <p:nvPr/>
        </p:nvSpPr>
        <p:spPr>
          <a:xfrm>
            <a:off x="2650670" y="1026860"/>
            <a:ext cx="4907172"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indent="342900">
              <a:lnSpc>
                <a:spcPct val="120000"/>
              </a:lnSpc>
              <a:spcBef>
                <a:spcPts val="400"/>
              </a:spcBef>
              <a:defRPr sz="2000">
                <a:solidFill>
                  <a:srgbClr val="000000"/>
                </a:solidFill>
              </a:defRPr>
            </a:pPr>
            <a:r>
              <a:t> Python内建了</a:t>
            </a:r>
            <a:r>
              <a:rPr>
                <a:solidFill>
                  <a:schemeClr val="accent2">
                    <a:satOff val="-67193"/>
                    <a:lumOff val="20931"/>
                  </a:schemeClr>
                </a:solidFill>
              </a:rPr>
              <a:t>map() </a:t>
            </a:r>
            <a:r>
              <a:t>和 </a:t>
            </a:r>
            <a:r>
              <a:rPr>
                <a:solidFill>
                  <a:schemeClr val="accent2">
                    <a:satOff val="-67193"/>
                    <a:lumOff val="20931"/>
                  </a:schemeClr>
                </a:solidFill>
              </a:rPr>
              <a:t>reduce() </a:t>
            </a:r>
            <a:r>
              <a:t>函数。</a:t>
            </a:r>
          </a:p>
        </p:txBody>
      </p:sp>
      <p:pic>
        <p:nvPicPr>
          <p:cNvPr id="1290" name="图像" descr="图像"/>
          <p:cNvPicPr>
            <a:picLocks noChangeAspect="1"/>
          </p:cNvPicPr>
          <p:nvPr/>
        </p:nvPicPr>
        <p:blipFill>
          <a:blip r:embed="rId3">
            <a:extLst/>
          </a:blip>
          <a:stretch>
            <a:fillRect/>
          </a:stretch>
        </p:blipFill>
        <p:spPr>
          <a:xfrm>
            <a:off x="1847850" y="3100137"/>
            <a:ext cx="5448300" cy="1524001"/>
          </a:xfrm>
          <a:prstGeom prst="rect">
            <a:avLst/>
          </a:prstGeom>
          <a:ln w="12700">
            <a:miter lim="400000"/>
          </a:ln>
        </p:spPr>
      </p:pic>
      <p:pic>
        <p:nvPicPr>
          <p:cNvPr id="1291" name="图像" descr="图像"/>
          <p:cNvPicPr>
            <a:picLocks noChangeAspect="1"/>
          </p:cNvPicPr>
          <p:nvPr/>
        </p:nvPicPr>
        <p:blipFill>
          <a:blip r:embed="rId4">
            <a:extLst/>
          </a:blip>
          <a:stretch>
            <a:fillRect/>
          </a:stretch>
        </p:blipFill>
        <p:spPr>
          <a:xfrm>
            <a:off x="1820168" y="4883997"/>
            <a:ext cx="5503664" cy="143573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5" name="7.1 高阶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7.1	</a:t>
            </a:r>
            <a:r>
              <a:t>高阶函数</a:t>
            </a:r>
          </a:p>
        </p:txBody>
      </p:sp>
      <p:sp>
        <p:nvSpPr>
          <p:cNvPr id="1296" name="针对 reduce() 的第二个例子，可以稍加改动，配合 map()，可以写出把 str 转换为 int 的函数"/>
          <p:cNvSpPr txBox="1"/>
          <p:nvPr/>
        </p:nvSpPr>
        <p:spPr>
          <a:xfrm>
            <a:off x="510619" y="908559"/>
            <a:ext cx="8122762" cy="79741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针对</a:t>
            </a:r>
            <a:r>
              <a:rPr>
                <a:solidFill>
                  <a:schemeClr val="accent2">
                    <a:satOff val="-67193"/>
                    <a:lumOff val="20931"/>
                  </a:schemeClr>
                </a:solidFill>
              </a:rPr>
              <a:t> reduce() </a:t>
            </a:r>
            <a:r>
              <a:t>的第二个例子，可以稍加改动，配合</a:t>
            </a:r>
            <a:r>
              <a:rPr>
                <a:solidFill>
                  <a:schemeClr val="accent2">
                    <a:satOff val="-67193"/>
                    <a:lumOff val="20931"/>
                  </a:schemeClr>
                </a:solidFill>
              </a:rPr>
              <a:t> map()，</a:t>
            </a:r>
            <a:r>
              <a:t>可以写出把 </a:t>
            </a:r>
            <a:r>
              <a:rPr>
                <a:solidFill>
                  <a:schemeClr val="accent2">
                    <a:satOff val="-67193"/>
                    <a:lumOff val="20931"/>
                  </a:schemeClr>
                </a:solidFill>
              </a:rPr>
              <a:t>str </a:t>
            </a:r>
            <a:r>
              <a:t>转换为</a:t>
            </a:r>
            <a:r>
              <a:rPr>
                <a:solidFill>
                  <a:schemeClr val="accent2">
                    <a:satOff val="-67193"/>
                    <a:lumOff val="20931"/>
                  </a:schemeClr>
                </a:solidFill>
              </a:rPr>
              <a:t> int </a:t>
            </a:r>
            <a:r>
              <a:t>的函数</a:t>
            </a:r>
          </a:p>
        </p:txBody>
      </p:sp>
      <p:pic>
        <p:nvPicPr>
          <p:cNvPr id="1297" name="图像" descr="图像"/>
          <p:cNvPicPr>
            <a:picLocks noChangeAspect="1"/>
          </p:cNvPicPr>
          <p:nvPr/>
        </p:nvPicPr>
        <p:blipFill>
          <a:blip r:embed="rId3">
            <a:extLst/>
          </a:blip>
          <a:stretch>
            <a:fillRect/>
          </a:stretch>
        </p:blipFill>
        <p:spPr>
          <a:xfrm>
            <a:off x="1171862" y="1774699"/>
            <a:ext cx="6800276" cy="2201995"/>
          </a:xfrm>
          <a:prstGeom prst="rect">
            <a:avLst/>
          </a:prstGeom>
          <a:ln w="12700">
            <a:miter lim="400000"/>
          </a:ln>
        </p:spPr>
      </p:pic>
      <p:sp>
        <p:nvSpPr>
          <p:cNvPr id="1298" name="整理成一个 str2int 的函数就是："/>
          <p:cNvSpPr txBox="1"/>
          <p:nvPr/>
        </p:nvSpPr>
        <p:spPr>
          <a:xfrm>
            <a:off x="510619" y="4045415"/>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整理成一个 </a:t>
            </a:r>
            <a:r>
              <a:rPr>
                <a:solidFill>
                  <a:schemeClr val="accent2">
                    <a:satOff val="-67193"/>
                    <a:lumOff val="20931"/>
                  </a:schemeClr>
                </a:solidFill>
              </a:rPr>
              <a:t>str2int</a:t>
            </a:r>
            <a:r>
              <a:t> 的函数就是：</a:t>
            </a:r>
          </a:p>
        </p:txBody>
      </p:sp>
      <p:sp>
        <p:nvSpPr>
          <p:cNvPr id="1299" name="from functools import reduce…"/>
          <p:cNvSpPr txBox="1"/>
          <p:nvPr/>
        </p:nvSpPr>
        <p:spPr>
          <a:xfrm>
            <a:off x="900994" y="4523077"/>
            <a:ext cx="7502173" cy="248959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from</a:t>
            </a:r>
            <a:r>
              <a:t> functools </a:t>
            </a:r>
            <a:r>
              <a:rPr>
                <a:solidFill>
                  <a:srgbClr val="000088"/>
                </a:solidFill>
              </a:rPr>
              <a:t>import</a:t>
            </a:r>
            <a:r>
              <a:t> reduce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DIGITS </a:t>
            </a:r>
            <a:r>
              <a:rPr>
                <a:solidFill>
                  <a:srgbClr val="666600"/>
                </a:solidFill>
              </a:rPr>
              <a:t>=</a:t>
            </a:r>
            <a:r>
              <a:t> </a:t>
            </a:r>
            <a:r>
              <a:rPr>
                <a:solidFill>
                  <a:srgbClr val="666600"/>
                </a:solidFill>
              </a:rPr>
              <a:t>{</a:t>
            </a:r>
            <a:r>
              <a:rPr>
                <a:solidFill>
                  <a:srgbClr val="008800"/>
                </a:solidFill>
              </a:rPr>
              <a:t>'0'</a:t>
            </a:r>
            <a:r>
              <a:rPr>
                <a:solidFill>
                  <a:srgbClr val="666600"/>
                </a:solidFill>
              </a:rPr>
              <a:t>:</a:t>
            </a:r>
            <a:r>
              <a:t> </a:t>
            </a:r>
            <a:r>
              <a:rPr>
                <a:solidFill>
                  <a:srgbClr val="006666"/>
                </a:solidFill>
              </a:rPr>
              <a:t>0</a:t>
            </a:r>
            <a:r>
              <a:rPr>
                <a:solidFill>
                  <a:srgbClr val="666600"/>
                </a:solidFill>
              </a:rPr>
              <a:t>,</a:t>
            </a:r>
            <a:r>
              <a:t> </a:t>
            </a:r>
            <a:r>
              <a:rPr>
                <a:solidFill>
                  <a:srgbClr val="008800"/>
                </a:solidFill>
              </a:rPr>
              <a:t>'1'</a:t>
            </a:r>
            <a:r>
              <a:rPr>
                <a:solidFill>
                  <a:srgbClr val="666600"/>
                </a:solidFill>
              </a:rPr>
              <a:t>:</a:t>
            </a:r>
            <a:r>
              <a:t> </a:t>
            </a:r>
            <a:r>
              <a:rPr>
                <a:solidFill>
                  <a:srgbClr val="006666"/>
                </a:solidFill>
              </a:rPr>
              <a:t>1</a:t>
            </a:r>
            <a:r>
              <a:rPr>
                <a:solidFill>
                  <a:srgbClr val="666600"/>
                </a:solidFill>
              </a:rPr>
              <a:t>,</a:t>
            </a:r>
            <a:r>
              <a:t> </a:t>
            </a:r>
            <a:r>
              <a:rPr>
                <a:solidFill>
                  <a:srgbClr val="008800"/>
                </a:solidFill>
              </a:rPr>
              <a:t>'2'</a:t>
            </a:r>
            <a:r>
              <a:rPr>
                <a:solidFill>
                  <a:srgbClr val="666600"/>
                </a:solidFill>
              </a:rPr>
              <a:t>:</a:t>
            </a:r>
            <a:r>
              <a:t> </a:t>
            </a:r>
            <a:r>
              <a:rPr>
                <a:solidFill>
                  <a:srgbClr val="006666"/>
                </a:solidFill>
              </a:rPr>
              <a:t>2</a:t>
            </a:r>
            <a:r>
              <a:rPr>
                <a:solidFill>
                  <a:srgbClr val="666600"/>
                </a:solidFill>
              </a:rPr>
              <a:t>,</a:t>
            </a:r>
            <a:r>
              <a:t> </a:t>
            </a:r>
            <a:r>
              <a:rPr>
                <a:solidFill>
                  <a:srgbClr val="008800"/>
                </a:solidFill>
              </a:rPr>
              <a:t>'3'</a:t>
            </a:r>
            <a:r>
              <a:rPr>
                <a:solidFill>
                  <a:srgbClr val="666600"/>
                </a:solidFill>
              </a:rPr>
              <a:t>:</a:t>
            </a:r>
            <a:r>
              <a:t> </a:t>
            </a:r>
            <a:r>
              <a:rPr>
                <a:solidFill>
                  <a:srgbClr val="006666"/>
                </a:solidFill>
              </a:rPr>
              <a:t>3</a:t>
            </a:r>
            <a:r>
              <a:rPr>
                <a:solidFill>
                  <a:srgbClr val="666600"/>
                </a:solidFill>
              </a:rPr>
              <a:t>,</a:t>
            </a:r>
            <a:r>
              <a:t> </a:t>
            </a:r>
            <a:r>
              <a:rPr>
                <a:solidFill>
                  <a:srgbClr val="008800"/>
                </a:solidFill>
              </a:rPr>
              <a:t>'4'</a:t>
            </a:r>
            <a:r>
              <a:rPr>
                <a:solidFill>
                  <a:srgbClr val="666600"/>
                </a:solidFill>
              </a:rPr>
              <a:t>:</a:t>
            </a:r>
            <a:r>
              <a:t> </a:t>
            </a:r>
            <a:r>
              <a:rPr>
                <a:solidFill>
                  <a:srgbClr val="006666"/>
                </a:solidFill>
              </a:rPr>
              <a:t>4</a:t>
            </a:r>
            <a:r>
              <a:rPr>
                <a:solidFill>
                  <a:srgbClr val="666600"/>
                </a:solidFill>
              </a:rPr>
              <a:t>,</a:t>
            </a:r>
            <a:r>
              <a:t> </a:t>
            </a:r>
            <a:r>
              <a:rPr>
                <a:solidFill>
                  <a:srgbClr val="008800"/>
                </a:solidFill>
              </a:rPr>
              <a:t>'5'</a:t>
            </a:r>
            <a:r>
              <a:rPr>
                <a:solidFill>
                  <a:srgbClr val="666600"/>
                </a:solidFill>
              </a:rPr>
              <a:t>:</a:t>
            </a:r>
            <a:r>
              <a:t> </a:t>
            </a:r>
            <a:r>
              <a:rPr>
                <a:solidFill>
                  <a:srgbClr val="006666"/>
                </a:solidFill>
              </a:rPr>
              <a:t>5</a:t>
            </a:r>
            <a:r>
              <a:rPr>
                <a:solidFill>
                  <a:srgbClr val="666600"/>
                </a:solidFill>
              </a:rPr>
              <a:t>,</a:t>
            </a:r>
            <a:r>
              <a:t> </a:t>
            </a:r>
            <a:r>
              <a:rPr>
                <a:solidFill>
                  <a:srgbClr val="008800"/>
                </a:solidFill>
              </a:rPr>
              <a:t>'6'</a:t>
            </a:r>
            <a:r>
              <a:rPr>
                <a:solidFill>
                  <a:srgbClr val="666600"/>
                </a:solidFill>
              </a:rPr>
              <a:t>:</a:t>
            </a:r>
            <a:r>
              <a:t> </a:t>
            </a:r>
            <a:r>
              <a:rPr>
                <a:solidFill>
                  <a:srgbClr val="006666"/>
                </a:solidFill>
              </a:rPr>
              <a:t>6</a:t>
            </a:r>
            <a:r>
              <a:rPr>
                <a:solidFill>
                  <a:srgbClr val="666600"/>
                </a:solidFill>
              </a:rPr>
              <a:t>,</a:t>
            </a:r>
            <a:r>
              <a:t> </a:t>
            </a:r>
            <a:r>
              <a:rPr>
                <a:solidFill>
                  <a:srgbClr val="008800"/>
                </a:solidFill>
              </a:rPr>
              <a:t>'7'</a:t>
            </a:r>
            <a:r>
              <a:rPr>
                <a:solidFill>
                  <a:srgbClr val="666600"/>
                </a:solidFill>
              </a:rPr>
              <a:t>:</a:t>
            </a:r>
            <a:r>
              <a:t> </a:t>
            </a:r>
            <a:r>
              <a:rPr>
                <a:solidFill>
                  <a:srgbClr val="006666"/>
                </a:solidFill>
              </a:rPr>
              <a:t>7</a:t>
            </a:r>
            <a:r>
              <a:rPr>
                <a:solidFill>
                  <a:srgbClr val="666600"/>
                </a:solidFill>
              </a:rPr>
              <a:t>,</a:t>
            </a:r>
            <a:r>
              <a:t> </a:t>
            </a:r>
            <a:r>
              <a:rPr>
                <a:solidFill>
                  <a:srgbClr val="008800"/>
                </a:solidFill>
              </a:rPr>
              <a:t>'8'</a:t>
            </a:r>
            <a:r>
              <a:rPr>
                <a:solidFill>
                  <a:srgbClr val="666600"/>
                </a:solidFill>
              </a:rPr>
              <a:t>:</a:t>
            </a:r>
            <a:r>
              <a:t> </a:t>
            </a:r>
            <a:r>
              <a:rPr>
                <a:solidFill>
                  <a:srgbClr val="006666"/>
                </a:solidFill>
              </a:rPr>
              <a:t>8</a:t>
            </a:r>
            <a:r>
              <a:rPr>
                <a:solidFill>
                  <a:srgbClr val="666600"/>
                </a:solidFill>
              </a:rPr>
              <a:t>,</a:t>
            </a:r>
            <a:r>
              <a:t> </a:t>
            </a:r>
            <a:r>
              <a:rPr>
                <a:solidFill>
                  <a:srgbClr val="008800"/>
                </a:solidFill>
              </a:rPr>
              <a:t>'9'</a:t>
            </a:r>
            <a:r>
              <a:rPr>
                <a:solidFill>
                  <a:srgbClr val="666600"/>
                </a:solidFill>
              </a:rPr>
              <a:t>:</a:t>
            </a:r>
            <a:r>
              <a:t> </a:t>
            </a:r>
            <a:r>
              <a:rPr>
                <a:solidFill>
                  <a:srgbClr val="006666"/>
                </a:solidFill>
              </a:rPr>
              <a:t>9</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str2int</a:t>
            </a:r>
            <a:r>
              <a:rPr>
                <a:solidFill>
                  <a:srgbClr val="666600"/>
                </a:solidFill>
              </a:rPr>
              <a:t>(</a:t>
            </a:r>
            <a:r>
              <a:t>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fn</a:t>
            </a:r>
            <a:r>
              <a:rPr>
                <a:solidFill>
                  <a:srgbClr val="666600"/>
                </a:solidFill>
              </a:rPr>
              <a:t>(</a:t>
            </a:r>
            <a:r>
              <a:t>x</a:t>
            </a:r>
            <a:r>
              <a:rPr>
                <a:solidFill>
                  <a:srgbClr val="666600"/>
                </a:solidFill>
              </a:rPr>
              <a:t>,</a:t>
            </a:r>
            <a:r>
              <a:t> y</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x </a:t>
            </a:r>
            <a:r>
              <a:rPr>
                <a:solidFill>
                  <a:srgbClr val="666600"/>
                </a:solidFill>
              </a:rPr>
              <a:t>*</a:t>
            </a:r>
            <a:r>
              <a:t> </a:t>
            </a:r>
            <a:r>
              <a:rPr>
                <a:solidFill>
                  <a:srgbClr val="006666"/>
                </a:solidFill>
              </a:rPr>
              <a:t>10</a:t>
            </a:r>
            <a:r>
              <a:t> </a:t>
            </a:r>
            <a:r>
              <a:rPr>
                <a:solidFill>
                  <a:srgbClr val="666600"/>
                </a:solidFill>
              </a:rPr>
              <a:t>+</a:t>
            </a:r>
            <a:r>
              <a:t> y</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char2num</a:t>
            </a:r>
            <a:r>
              <a:rPr>
                <a:solidFill>
                  <a:srgbClr val="666600"/>
                </a:solidFill>
              </a:rPr>
              <a:t>(</a:t>
            </a:r>
            <a:r>
              <a:t>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DIGITS</a:t>
            </a:r>
            <a:r>
              <a:rPr>
                <a:solidFill>
                  <a:srgbClr val="666600"/>
                </a:solidFill>
              </a:rPr>
              <a:t>[</a:t>
            </a:r>
            <a:r>
              <a:t>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reduce</a:t>
            </a:r>
            <a:r>
              <a:rPr>
                <a:solidFill>
                  <a:srgbClr val="666600"/>
                </a:solidFill>
              </a:rPr>
              <a:t>(</a:t>
            </a:r>
            <a:r>
              <a:t>fn</a:t>
            </a:r>
            <a:r>
              <a:rPr>
                <a:solidFill>
                  <a:srgbClr val="666600"/>
                </a:solidFill>
              </a:rPr>
              <a:t>,</a:t>
            </a:r>
            <a:r>
              <a:t> map</a:t>
            </a:r>
            <a:r>
              <a:rPr>
                <a:solidFill>
                  <a:srgbClr val="666600"/>
                </a:solidFill>
              </a:rPr>
              <a:t>(</a:t>
            </a:r>
            <a:r>
              <a:t>char2num</a:t>
            </a:r>
            <a:r>
              <a:rPr>
                <a:solidFill>
                  <a:srgbClr val="666600"/>
                </a:solidFill>
              </a:rPr>
              <a:t>,</a:t>
            </a:r>
            <a:r>
              <a:t> s</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3" name="7.1 高阶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7.1	</a:t>
            </a:r>
            <a:r>
              <a:t>高阶函数</a:t>
            </a:r>
          </a:p>
        </p:txBody>
      </p:sp>
      <p:sp>
        <p:nvSpPr>
          <p:cNvPr id="1304" name="练习1："/>
          <p:cNvSpPr txBox="1"/>
          <p:nvPr/>
        </p:nvSpPr>
        <p:spPr>
          <a:xfrm>
            <a:off x="1075139" y="995110"/>
            <a:ext cx="1188056"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练习1：</a:t>
            </a:r>
          </a:p>
        </p:txBody>
      </p:sp>
      <p:sp>
        <p:nvSpPr>
          <p:cNvPr id="1305"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306" name="利用 map() 函数：把用户输入的不规范的英文名字，变成首字母大写，其他小写的规范名字。输入：[‘adam’,’LISA’,’barT’],输出：[‘Adam’,’Lisa’,’Bart’]"/>
          <p:cNvSpPr txBox="1"/>
          <p:nvPr/>
        </p:nvSpPr>
        <p:spPr>
          <a:xfrm>
            <a:off x="510619" y="1574301"/>
            <a:ext cx="8122762" cy="112761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利用</a:t>
            </a:r>
            <a:r>
              <a:rPr>
                <a:solidFill>
                  <a:schemeClr val="accent2">
                    <a:satOff val="-67193"/>
                    <a:lumOff val="20931"/>
                  </a:schemeClr>
                </a:solidFill>
              </a:rPr>
              <a:t> map() </a:t>
            </a:r>
            <a:r>
              <a:t>函数：把用户输入的不规范的英文名字，变成首字母大写，其他小写的规范名字。输入：</a:t>
            </a:r>
            <a:r>
              <a:rPr>
                <a:solidFill>
                  <a:schemeClr val="accent2">
                    <a:satOff val="-67193"/>
                    <a:lumOff val="20931"/>
                  </a:schemeClr>
                </a:solidFill>
              </a:rPr>
              <a:t>[‘adam’,’LISA’,’barT’]</a:t>
            </a:r>
            <a:r>
              <a:t>,输出：</a:t>
            </a:r>
            <a:r>
              <a:rPr>
                <a:solidFill>
                  <a:schemeClr val="accent2">
                    <a:satOff val="-67193"/>
                    <a:lumOff val="20931"/>
                  </a:schemeClr>
                </a:solidFill>
              </a:rPr>
              <a:t>[‘Adam’,’Lisa’,’Bart’]</a:t>
            </a:r>
          </a:p>
        </p:txBody>
      </p:sp>
      <p:sp>
        <p:nvSpPr>
          <p:cNvPr id="1307" name="练习2："/>
          <p:cNvSpPr txBox="1"/>
          <p:nvPr/>
        </p:nvSpPr>
        <p:spPr>
          <a:xfrm>
            <a:off x="1108833" y="2965829"/>
            <a:ext cx="1188056"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练习2：</a:t>
            </a:r>
          </a:p>
        </p:txBody>
      </p:sp>
      <p:sp>
        <p:nvSpPr>
          <p:cNvPr id="1308" name="形状"/>
          <p:cNvSpPr/>
          <p:nvPr/>
        </p:nvSpPr>
        <p:spPr>
          <a:xfrm>
            <a:off x="455575" y="3011549"/>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309" name="Python提供的sum()函数可以接受一个list并求和，请编写一个prod()函数，可以接受一个list并利用reduce()求积："/>
          <p:cNvSpPr txBox="1"/>
          <p:nvPr/>
        </p:nvSpPr>
        <p:spPr>
          <a:xfrm>
            <a:off x="777556" y="3583666"/>
            <a:ext cx="7588888"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Python提供的</a:t>
            </a:r>
            <a:r>
              <a:rPr>
                <a:solidFill>
                  <a:schemeClr val="accent2">
                    <a:satOff val="-67193"/>
                    <a:lumOff val="20931"/>
                  </a:schemeClr>
                </a:solidFill>
              </a:rPr>
              <a:t>sum()</a:t>
            </a:r>
            <a:r>
              <a:t>函数可以接受一个</a:t>
            </a:r>
            <a:r>
              <a:rPr>
                <a:solidFill>
                  <a:schemeClr val="accent2">
                    <a:satOff val="-67193"/>
                    <a:lumOff val="20931"/>
                  </a:schemeClr>
                </a:solidFill>
              </a:rPr>
              <a:t>list</a:t>
            </a:r>
            <a:r>
              <a:t>并求和，请编写一个</a:t>
            </a:r>
            <a:r>
              <a:rPr>
                <a:solidFill>
                  <a:schemeClr val="accent2">
                    <a:satOff val="-67193"/>
                    <a:lumOff val="20931"/>
                  </a:schemeClr>
                </a:solidFill>
              </a:rPr>
              <a:t>prod()</a:t>
            </a:r>
            <a:r>
              <a:t>函数，可以接受一个</a:t>
            </a:r>
            <a:r>
              <a:rPr>
                <a:solidFill>
                  <a:schemeClr val="accent2">
                    <a:satOff val="-67193"/>
                    <a:lumOff val="20931"/>
                  </a:schemeClr>
                </a:solidFill>
              </a:rPr>
              <a:t>list</a:t>
            </a:r>
            <a:r>
              <a:t>并利用</a:t>
            </a:r>
            <a:r>
              <a:rPr>
                <a:solidFill>
                  <a:schemeClr val="accent2">
                    <a:satOff val="-67193"/>
                    <a:lumOff val="20931"/>
                  </a:schemeClr>
                </a:solidFill>
              </a:rPr>
              <a:t>reduce()</a:t>
            </a:r>
            <a:r>
              <a:t>求积：</a:t>
            </a:r>
          </a:p>
        </p:txBody>
      </p:sp>
      <p:sp>
        <p:nvSpPr>
          <p:cNvPr id="1310" name="练习3："/>
          <p:cNvSpPr txBox="1"/>
          <p:nvPr/>
        </p:nvSpPr>
        <p:spPr>
          <a:xfrm>
            <a:off x="1170519" y="4469524"/>
            <a:ext cx="1188056"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练习3：</a:t>
            </a:r>
          </a:p>
        </p:txBody>
      </p:sp>
      <p:sp>
        <p:nvSpPr>
          <p:cNvPr id="1311" name="形状"/>
          <p:cNvSpPr/>
          <p:nvPr/>
        </p:nvSpPr>
        <p:spPr>
          <a:xfrm>
            <a:off x="517261" y="4515243"/>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312" name="利用map和reduce编写一个str2float函数，把字符串'123.456'转换成浮点数123.456："/>
          <p:cNvSpPr txBox="1"/>
          <p:nvPr/>
        </p:nvSpPr>
        <p:spPr>
          <a:xfrm>
            <a:off x="722948" y="5133080"/>
            <a:ext cx="7698104"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利用</a:t>
            </a:r>
            <a:r>
              <a:rPr>
                <a:solidFill>
                  <a:schemeClr val="accent2">
                    <a:satOff val="-67193"/>
                    <a:lumOff val="20931"/>
                  </a:schemeClr>
                </a:solidFill>
              </a:rPr>
              <a:t>map</a:t>
            </a:r>
            <a:r>
              <a:t>和</a:t>
            </a:r>
            <a:r>
              <a:rPr>
                <a:solidFill>
                  <a:schemeClr val="accent2">
                    <a:satOff val="-67193"/>
                    <a:lumOff val="20931"/>
                  </a:schemeClr>
                </a:solidFill>
              </a:rPr>
              <a:t>reduce</a:t>
            </a:r>
            <a:r>
              <a:t>编写一个</a:t>
            </a:r>
            <a:r>
              <a:rPr>
                <a:solidFill>
                  <a:schemeClr val="accent2">
                    <a:satOff val="-67193"/>
                    <a:lumOff val="20931"/>
                  </a:schemeClr>
                </a:solidFill>
              </a:rPr>
              <a:t>str2float</a:t>
            </a:r>
            <a:r>
              <a:t>函数，把字符串'123.456'转换成浮点数123.456：</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2.3   Python解释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2.3   P</a:t>
            </a:r>
            <a:r>
              <a:t>ython解释器</a:t>
            </a:r>
          </a:p>
        </p:txBody>
      </p:sp>
      <p:sp>
        <p:nvSpPr>
          <p:cNvPr id="258" name="当我们编写Python代码时，我们得到的是一个包含Python代码的以  .py 为扩展名的文本文件。要运行代码，就需要Python解释器去执行  .py 文件。…"/>
          <p:cNvSpPr txBox="1"/>
          <p:nvPr/>
        </p:nvSpPr>
        <p:spPr>
          <a:xfrm>
            <a:off x="356127" y="1886032"/>
            <a:ext cx="8431746" cy="23762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50000"/>
              </a:lnSpc>
              <a:spcBef>
                <a:spcPts val="400"/>
              </a:spcBef>
              <a:defRPr>
                <a:solidFill>
                  <a:srgbClr val="000000"/>
                </a:solidFill>
              </a:defRPr>
            </a:pPr>
            <a:r>
              <a:t>      </a:t>
            </a:r>
            <a:r>
              <a:rPr>
                <a:latin typeface="微软雅黑"/>
                <a:ea typeface="微软雅黑"/>
                <a:cs typeface="微软雅黑"/>
                <a:sym typeface="微软雅黑"/>
              </a:rPr>
              <a:t>当我们编写Python代码时，我们得到的是一个包含Python代码的以  </a:t>
            </a:r>
            <a:r>
              <a:rPr>
                <a:solidFill>
                  <a:schemeClr val="accent2">
                    <a:satOff val="-67193"/>
                    <a:lumOff val="20931"/>
                  </a:schemeClr>
                </a:solidFill>
                <a:latin typeface="微软雅黑"/>
                <a:ea typeface="微软雅黑"/>
                <a:cs typeface="微软雅黑"/>
                <a:sym typeface="微软雅黑"/>
              </a:rPr>
              <a:t>.py </a:t>
            </a:r>
            <a:r>
              <a:rPr>
                <a:latin typeface="微软雅黑"/>
                <a:ea typeface="微软雅黑"/>
                <a:cs typeface="微软雅黑"/>
                <a:sym typeface="微软雅黑"/>
              </a:rPr>
              <a:t>为扩展名的文本文件。要运行代码，就需要Python解释器去执行  </a:t>
            </a:r>
            <a:r>
              <a:rPr>
                <a:solidFill>
                  <a:schemeClr val="accent2">
                    <a:satOff val="-67193"/>
                    <a:lumOff val="20931"/>
                  </a:schemeClr>
                </a:solidFill>
                <a:latin typeface="微软雅黑"/>
                <a:ea typeface="微软雅黑"/>
                <a:cs typeface="微软雅黑"/>
                <a:sym typeface="微软雅黑"/>
              </a:rPr>
              <a:t>.py</a:t>
            </a:r>
            <a:r>
              <a:rPr>
                <a:latin typeface="微软雅黑"/>
                <a:ea typeface="微软雅黑"/>
                <a:cs typeface="微软雅黑"/>
                <a:sym typeface="微软雅黑"/>
              </a:rPr>
              <a:t> 文件。</a:t>
            </a:r>
            <a:endParaRPr>
              <a:latin typeface="微软雅黑"/>
              <a:ea typeface="微软雅黑"/>
              <a:cs typeface="微软雅黑"/>
              <a:sym typeface="微软雅黑"/>
            </a:endParaRPr>
          </a:p>
          <a:p>
            <a:pPr indent="342900">
              <a:lnSpc>
                <a:spcPct val="150000"/>
              </a:lnSpc>
              <a:spcBef>
                <a:spcPts val="400"/>
              </a:spcBef>
              <a:defRPr>
                <a:solidFill>
                  <a:srgbClr val="000000"/>
                </a:solidFill>
              </a:defRPr>
            </a:pPr>
            <a:r>
              <a:rPr>
                <a:latin typeface="微软雅黑"/>
                <a:ea typeface="微软雅黑"/>
                <a:cs typeface="微软雅黑"/>
                <a:sym typeface="微软雅黑"/>
              </a:rPr>
              <a:t>      由于整个Python语言从规范到解释器都是开源的，所以理论上，只要水平够高，任何人都可以编写Python解释器来执行Python代码（当然难度很大）。事实上，确实存在多种Python解释器。</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6" name="7.1 高阶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7.1	</a:t>
            </a:r>
            <a:r>
              <a:t>高阶函数</a:t>
            </a:r>
          </a:p>
        </p:txBody>
      </p:sp>
      <p:sp>
        <p:nvSpPr>
          <p:cNvPr id="1317" name="和 map() 类似，filter() 也接收一个函数和序列。和 map() 不同的是，filter()把传入的函数依次作用于每个元素，然后根据返回值是True还是False决定保留还是丢弃该元素。…"/>
          <p:cNvSpPr txBox="1"/>
          <p:nvPr/>
        </p:nvSpPr>
        <p:spPr>
          <a:xfrm>
            <a:off x="510619" y="1620847"/>
            <a:ext cx="8122762" cy="16217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和 </a:t>
            </a:r>
            <a:r>
              <a:rPr>
                <a:solidFill>
                  <a:schemeClr val="accent2">
                    <a:satOff val="-67193"/>
                    <a:lumOff val="20931"/>
                  </a:schemeClr>
                </a:solidFill>
              </a:rPr>
              <a:t>map()</a:t>
            </a:r>
            <a:r>
              <a:t> 类似，</a:t>
            </a:r>
            <a:r>
              <a:rPr>
                <a:solidFill>
                  <a:schemeClr val="accent2">
                    <a:satOff val="-67193"/>
                    <a:lumOff val="20931"/>
                  </a:schemeClr>
                </a:solidFill>
              </a:rPr>
              <a:t>filter()</a:t>
            </a:r>
            <a:r>
              <a:t> 也接收一个函数和序列。和 </a:t>
            </a:r>
            <a:r>
              <a:rPr>
                <a:solidFill>
                  <a:schemeClr val="accent2">
                    <a:satOff val="-67193"/>
                    <a:lumOff val="20931"/>
                  </a:schemeClr>
                </a:solidFill>
              </a:rPr>
              <a:t>map()</a:t>
            </a:r>
            <a:r>
              <a:t> 不同的是，</a:t>
            </a:r>
            <a:r>
              <a:rPr>
                <a:solidFill>
                  <a:schemeClr val="accent2">
                    <a:satOff val="-67193"/>
                    <a:lumOff val="20931"/>
                  </a:schemeClr>
                </a:solidFill>
              </a:rPr>
              <a:t>filter()</a:t>
            </a:r>
            <a:r>
              <a:t>把传入的函数依次作用于每个元素，然后根据返回值是</a:t>
            </a:r>
            <a:r>
              <a:rPr>
                <a:solidFill>
                  <a:schemeClr val="accent2">
                    <a:satOff val="-67193"/>
                    <a:lumOff val="20931"/>
                  </a:schemeClr>
                </a:solidFill>
              </a:rPr>
              <a:t>True</a:t>
            </a:r>
            <a:r>
              <a:t>还是</a:t>
            </a:r>
            <a:r>
              <a:rPr>
                <a:solidFill>
                  <a:schemeClr val="accent2">
                    <a:satOff val="-67193"/>
                    <a:lumOff val="20931"/>
                  </a:schemeClr>
                </a:solidFill>
              </a:rPr>
              <a:t>False</a:t>
            </a:r>
            <a:r>
              <a:t>决定保留还是丢弃该元素。</a:t>
            </a:r>
          </a:p>
          <a:p>
            <a:pPr indent="342900">
              <a:lnSpc>
                <a:spcPct val="120000"/>
              </a:lnSpc>
              <a:spcBef>
                <a:spcPts val="400"/>
              </a:spcBef>
              <a:defRPr>
                <a:solidFill>
                  <a:srgbClr val="000000"/>
                </a:solidFill>
              </a:defRPr>
            </a:pPr>
            <a:r>
              <a:t>例如，在一个list中，删掉偶数，只保留奇数，可以这么写：</a:t>
            </a:r>
          </a:p>
        </p:txBody>
      </p:sp>
      <p:sp>
        <p:nvSpPr>
          <p:cNvPr id="1318"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319" name="filter():"/>
          <p:cNvSpPr txBox="1"/>
          <p:nvPr/>
        </p:nvSpPr>
        <p:spPr>
          <a:xfrm>
            <a:off x="1075139" y="995110"/>
            <a:ext cx="1069143"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filter():</a:t>
            </a:r>
          </a:p>
        </p:txBody>
      </p:sp>
      <p:sp>
        <p:nvSpPr>
          <p:cNvPr id="1320" name="Python内建的 filter() 函数用以过滤序列。"/>
          <p:cNvSpPr txBox="1"/>
          <p:nvPr/>
        </p:nvSpPr>
        <p:spPr>
          <a:xfrm>
            <a:off x="2118414" y="1026860"/>
            <a:ext cx="5146537"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indent="342900">
              <a:lnSpc>
                <a:spcPct val="120000"/>
              </a:lnSpc>
              <a:spcBef>
                <a:spcPts val="400"/>
              </a:spcBef>
              <a:defRPr sz="2000">
                <a:solidFill>
                  <a:srgbClr val="000000"/>
                </a:solidFill>
              </a:defRPr>
            </a:pPr>
            <a:r>
              <a:t> Python内建的 </a:t>
            </a:r>
            <a:r>
              <a:rPr>
                <a:solidFill>
                  <a:schemeClr val="accent2">
                    <a:satOff val="-67193"/>
                    <a:lumOff val="20931"/>
                  </a:schemeClr>
                </a:solidFill>
              </a:rPr>
              <a:t>filter() </a:t>
            </a:r>
            <a:r>
              <a:t>函数用以过滤序列。</a:t>
            </a:r>
          </a:p>
        </p:txBody>
      </p:sp>
      <p:pic>
        <p:nvPicPr>
          <p:cNvPr id="1321" name="图像" descr="图像"/>
          <p:cNvPicPr>
            <a:picLocks noChangeAspect="1"/>
          </p:cNvPicPr>
          <p:nvPr/>
        </p:nvPicPr>
        <p:blipFill>
          <a:blip r:embed="rId3">
            <a:extLst/>
          </a:blip>
          <a:stretch>
            <a:fillRect/>
          </a:stretch>
        </p:blipFill>
        <p:spPr>
          <a:xfrm>
            <a:off x="1561132" y="3389556"/>
            <a:ext cx="6261101" cy="1308101"/>
          </a:xfrm>
          <a:prstGeom prst="rect">
            <a:avLst/>
          </a:prstGeom>
          <a:ln w="12700">
            <a:miter lim="400000"/>
          </a:ln>
        </p:spPr>
      </p:pic>
      <p:sp>
        <p:nvSpPr>
          <p:cNvPr id="1322" name="例如，把一个序列的空字符串删掉，可以这么写："/>
          <p:cNvSpPr txBox="1"/>
          <p:nvPr/>
        </p:nvSpPr>
        <p:spPr>
          <a:xfrm>
            <a:off x="510619" y="4844603"/>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a:solidFill>
                  <a:srgbClr val="000000"/>
                </a:solidFill>
              </a:defRPr>
            </a:lvl1pPr>
          </a:lstStyle>
          <a:p>
            <a:pPr/>
            <a:r>
              <a:t>例如，把一个序列的空字符串删掉，可以这么写：</a:t>
            </a:r>
          </a:p>
        </p:txBody>
      </p:sp>
      <p:pic>
        <p:nvPicPr>
          <p:cNvPr id="1323" name="图像" descr="图像"/>
          <p:cNvPicPr>
            <a:picLocks noChangeAspect="1"/>
          </p:cNvPicPr>
          <p:nvPr/>
        </p:nvPicPr>
        <p:blipFill>
          <a:blip r:embed="rId4">
            <a:extLst/>
          </a:blip>
          <a:stretch>
            <a:fillRect/>
          </a:stretch>
        </p:blipFill>
        <p:spPr>
          <a:xfrm>
            <a:off x="1561132" y="5400490"/>
            <a:ext cx="6261101" cy="135702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7" name="7.1 高阶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7.1	</a:t>
            </a:r>
            <a:r>
              <a:t>高阶函数</a:t>
            </a:r>
          </a:p>
        </p:txBody>
      </p:sp>
      <p:sp>
        <p:nvSpPr>
          <p:cNvPr id="1328" name="可见用 filter() 这个高阶函数，关键在于正确实现一个“筛选”函数。filter()函数返回的是一个Iterator，也就是一个惰性序列，所以要强迫 filter() 完成计算结果，需要用 list() 函数获得所有结果并返回list。"/>
          <p:cNvSpPr txBox="1"/>
          <p:nvPr/>
        </p:nvSpPr>
        <p:spPr>
          <a:xfrm>
            <a:off x="510619" y="2511207"/>
            <a:ext cx="8122762" cy="17351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sz="2000">
                <a:solidFill>
                  <a:srgbClr val="000000"/>
                </a:solidFill>
              </a:defRPr>
            </a:pPr>
            <a:r>
              <a:t>     可见用 </a:t>
            </a:r>
            <a:r>
              <a:rPr>
                <a:solidFill>
                  <a:schemeClr val="accent2">
                    <a:satOff val="-67193"/>
                    <a:lumOff val="20931"/>
                  </a:schemeClr>
                </a:solidFill>
              </a:rPr>
              <a:t>filter() </a:t>
            </a:r>
            <a:r>
              <a:t>这个高阶函数，关键在于正确实现一个“筛选”函数。</a:t>
            </a:r>
            <a:r>
              <a:rPr>
                <a:solidFill>
                  <a:schemeClr val="accent2">
                    <a:satOff val="-67193"/>
                    <a:lumOff val="20931"/>
                  </a:schemeClr>
                </a:solidFill>
              </a:rPr>
              <a:t>filter()</a:t>
            </a:r>
            <a:r>
              <a:t>函数返回的是一个Iterator，也就是一个惰性序列，所以要强迫 </a:t>
            </a:r>
            <a:r>
              <a:rPr>
                <a:solidFill>
                  <a:schemeClr val="accent2">
                    <a:satOff val="-67193"/>
                    <a:lumOff val="20931"/>
                  </a:schemeClr>
                </a:solidFill>
              </a:rPr>
              <a:t>filter() </a:t>
            </a:r>
            <a:r>
              <a:t>完成计算结果，需要用 </a:t>
            </a:r>
            <a:r>
              <a:rPr>
                <a:solidFill>
                  <a:schemeClr val="accent2">
                    <a:satOff val="-67193"/>
                    <a:lumOff val="20931"/>
                  </a:schemeClr>
                </a:solidFill>
              </a:rPr>
              <a:t>list() </a:t>
            </a:r>
            <a:r>
              <a:t>函数获得所有结果并返回list。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2" name="7.1 高阶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7.1	</a:t>
            </a:r>
            <a:r>
              <a:t>高阶函数</a:t>
            </a:r>
          </a:p>
        </p:txBody>
      </p:sp>
      <p:sp>
        <p:nvSpPr>
          <p:cNvPr id="1333" name="用 filter() 求素数："/>
          <p:cNvSpPr txBox="1"/>
          <p:nvPr/>
        </p:nvSpPr>
        <p:spPr>
          <a:xfrm>
            <a:off x="-12491" y="916019"/>
            <a:ext cx="3599940"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sz="2400">
                <a:solidFill>
                  <a:srgbClr val="000000"/>
                </a:solidFill>
              </a:defRPr>
            </a:pPr>
            <a:r>
              <a:t>     用 </a:t>
            </a:r>
            <a:r>
              <a:rPr>
                <a:solidFill>
                  <a:schemeClr val="accent2">
                    <a:satOff val="-67193"/>
                    <a:lumOff val="20931"/>
                  </a:schemeClr>
                </a:solidFill>
              </a:rPr>
              <a:t>filter() </a:t>
            </a:r>
            <a:r>
              <a:t>求素数：</a:t>
            </a:r>
          </a:p>
        </p:txBody>
      </p:sp>
      <p:sp>
        <p:nvSpPr>
          <p:cNvPr id="1334" name="计算素数的一个方法是埃氏筛法，它的算法理解起来非常简单：…"/>
          <p:cNvSpPr txBox="1"/>
          <p:nvPr/>
        </p:nvSpPr>
        <p:spPr>
          <a:xfrm>
            <a:off x="510619" y="1512030"/>
            <a:ext cx="8122762" cy="321062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计算</a:t>
            </a:r>
            <a:r>
              <a:rPr>
                <a:hlinkClick r:id="rId3" invalidUrl="" action="" tgtFrame="" tooltip="" history="1" highlightClick="0" endSnd="0"/>
              </a:rPr>
              <a:t>素数</a:t>
            </a:r>
            <a:r>
              <a:t>的一个方法是</a:t>
            </a:r>
            <a:r>
              <a:rPr>
                <a:hlinkClick r:id="rId4" invalidUrl="" action="" tgtFrame="" tooltip="" history="1" highlightClick="0" endSnd="0"/>
              </a:rPr>
              <a:t>埃氏筛法</a:t>
            </a:r>
            <a:r>
              <a:t>，它的算法理解起来非常简单：</a:t>
            </a:r>
          </a:p>
          <a:p>
            <a:pPr defTabSz="457200">
              <a:defRPr>
                <a:solidFill>
                  <a:srgbClr val="000000"/>
                </a:solidFill>
                <a:latin typeface="Helvetica Neue"/>
                <a:ea typeface="Helvetica Neue"/>
                <a:cs typeface="Helvetica Neue"/>
                <a:sym typeface="Helvetica Neue"/>
              </a:defRPr>
            </a:pPr>
            <a:r>
              <a:t>          首先，列出从2开始的所有自然数，构造一个序列：</a:t>
            </a:r>
          </a:p>
          <a:p>
            <a:pPr defTabSz="457200">
              <a:defRPr>
                <a:solidFill>
                  <a:srgbClr val="000000"/>
                </a:solidFill>
                <a:latin typeface="Helvetica Neue"/>
                <a:ea typeface="Helvetica Neue"/>
                <a:cs typeface="Helvetica Neue"/>
                <a:sym typeface="Helvetica Neue"/>
              </a:defRPr>
            </a:pPr>
            <a:r>
              <a:t>      2, 3, 4, 5, 6, 7, 8, 9, 10, 11, 12, 13, 14, 15, 16, 17, 18, 19, 20, ...</a:t>
            </a:r>
          </a:p>
          <a:p>
            <a:pPr defTabSz="457200">
              <a:defRPr>
                <a:solidFill>
                  <a:srgbClr val="000000"/>
                </a:solidFill>
                <a:latin typeface="Helvetica Neue"/>
                <a:ea typeface="Helvetica Neue"/>
                <a:cs typeface="Helvetica Neue"/>
                <a:sym typeface="Helvetica Neue"/>
              </a:defRPr>
            </a:pPr>
            <a:r>
              <a:t>          取序列的第一个数2，它一定是素数，然后用2把序列的2的倍数筛掉：</a:t>
            </a:r>
          </a:p>
          <a:p>
            <a:pPr defTabSz="457200">
              <a:defRPr>
                <a:solidFill>
                  <a:srgbClr val="000000"/>
                </a:solidFill>
                <a:latin typeface="Helvetica Neue"/>
                <a:ea typeface="Helvetica Neue"/>
                <a:cs typeface="Helvetica Neue"/>
                <a:sym typeface="Helvetica Neue"/>
              </a:defRPr>
            </a:pPr>
            <a:r>
              <a:t>      3, 4, 5, 6, 7, 8, 9, 10, 11, 12, 13, 14, 15, 16, 17, 18, 19, 20, ...</a:t>
            </a:r>
          </a:p>
          <a:p>
            <a:pPr defTabSz="457200">
              <a:defRPr>
                <a:solidFill>
                  <a:srgbClr val="000000"/>
                </a:solidFill>
                <a:latin typeface="Helvetica Neue"/>
                <a:ea typeface="Helvetica Neue"/>
                <a:cs typeface="Helvetica Neue"/>
                <a:sym typeface="Helvetica Neue"/>
              </a:defRPr>
            </a:pPr>
            <a:r>
              <a:t>          取新序列的第一个数3，它一定是素数，然后用3把序列的3的倍数筛掉：</a:t>
            </a:r>
          </a:p>
          <a:p>
            <a:pPr defTabSz="457200">
              <a:defRPr>
                <a:solidFill>
                  <a:srgbClr val="000000"/>
                </a:solidFill>
                <a:latin typeface="Helvetica Neue"/>
                <a:ea typeface="Helvetica Neue"/>
                <a:cs typeface="Helvetica Neue"/>
                <a:sym typeface="Helvetica Neue"/>
              </a:defRPr>
            </a:pPr>
            <a:r>
              <a:t>      5, 7, 9, 11, 13, 15, 17, 19,…</a:t>
            </a:r>
          </a:p>
          <a:p>
            <a:pPr defTabSz="457200">
              <a:defRPr>
                <a:solidFill>
                  <a:srgbClr val="000000"/>
                </a:solidFill>
                <a:latin typeface="Helvetica Neue"/>
                <a:ea typeface="Helvetica Neue"/>
                <a:cs typeface="Helvetica Neue"/>
                <a:sym typeface="Helvetica Neue"/>
              </a:defRPr>
            </a:pPr>
            <a:r>
              <a:t>          取新序列的第一个数5，然后用5把序列的5的倍数筛掉：</a:t>
            </a:r>
          </a:p>
          <a:p>
            <a:pPr defTabSz="457200">
              <a:defRPr>
                <a:solidFill>
                  <a:srgbClr val="000000"/>
                </a:solidFill>
                <a:latin typeface="Helvetica Neue"/>
                <a:ea typeface="Helvetica Neue"/>
                <a:cs typeface="Helvetica Neue"/>
                <a:sym typeface="Helvetica Neue"/>
              </a:defRPr>
            </a:pPr>
            <a:r>
              <a:t>      7, 11, 13, 17,19, ...</a:t>
            </a:r>
          </a:p>
          <a:p>
            <a:pPr defTabSz="457200">
              <a:defRPr>
                <a:solidFill>
                  <a:srgbClr val="000000"/>
                </a:solidFill>
                <a:latin typeface="Helvetica Neue"/>
                <a:ea typeface="Helvetica Neue"/>
                <a:cs typeface="Helvetica Neue"/>
                <a:sym typeface="Helvetica Neue"/>
              </a:defRPr>
            </a:pPr>
            <a:r>
              <a:t>          不断筛下去，就可以得到所有的素数。</a:t>
            </a:r>
          </a:p>
        </p:txBody>
      </p:sp>
      <p:sp>
        <p:nvSpPr>
          <p:cNvPr id="1335" name="线条"/>
          <p:cNvSpPr/>
          <p:nvPr/>
        </p:nvSpPr>
        <p:spPr>
          <a:xfrm flipV="1">
            <a:off x="1159075" y="2889675"/>
            <a:ext cx="212737" cy="212736"/>
          </a:xfrm>
          <a:prstGeom prst="line">
            <a:avLst/>
          </a:prstGeom>
          <a:ln w="25400">
            <a:solidFill>
              <a:schemeClr val="accent2"/>
            </a:solidFill>
          </a:ln>
          <a:effectLst>
            <a:outerShdw sx="100000" sy="100000" kx="0" ky="0" algn="b" rotWithShape="0" blurRad="38100" dist="20000" dir="5400000">
              <a:srgbClr val="000000">
                <a:alpha val="38000"/>
              </a:srgbClr>
            </a:outerShdw>
          </a:effectLst>
        </p:spPr>
        <p:txBody>
          <a:bodyPr lIns="45719" rIns="45719"/>
          <a:lstStyle/>
          <a:p>
            <a:pPr>
              <a:defRPr>
                <a:solidFill>
                  <a:srgbClr val="024C89"/>
                </a:solidFill>
              </a:defRPr>
            </a:pPr>
          </a:p>
        </p:txBody>
      </p:sp>
      <p:sp>
        <p:nvSpPr>
          <p:cNvPr id="1336" name="线条"/>
          <p:cNvSpPr/>
          <p:nvPr/>
        </p:nvSpPr>
        <p:spPr>
          <a:xfrm flipV="1">
            <a:off x="1681111" y="2889675"/>
            <a:ext cx="212736" cy="212736"/>
          </a:xfrm>
          <a:prstGeom prst="line">
            <a:avLst/>
          </a:prstGeom>
          <a:ln w="25400">
            <a:solidFill>
              <a:schemeClr val="accent2"/>
            </a:solidFill>
          </a:ln>
          <a:effectLst>
            <a:outerShdw sx="100000" sy="100000" kx="0" ky="0" algn="b" rotWithShape="0" blurRad="38100" dist="20000" dir="5400000">
              <a:srgbClr val="000000">
                <a:alpha val="38000"/>
              </a:srgbClr>
            </a:outerShdw>
          </a:effectLst>
        </p:spPr>
        <p:txBody>
          <a:bodyPr lIns="45719" rIns="45719"/>
          <a:lstStyle/>
          <a:p>
            <a:pPr>
              <a:defRPr>
                <a:solidFill>
                  <a:srgbClr val="024C89"/>
                </a:solidFill>
              </a:defRPr>
            </a:pPr>
          </a:p>
        </p:txBody>
      </p:sp>
      <p:sp>
        <p:nvSpPr>
          <p:cNvPr id="1337" name="线条"/>
          <p:cNvSpPr/>
          <p:nvPr/>
        </p:nvSpPr>
        <p:spPr>
          <a:xfrm flipV="1">
            <a:off x="2203147" y="2889675"/>
            <a:ext cx="212736" cy="212736"/>
          </a:xfrm>
          <a:prstGeom prst="line">
            <a:avLst/>
          </a:prstGeom>
          <a:ln w="25400">
            <a:solidFill>
              <a:schemeClr val="accent2"/>
            </a:solidFill>
          </a:ln>
          <a:effectLst>
            <a:outerShdw sx="100000" sy="100000" kx="0" ky="0" algn="b" rotWithShape="0" blurRad="38100" dist="20000" dir="5400000">
              <a:srgbClr val="000000">
                <a:alpha val="38000"/>
              </a:srgbClr>
            </a:outerShdw>
          </a:effectLst>
        </p:spPr>
        <p:txBody>
          <a:bodyPr lIns="45719" rIns="45719"/>
          <a:lstStyle/>
          <a:p>
            <a:pPr>
              <a:defRPr>
                <a:solidFill>
                  <a:srgbClr val="024C89"/>
                </a:solidFill>
              </a:defRPr>
            </a:pPr>
          </a:p>
        </p:txBody>
      </p:sp>
      <p:sp>
        <p:nvSpPr>
          <p:cNvPr id="1338" name="线条"/>
          <p:cNvSpPr/>
          <p:nvPr/>
        </p:nvSpPr>
        <p:spPr>
          <a:xfrm flipV="1">
            <a:off x="2764073" y="2889675"/>
            <a:ext cx="212737" cy="212736"/>
          </a:xfrm>
          <a:prstGeom prst="line">
            <a:avLst/>
          </a:prstGeom>
          <a:ln w="25400">
            <a:solidFill>
              <a:schemeClr val="accent2"/>
            </a:solidFill>
          </a:ln>
          <a:effectLst>
            <a:outerShdw sx="100000" sy="100000" kx="0" ky="0" algn="b" rotWithShape="0" blurRad="38100" dist="20000" dir="5400000">
              <a:srgbClr val="000000">
                <a:alpha val="38000"/>
              </a:srgbClr>
            </a:outerShdw>
          </a:effectLst>
        </p:spPr>
        <p:txBody>
          <a:bodyPr lIns="45719" rIns="45719"/>
          <a:lstStyle/>
          <a:p>
            <a:pPr>
              <a:defRPr>
                <a:solidFill>
                  <a:srgbClr val="024C89"/>
                </a:solidFill>
              </a:defRPr>
            </a:pPr>
          </a:p>
        </p:txBody>
      </p:sp>
      <p:sp>
        <p:nvSpPr>
          <p:cNvPr id="1339" name="线条"/>
          <p:cNvSpPr/>
          <p:nvPr/>
        </p:nvSpPr>
        <p:spPr>
          <a:xfrm flipV="1">
            <a:off x="5028927" y="2889675"/>
            <a:ext cx="212737" cy="212736"/>
          </a:xfrm>
          <a:prstGeom prst="line">
            <a:avLst/>
          </a:prstGeom>
          <a:ln w="25400">
            <a:solidFill>
              <a:schemeClr val="accent2"/>
            </a:solidFill>
          </a:ln>
          <a:effectLst>
            <a:outerShdw sx="100000" sy="100000" kx="0" ky="0" algn="b" rotWithShape="0" blurRad="38100" dist="20000" dir="5400000">
              <a:srgbClr val="000000">
                <a:alpha val="38000"/>
              </a:srgbClr>
            </a:outerShdw>
          </a:effectLst>
        </p:spPr>
        <p:txBody>
          <a:bodyPr lIns="45719" rIns="45719"/>
          <a:lstStyle/>
          <a:p>
            <a:pPr>
              <a:defRPr>
                <a:solidFill>
                  <a:srgbClr val="024C89"/>
                </a:solidFill>
              </a:defRPr>
            </a:pPr>
          </a:p>
        </p:txBody>
      </p:sp>
      <p:sp>
        <p:nvSpPr>
          <p:cNvPr id="1340" name="线条"/>
          <p:cNvSpPr/>
          <p:nvPr/>
        </p:nvSpPr>
        <p:spPr>
          <a:xfrm flipV="1">
            <a:off x="5878974" y="2889675"/>
            <a:ext cx="212736" cy="212736"/>
          </a:xfrm>
          <a:prstGeom prst="line">
            <a:avLst/>
          </a:prstGeom>
          <a:ln w="25400">
            <a:solidFill>
              <a:schemeClr val="accent2"/>
            </a:solidFill>
          </a:ln>
          <a:effectLst>
            <a:outerShdw sx="100000" sy="100000" kx="0" ky="0" algn="b" rotWithShape="0" blurRad="38100" dist="20000" dir="5400000">
              <a:srgbClr val="000000">
                <a:alpha val="38000"/>
              </a:srgbClr>
            </a:outerShdw>
          </a:effectLst>
        </p:spPr>
        <p:txBody>
          <a:bodyPr lIns="45719" rIns="45719"/>
          <a:lstStyle/>
          <a:p>
            <a:pPr>
              <a:defRPr>
                <a:solidFill>
                  <a:srgbClr val="024C89"/>
                </a:solidFill>
              </a:defRPr>
            </a:pPr>
          </a:p>
        </p:txBody>
      </p:sp>
      <p:sp>
        <p:nvSpPr>
          <p:cNvPr id="1341" name="线条"/>
          <p:cNvSpPr/>
          <p:nvPr/>
        </p:nvSpPr>
        <p:spPr>
          <a:xfrm flipV="1">
            <a:off x="4273976" y="2889675"/>
            <a:ext cx="212736" cy="212736"/>
          </a:xfrm>
          <a:prstGeom prst="line">
            <a:avLst/>
          </a:prstGeom>
          <a:ln w="25400">
            <a:solidFill>
              <a:schemeClr val="accent2"/>
            </a:solidFill>
          </a:ln>
          <a:effectLst>
            <a:outerShdw sx="100000" sy="100000" kx="0" ky="0" algn="b" rotWithShape="0" blurRad="38100" dist="20000" dir="5400000">
              <a:srgbClr val="000000">
                <a:alpha val="38000"/>
              </a:srgbClr>
            </a:outerShdw>
          </a:effectLst>
        </p:spPr>
        <p:txBody>
          <a:bodyPr lIns="45719" rIns="45719"/>
          <a:lstStyle/>
          <a:p>
            <a:pPr>
              <a:defRPr>
                <a:solidFill>
                  <a:srgbClr val="024C89"/>
                </a:solidFill>
              </a:defRPr>
            </a:pPr>
          </a:p>
        </p:txBody>
      </p:sp>
      <p:sp>
        <p:nvSpPr>
          <p:cNvPr id="1342" name="线条"/>
          <p:cNvSpPr/>
          <p:nvPr/>
        </p:nvSpPr>
        <p:spPr>
          <a:xfrm flipV="1">
            <a:off x="3519025" y="2889675"/>
            <a:ext cx="212736" cy="212736"/>
          </a:xfrm>
          <a:prstGeom prst="line">
            <a:avLst/>
          </a:prstGeom>
          <a:ln w="25400">
            <a:solidFill>
              <a:schemeClr val="accent2"/>
            </a:solidFill>
          </a:ln>
          <a:effectLst>
            <a:outerShdw sx="100000" sy="100000" kx="0" ky="0" algn="b" rotWithShape="0" blurRad="38100" dist="20000" dir="5400000">
              <a:srgbClr val="000000">
                <a:alpha val="38000"/>
              </a:srgbClr>
            </a:outerShdw>
          </a:effectLst>
        </p:spPr>
        <p:txBody>
          <a:bodyPr lIns="45719" rIns="45719"/>
          <a:lstStyle/>
          <a:p>
            <a:pPr>
              <a:defRPr>
                <a:solidFill>
                  <a:srgbClr val="024C89"/>
                </a:solidFill>
              </a:defRPr>
            </a:pPr>
          </a:p>
        </p:txBody>
      </p:sp>
      <p:sp>
        <p:nvSpPr>
          <p:cNvPr id="1343" name="线条"/>
          <p:cNvSpPr/>
          <p:nvPr/>
        </p:nvSpPr>
        <p:spPr>
          <a:xfrm flipV="1">
            <a:off x="6538830" y="2889675"/>
            <a:ext cx="212736" cy="212736"/>
          </a:xfrm>
          <a:prstGeom prst="line">
            <a:avLst/>
          </a:prstGeom>
          <a:ln w="25400">
            <a:solidFill>
              <a:schemeClr val="accent2"/>
            </a:solidFill>
          </a:ln>
          <a:effectLst>
            <a:outerShdw sx="100000" sy="100000" kx="0" ky="0" algn="b" rotWithShape="0" blurRad="38100" dist="20000" dir="5400000">
              <a:srgbClr val="000000">
                <a:alpha val="38000"/>
              </a:srgbClr>
            </a:outerShdw>
          </a:effectLst>
        </p:spPr>
        <p:txBody>
          <a:bodyPr lIns="45719" rIns="45719"/>
          <a:lstStyle/>
          <a:p>
            <a:pPr>
              <a:defRPr>
                <a:solidFill>
                  <a:srgbClr val="024C89"/>
                </a:solidFill>
              </a:defRPr>
            </a:pPr>
          </a:p>
        </p:txBody>
      </p:sp>
      <p:sp>
        <p:nvSpPr>
          <p:cNvPr id="1344" name="线条"/>
          <p:cNvSpPr/>
          <p:nvPr/>
        </p:nvSpPr>
        <p:spPr>
          <a:xfrm flipV="1">
            <a:off x="1419629" y="3515277"/>
            <a:ext cx="212737" cy="212736"/>
          </a:xfrm>
          <a:prstGeom prst="line">
            <a:avLst/>
          </a:prstGeom>
          <a:ln w="25400">
            <a:solidFill>
              <a:schemeClr val="accent2"/>
            </a:solidFill>
          </a:ln>
          <a:effectLst>
            <a:outerShdw sx="100000" sy="100000" kx="0" ky="0" algn="b" rotWithShape="0" blurRad="38100" dist="20000" dir="5400000">
              <a:srgbClr val="000000">
                <a:alpha val="38000"/>
              </a:srgbClr>
            </a:outerShdw>
          </a:effectLst>
        </p:spPr>
        <p:txBody>
          <a:bodyPr lIns="45719" rIns="45719"/>
          <a:lstStyle/>
          <a:p>
            <a:pPr>
              <a:defRPr>
                <a:solidFill>
                  <a:srgbClr val="024C89"/>
                </a:solidFill>
              </a:defRPr>
            </a:pPr>
          </a:p>
        </p:txBody>
      </p:sp>
      <p:sp>
        <p:nvSpPr>
          <p:cNvPr id="1345" name="线条"/>
          <p:cNvSpPr/>
          <p:nvPr/>
        </p:nvSpPr>
        <p:spPr>
          <a:xfrm flipV="1">
            <a:off x="2534929" y="3515277"/>
            <a:ext cx="212737" cy="212736"/>
          </a:xfrm>
          <a:prstGeom prst="line">
            <a:avLst/>
          </a:prstGeom>
          <a:ln w="25400">
            <a:solidFill>
              <a:schemeClr val="accent2"/>
            </a:solidFill>
          </a:ln>
          <a:effectLst>
            <a:outerShdw sx="100000" sy="100000" kx="0" ky="0" algn="b" rotWithShape="0" blurRad="38100" dist="20000" dir="5400000">
              <a:srgbClr val="000000">
                <a:alpha val="38000"/>
              </a:srgbClr>
            </a:outerShdw>
          </a:effectLst>
        </p:spPr>
        <p:txBody>
          <a:bodyPr lIns="45719" rIns="45719"/>
          <a:lstStyle/>
          <a:p>
            <a:pPr>
              <a:defRPr>
                <a:solidFill>
                  <a:srgbClr val="024C89"/>
                </a:solidFill>
              </a:defRPr>
            </a:pP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9" name="7.1 高阶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7.1	</a:t>
            </a:r>
            <a:r>
              <a:t>高阶函数</a:t>
            </a:r>
          </a:p>
        </p:txBody>
      </p:sp>
      <p:sp>
        <p:nvSpPr>
          <p:cNvPr id="1350" name="用Python来实现这个算法，可以先构造一个从3开始的奇数序列：…"/>
          <p:cNvSpPr txBox="1"/>
          <p:nvPr/>
        </p:nvSpPr>
        <p:spPr>
          <a:xfrm>
            <a:off x="510619" y="766101"/>
            <a:ext cx="8122762" cy="8522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用Python来实现这个算法，可以先构造一个从3开始的奇数序列：</a:t>
            </a:r>
          </a:p>
          <a:p>
            <a:pPr indent="342900">
              <a:lnSpc>
                <a:spcPct val="120000"/>
              </a:lnSpc>
              <a:spcBef>
                <a:spcPts val="400"/>
              </a:spcBef>
              <a:defRPr>
                <a:solidFill>
                  <a:srgbClr val="000000"/>
                </a:solidFill>
              </a:defRPr>
            </a:pPr>
            <a:r>
              <a:t>（注意，这是一个生成器，并且是一个无限序列）</a:t>
            </a:r>
          </a:p>
        </p:txBody>
      </p:sp>
      <p:sp>
        <p:nvSpPr>
          <p:cNvPr id="1351" name="def _odd_iter():…"/>
          <p:cNvSpPr txBox="1"/>
          <p:nvPr/>
        </p:nvSpPr>
        <p:spPr>
          <a:xfrm>
            <a:off x="2057838" y="1649783"/>
            <a:ext cx="2481894" cy="139065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indent="342900">
              <a:lnSpc>
                <a:spcPct val="120000"/>
              </a:lnSpc>
              <a:spcBef>
                <a:spcPts val="400"/>
              </a:spcBef>
              <a:defRPr sz="2000">
                <a:solidFill>
                  <a:srgbClr val="000000"/>
                </a:solidFill>
              </a:defRPr>
            </a:pPr>
            <a:r>
              <a:rPr>
                <a:solidFill>
                  <a:srgbClr val="000088"/>
                </a:solidFill>
              </a:rPr>
              <a:t>def</a:t>
            </a:r>
            <a:r>
              <a:t> _odd_iter</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n </a:t>
            </a:r>
            <a:r>
              <a:rPr>
                <a:solidFill>
                  <a:srgbClr val="666600"/>
                </a:solidFill>
              </a:rPr>
              <a:t>=</a:t>
            </a:r>
            <a:r>
              <a:t> </a:t>
            </a:r>
            <a:r>
              <a:rPr>
                <a:solidFill>
                  <a:srgbClr val="006666"/>
                </a:solidFill>
              </a:rPr>
              <a:t>1</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while</a:t>
            </a:r>
            <a:r>
              <a:t> </a:t>
            </a:r>
            <a:r>
              <a:rPr>
                <a:solidFill>
                  <a:srgbClr val="000088"/>
                </a:solidFill>
              </a:rPr>
              <a:t>True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n </a:t>
            </a:r>
            <a:r>
              <a:rPr>
                <a:solidFill>
                  <a:srgbClr val="666600"/>
                </a:solidFill>
              </a:rPr>
              <a:t>=</a:t>
            </a:r>
            <a:r>
              <a:t> n </a:t>
            </a:r>
            <a:r>
              <a:rPr>
                <a:solidFill>
                  <a:srgbClr val="666600"/>
                </a:solidFill>
              </a:rPr>
              <a:t>+</a:t>
            </a:r>
            <a:r>
              <a:t> </a:t>
            </a:r>
            <a:r>
              <a:rPr>
                <a:solidFill>
                  <a:srgbClr val="006666"/>
                </a:solidFill>
              </a:rPr>
              <a:t>2</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yield</a:t>
            </a:r>
            <a:r>
              <a:t> n</a:t>
            </a:r>
          </a:p>
        </p:txBody>
      </p:sp>
      <p:sp>
        <p:nvSpPr>
          <p:cNvPr id="1352" name="然后定义一个筛选函数："/>
          <p:cNvSpPr txBox="1"/>
          <p:nvPr/>
        </p:nvSpPr>
        <p:spPr>
          <a:xfrm>
            <a:off x="510619" y="3224529"/>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a:solidFill>
                  <a:srgbClr val="000000"/>
                </a:solidFill>
              </a:defRPr>
            </a:lvl1pPr>
          </a:lstStyle>
          <a:p>
            <a:pPr/>
            <a:r>
              <a:t>然后定义一个筛选函数：</a:t>
            </a:r>
          </a:p>
        </p:txBody>
      </p:sp>
      <p:sp>
        <p:nvSpPr>
          <p:cNvPr id="1353" name="def _not_divisible(n):…"/>
          <p:cNvSpPr txBox="1"/>
          <p:nvPr/>
        </p:nvSpPr>
        <p:spPr>
          <a:xfrm>
            <a:off x="2058786" y="3817563"/>
            <a:ext cx="3868959" cy="8004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_not_divisible</a:t>
            </a:r>
            <a:r>
              <a:rPr>
                <a:solidFill>
                  <a:srgbClr val="666600"/>
                </a:solidFill>
              </a:rPr>
              <a:t>(</a:t>
            </a:r>
            <a:r>
              <a:t>n</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0088"/>
                </a:solidFill>
              </a:rPr>
              <a:t>lambda</a:t>
            </a:r>
            <a:r>
              <a:t> x</a:t>
            </a:r>
            <a:r>
              <a:rPr>
                <a:solidFill>
                  <a:srgbClr val="666600"/>
                </a:solidFill>
              </a:rPr>
              <a:t>:</a:t>
            </a:r>
            <a:r>
              <a:t> x </a:t>
            </a:r>
            <a:r>
              <a:rPr>
                <a:solidFill>
                  <a:srgbClr val="666600"/>
                </a:solidFill>
              </a:rPr>
              <a:t>%</a:t>
            </a:r>
            <a:r>
              <a:t> n </a:t>
            </a:r>
            <a:r>
              <a:rPr>
                <a:solidFill>
                  <a:srgbClr val="666600"/>
                </a:solidFill>
              </a:rPr>
              <a:t>&gt;</a:t>
            </a:r>
            <a:r>
              <a:t> </a:t>
            </a:r>
            <a:r>
              <a:rPr>
                <a:solidFill>
                  <a:srgbClr val="006666"/>
                </a:solidFill>
              </a:rPr>
              <a:t>0</a:t>
            </a:r>
          </a:p>
        </p:txBody>
      </p:sp>
      <p:sp>
        <p:nvSpPr>
          <p:cNvPr id="1354" name="最后，定义一个生成器，不断返回下一个素数："/>
          <p:cNvSpPr txBox="1"/>
          <p:nvPr/>
        </p:nvSpPr>
        <p:spPr>
          <a:xfrm>
            <a:off x="510619" y="4508998"/>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a:solidFill>
                  <a:srgbClr val="000000"/>
                </a:solidFill>
              </a:defRPr>
            </a:lvl1pPr>
          </a:lstStyle>
          <a:p>
            <a:pPr/>
            <a:r>
              <a:t>最后，定义一个生成器，不断返回下一个素数：</a:t>
            </a:r>
          </a:p>
        </p:txBody>
      </p:sp>
      <p:sp>
        <p:nvSpPr>
          <p:cNvPr id="1355" name="def primes():…"/>
          <p:cNvSpPr txBox="1"/>
          <p:nvPr/>
        </p:nvSpPr>
        <p:spPr>
          <a:xfrm>
            <a:off x="2078295" y="4937867"/>
            <a:ext cx="6251722" cy="1848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primes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yield</a:t>
            </a:r>
            <a:r>
              <a:t> </a:t>
            </a:r>
            <a:r>
              <a:rPr>
                <a:solidFill>
                  <a:srgbClr val="006666"/>
                </a:solidFill>
              </a:rPr>
              <a:t>2</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it </a:t>
            </a:r>
            <a:r>
              <a:rPr>
                <a:solidFill>
                  <a:srgbClr val="666600"/>
                </a:solidFill>
              </a:rPr>
              <a:t>=</a:t>
            </a:r>
            <a:r>
              <a:t> _odd_iter</a:t>
            </a:r>
            <a:r>
              <a:rPr>
                <a:solidFill>
                  <a:srgbClr val="666600"/>
                </a:solidFill>
              </a:rPr>
              <a:t>()</a:t>
            </a:r>
            <a:r>
              <a:t> </a:t>
            </a:r>
            <a:r>
              <a:rPr>
                <a:solidFill>
                  <a:srgbClr val="880000"/>
                </a:solidFill>
              </a:rPr>
              <a:t># 初始序列</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while</a:t>
            </a:r>
            <a:r>
              <a:t> </a:t>
            </a:r>
            <a:r>
              <a:rPr>
                <a:solidFill>
                  <a:srgbClr val="000088"/>
                </a:solidFill>
              </a:rPr>
              <a:t>True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n </a:t>
            </a:r>
            <a:r>
              <a:rPr>
                <a:solidFill>
                  <a:srgbClr val="666600"/>
                </a:solidFill>
              </a:rPr>
              <a:t>=</a:t>
            </a:r>
            <a:r>
              <a:t> </a:t>
            </a:r>
            <a:r>
              <a:rPr>
                <a:solidFill>
                  <a:srgbClr val="000088"/>
                </a:solidFill>
              </a:rPr>
              <a:t>next</a:t>
            </a:r>
            <a:r>
              <a:rPr>
                <a:solidFill>
                  <a:srgbClr val="666600"/>
                </a:solidFill>
              </a:rPr>
              <a:t>(</a:t>
            </a:r>
            <a:r>
              <a:t>it</a:t>
            </a:r>
            <a:r>
              <a:rPr>
                <a:solidFill>
                  <a:srgbClr val="666600"/>
                </a:solidFill>
              </a:rPr>
              <a:t>)</a:t>
            </a:r>
            <a:r>
              <a:t> </a:t>
            </a:r>
            <a:r>
              <a:rPr>
                <a:solidFill>
                  <a:srgbClr val="880000"/>
                </a:solidFill>
              </a:rPr>
              <a:t># 返回序列的第一个数</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yield</a:t>
            </a:r>
            <a:r>
              <a:t> n</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it </a:t>
            </a:r>
            <a:r>
              <a:rPr>
                <a:solidFill>
                  <a:srgbClr val="666600"/>
                </a:solidFill>
              </a:rPr>
              <a:t>=</a:t>
            </a:r>
            <a:r>
              <a:t> filter</a:t>
            </a:r>
            <a:r>
              <a:rPr>
                <a:solidFill>
                  <a:srgbClr val="666600"/>
                </a:solidFill>
              </a:rPr>
              <a:t>(</a:t>
            </a:r>
            <a:r>
              <a:t>_not_divisible</a:t>
            </a:r>
            <a:r>
              <a:rPr>
                <a:solidFill>
                  <a:srgbClr val="666600"/>
                </a:solidFill>
              </a:rPr>
              <a:t>(</a:t>
            </a:r>
            <a:r>
              <a:t>n</a:t>
            </a:r>
            <a:r>
              <a:rPr>
                <a:solidFill>
                  <a:srgbClr val="666600"/>
                </a:solidFill>
              </a:rPr>
              <a:t>),</a:t>
            </a:r>
            <a:r>
              <a:t> it</a:t>
            </a:r>
            <a:r>
              <a:rPr>
                <a:solidFill>
                  <a:srgbClr val="666600"/>
                </a:solidFill>
              </a:rPr>
              <a:t>)</a:t>
            </a:r>
            <a:r>
              <a:t> </a:t>
            </a:r>
            <a:r>
              <a:rPr>
                <a:solidFill>
                  <a:srgbClr val="880000"/>
                </a:solidFill>
              </a:rPr>
              <a:t># 构造新序列</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9" name="7.1 高阶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7.1	</a:t>
            </a:r>
            <a:r>
              <a:t>高阶函数</a:t>
            </a:r>
          </a:p>
        </p:txBody>
      </p:sp>
      <p:sp>
        <p:nvSpPr>
          <p:cNvPr id="1360" name="这个生成器先返回第一个素数2，然后，利用 filter() 不断产生筛选后的新的序列。…"/>
          <p:cNvSpPr txBox="1"/>
          <p:nvPr/>
        </p:nvSpPr>
        <p:spPr>
          <a:xfrm>
            <a:off x="510619" y="698470"/>
            <a:ext cx="8122762" cy="16217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这个生成器先返回第一个素数2，然后，利用 </a:t>
            </a:r>
            <a:r>
              <a:rPr>
                <a:solidFill>
                  <a:schemeClr val="accent2">
                    <a:satOff val="-67193"/>
                    <a:lumOff val="20931"/>
                  </a:schemeClr>
                </a:solidFill>
              </a:rPr>
              <a:t>filter() </a:t>
            </a:r>
            <a:r>
              <a:t>不断产生筛选后的新的序列。</a:t>
            </a:r>
          </a:p>
          <a:p>
            <a:pPr indent="342900">
              <a:lnSpc>
                <a:spcPct val="120000"/>
              </a:lnSpc>
              <a:spcBef>
                <a:spcPts val="400"/>
              </a:spcBef>
              <a:defRPr>
                <a:solidFill>
                  <a:srgbClr val="000000"/>
                </a:solidFill>
              </a:defRPr>
            </a:pPr>
            <a:r>
              <a:t>      由于 </a:t>
            </a:r>
            <a:r>
              <a:rPr>
                <a:solidFill>
                  <a:schemeClr val="accent2">
                    <a:satOff val="-67193"/>
                    <a:lumOff val="20931"/>
                  </a:schemeClr>
                </a:solidFill>
              </a:rPr>
              <a:t>primes() </a:t>
            </a:r>
            <a:r>
              <a:t>也是一个无限序列，所以调用时需要设置一个退出循环的条件：</a:t>
            </a:r>
          </a:p>
        </p:txBody>
      </p:sp>
      <p:sp>
        <p:nvSpPr>
          <p:cNvPr id="1361" name="# 打印1000以内的素数:…"/>
          <p:cNvSpPr txBox="1"/>
          <p:nvPr/>
        </p:nvSpPr>
        <p:spPr>
          <a:xfrm>
            <a:off x="2728181" y="2419262"/>
            <a:ext cx="2659520" cy="155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t># 打印1000以内的素数:</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for</a:t>
            </a:r>
            <a:r>
              <a:t> n </a:t>
            </a:r>
            <a:r>
              <a:rPr>
                <a:solidFill>
                  <a:srgbClr val="000088"/>
                </a:solidFill>
              </a:rPr>
              <a:t>in</a:t>
            </a:r>
            <a:r>
              <a:t> primes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n </a:t>
            </a:r>
            <a:r>
              <a:rPr>
                <a:solidFill>
                  <a:srgbClr val="666600"/>
                </a:solidFill>
              </a:rPr>
              <a:t>&lt;</a:t>
            </a:r>
            <a:r>
              <a:t> </a:t>
            </a:r>
            <a:r>
              <a:rPr>
                <a:solidFill>
                  <a:srgbClr val="006666"/>
                </a:solidFill>
              </a:rPr>
              <a:t>1000</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t>n</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else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break</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5" name="7.1 高阶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7.1	</a:t>
            </a:r>
            <a:r>
              <a:t>高阶函数</a:t>
            </a:r>
          </a:p>
        </p:txBody>
      </p:sp>
      <p:sp>
        <p:nvSpPr>
          <p:cNvPr id="1366" name="练习4："/>
          <p:cNvSpPr txBox="1"/>
          <p:nvPr/>
        </p:nvSpPr>
        <p:spPr>
          <a:xfrm>
            <a:off x="1075139" y="995110"/>
            <a:ext cx="1188056"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练习4：</a:t>
            </a:r>
          </a:p>
        </p:txBody>
      </p:sp>
      <p:sp>
        <p:nvSpPr>
          <p:cNvPr id="1367"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368" name="回数是指从左向右读和从右向左读都是一样的数，例如12321，909。请利用filter()筛选出回数："/>
          <p:cNvSpPr txBox="1"/>
          <p:nvPr/>
        </p:nvSpPr>
        <p:spPr>
          <a:xfrm>
            <a:off x="510619" y="1760913"/>
            <a:ext cx="8122762"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回数是指从左向右读和从右向左读都是一样的数，例如12321，909。请利用</a:t>
            </a:r>
            <a:r>
              <a:rPr>
                <a:solidFill>
                  <a:schemeClr val="accent2">
                    <a:satOff val="-67193"/>
                    <a:lumOff val="20931"/>
                  </a:schemeClr>
                </a:solidFill>
              </a:rPr>
              <a:t>filter()</a:t>
            </a:r>
            <a:r>
              <a:t>筛选出回数：</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2" name="7.1 高阶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7.1	</a:t>
            </a:r>
            <a:r>
              <a:t>高阶函数</a:t>
            </a:r>
          </a:p>
        </p:txBody>
      </p:sp>
      <p:sp>
        <p:nvSpPr>
          <p:cNvPr id="1373" name="排序也是在程序中经常用到的算法。无论使用冒泡排序还是快速排序,排序的核心是比较两个元素的大小。如果是数字，我们可以直接比较，但如果是字符串或者两个dict呢？直接比较数学上的大小是没有意义的，因此，比较的过程必须通过函数抽象出来。…"/>
          <p:cNvSpPr txBox="1"/>
          <p:nvPr/>
        </p:nvSpPr>
        <p:spPr>
          <a:xfrm>
            <a:off x="590752" y="1494045"/>
            <a:ext cx="8122761" cy="20027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排序也是在程序中经常用到的算法。无论使用冒泡排序还是快速排序,排序的核心是比较两个元素的大小。如果是数字，我们可以直接比较，但如果是字符串或者两个dict呢？直接比较数学上的大小是没有意义的，因此，比较的过程必须通过函数抽象出来。</a:t>
            </a:r>
          </a:p>
          <a:p>
            <a:pPr indent="342900">
              <a:lnSpc>
                <a:spcPct val="120000"/>
              </a:lnSpc>
              <a:spcBef>
                <a:spcPts val="400"/>
              </a:spcBef>
              <a:defRPr>
                <a:solidFill>
                  <a:srgbClr val="000000"/>
                </a:solidFill>
              </a:defRPr>
            </a:pPr>
            <a:r>
              <a:t>     Python内置的</a:t>
            </a:r>
            <a:r>
              <a:rPr>
                <a:solidFill>
                  <a:schemeClr val="accent2">
                    <a:satOff val="-67193"/>
                    <a:lumOff val="20931"/>
                  </a:schemeClr>
                </a:solidFill>
              </a:rPr>
              <a:t>sorted()</a:t>
            </a:r>
            <a:r>
              <a:t>函数就可以对list进行排序：</a:t>
            </a:r>
          </a:p>
        </p:txBody>
      </p:sp>
      <p:sp>
        <p:nvSpPr>
          <p:cNvPr id="1374"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375" name="sorted:"/>
          <p:cNvSpPr txBox="1"/>
          <p:nvPr/>
        </p:nvSpPr>
        <p:spPr>
          <a:xfrm>
            <a:off x="1075139" y="995110"/>
            <a:ext cx="1137157"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sorted:</a:t>
            </a:r>
          </a:p>
        </p:txBody>
      </p:sp>
      <p:pic>
        <p:nvPicPr>
          <p:cNvPr id="1376" name="图像" descr="图像"/>
          <p:cNvPicPr>
            <a:picLocks noChangeAspect="1"/>
          </p:cNvPicPr>
          <p:nvPr/>
        </p:nvPicPr>
        <p:blipFill>
          <a:blip r:embed="rId3">
            <a:extLst/>
          </a:blip>
          <a:stretch>
            <a:fillRect/>
          </a:stretch>
        </p:blipFill>
        <p:spPr>
          <a:xfrm>
            <a:off x="2131182" y="3619005"/>
            <a:ext cx="5041901" cy="635001"/>
          </a:xfrm>
          <a:prstGeom prst="rect">
            <a:avLst/>
          </a:prstGeom>
          <a:ln w="12700">
            <a:miter lim="400000"/>
          </a:ln>
        </p:spPr>
      </p:pic>
      <p:sp>
        <p:nvSpPr>
          <p:cNvPr id="1377" name="sorted( )函数也是一个高阶函数，它还可以接收一个key函数来实现自定义的排序，例如按绝对值大小排序："/>
          <p:cNvSpPr txBox="1"/>
          <p:nvPr/>
        </p:nvSpPr>
        <p:spPr>
          <a:xfrm>
            <a:off x="774432" y="4391411"/>
            <a:ext cx="7755401"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sorted( )</a:t>
            </a:r>
            <a:r>
              <a:t>函数也是一个高阶函数，它还可以接收一个key函数来实现自定义的排序，例如按绝对值大小排序：</a:t>
            </a:r>
          </a:p>
        </p:txBody>
      </p:sp>
      <p:pic>
        <p:nvPicPr>
          <p:cNvPr id="1378" name="图像" descr="图像"/>
          <p:cNvPicPr>
            <a:picLocks noChangeAspect="1"/>
          </p:cNvPicPr>
          <p:nvPr/>
        </p:nvPicPr>
        <p:blipFill>
          <a:blip r:embed="rId4">
            <a:extLst/>
          </a:blip>
          <a:stretch>
            <a:fillRect/>
          </a:stretch>
        </p:blipFill>
        <p:spPr>
          <a:xfrm>
            <a:off x="2118482" y="5163719"/>
            <a:ext cx="5067301" cy="647701"/>
          </a:xfrm>
          <a:prstGeom prst="rect">
            <a:avLst/>
          </a:prstGeom>
          <a:ln w="12700">
            <a:miter lim="400000"/>
          </a:ln>
        </p:spPr>
      </p:pic>
      <p:sp>
        <p:nvSpPr>
          <p:cNvPr id="1379" name="key指定的函数将作用于list的每一个元素上，并根据key函数返回的结果进行排序。sorted( )函数按照keys进行排序，并按照对应关系返回list相应的元素。"/>
          <p:cNvSpPr txBox="1"/>
          <p:nvPr/>
        </p:nvSpPr>
        <p:spPr>
          <a:xfrm>
            <a:off x="774432" y="5845534"/>
            <a:ext cx="7755401"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key指定的函数将作用于list的每一个元素上，并根据key函数返回的结果进行排序。</a:t>
            </a:r>
            <a:r>
              <a:rPr>
                <a:solidFill>
                  <a:schemeClr val="accent2">
                    <a:satOff val="-67193"/>
                    <a:lumOff val="20931"/>
                  </a:schemeClr>
                </a:solidFill>
              </a:rPr>
              <a:t>sorted( )</a:t>
            </a:r>
            <a:r>
              <a:t>函数按照keys进行排序，并按照对应关系返回list相应的元素。</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3" name="7.1 高阶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7.1	</a:t>
            </a:r>
            <a:r>
              <a:t>高阶函数</a:t>
            </a:r>
          </a:p>
        </p:txBody>
      </p:sp>
      <p:sp>
        <p:nvSpPr>
          <p:cNvPr id="1384" name="默认情况下，对字符串排序，是按照ASCII的大小比较的，由于'Z' &lt; ‘a'，结果，大写字母Z会排在小写字母a的前面。"/>
          <p:cNvSpPr txBox="1"/>
          <p:nvPr/>
        </p:nvSpPr>
        <p:spPr>
          <a:xfrm>
            <a:off x="590752" y="817371"/>
            <a:ext cx="8122762" cy="7974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a:solidFill>
                  <a:srgbClr val="000000"/>
                </a:solidFill>
              </a:defRPr>
            </a:lvl1pPr>
          </a:lstStyle>
          <a:p>
            <a:pPr/>
            <a:r>
              <a:t>     默认情况下，对字符串排序，是按照ASCII的大小比较的，由于'Z' &lt; ‘a'，结果，大写字母Z会排在小写字母a的前面。</a:t>
            </a:r>
          </a:p>
        </p:txBody>
      </p:sp>
      <p:pic>
        <p:nvPicPr>
          <p:cNvPr id="1385" name="图像" descr="图像"/>
          <p:cNvPicPr>
            <a:picLocks noChangeAspect="1"/>
          </p:cNvPicPr>
          <p:nvPr/>
        </p:nvPicPr>
        <p:blipFill>
          <a:blip r:embed="rId3">
            <a:extLst/>
          </a:blip>
          <a:stretch>
            <a:fillRect/>
          </a:stretch>
        </p:blipFill>
        <p:spPr>
          <a:xfrm>
            <a:off x="2143882" y="1761492"/>
            <a:ext cx="5016501" cy="647701"/>
          </a:xfrm>
          <a:prstGeom prst="rect">
            <a:avLst/>
          </a:prstGeom>
          <a:ln w="12700">
            <a:miter lim="400000"/>
          </a:ln>
        </p:spPr>
      </p:pic>
      <p:sp>
        <p:nvSpPr>
          <p:cNvPr id="1386" name="现在，我们提出排序应该忽略大小写，按照字母序排序。要实现这个算法，不必对现有代码大加改动，只要我们能用一个key函数把字符串映射为忽略大小写排序即可。忽略大小写来比较两个字符串，实际上就是先把字符串都变成大写（或者都变成小写），再比较。"/>
          <p:cNvSpPr txBox="1"/>
          <p:nvPr/>
        </p:nvSpPr>
        <p:spPr>
          <a:xfrm>
            <a:off x="902298" y="2672707"/>
            <a:ext cx="7838736" cy="13742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现在，我们提出排序应该忽略大小写，按照字母序排序。要实现这个算法，不必对现有代码大加改动，只要我们能用一个key函数把字符串映射为忽略大小写排序即可。忽略大小写来比较两个字符串，实际上就是先把字符串都变成大写（或者都变成小写），再比较。</a:t>
            </a:r>
          </a:p>
        </p:txBody>
      </p:sp>
      <p:pic>
        <p:nvPicPr>
          <p:cNvPr id="1387" name="图像" descr="图像"/>
          <p:cNvPicPr>
            <a:picLocks noChangeAspect="1"/>
          </p:cNvPicPr>
          <p:nvPr/>
        </p:nvPicPr>
        <p:blipFill>
          <a:blip r:embed="rId4">
            <a:extLst/>
          </a:blip>
          <a:stretch>
            <a:fillRect/>
          </a:stretch>
        </p:blipFill>
        <p:spPr>
          <a:xfrm>
            <a:off x="1729216" y="4126510"/>
            <a:ext cx="6184901" cy="635001"/>
          </a:xfrm>
          <a:prstGeom prst="rect">
            <a:avLst/>
          </a:prstGeom>
          <a:ln w="12700">
            <a:miter lim="400000"/>
          </a:ln>
        </p:spPr>
      </p:pic>
      <p:sp>
        <p:nvSpPr>
          <p:cNvPr id="1388" name="要进行反向排序，不必改动key函数，可以传入第三个参数reverse=True："/>
          <p:cNvSpPr txBox="1"/>
          <p:nvPr/>
        </p:nvSpPr>
        <p:spPr>
          <a:xfrm>
            <a:off x="905543" y="4941410"/>
            <a:ext cx="7493179"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要进行反向排序，不必改动key函数，可以传入第三个参数reverse=True：</a:t>
            </a:r>
          </a:p>
        </p:txBody>
      </p:sp>
      <p:pic>
        <p:nvPicPr>
          <p:cNvPr id="1389" name="图像" descr="图像"/>
          <p:cNvPicPr>
            <a:picLocks noChangeAspect="1"/>
          </p:cNvPicPr>
          <p:nvPr/>
        </p:nvPicPr>
        <p:blipFill>
          <a:blip r:embed="rId5">
            <a:extLst/>
          </a:blip>
          <a:stretch>
            <a:fillRect/>
          </a:stretch>
        </p:blipFill>
        <p:spPr>
          <a:xfrm>
            <a:off x="1268058" y="5530250"/>
            <a:ext cx="7391401" cy="6477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3" name="7.1 高阶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7.1	</a:t>
            </a:r>
            <a:r>
              <a:t>高阶函数</a:t>
            </a:r>
          </a:p>
        </p:txBody>
      </p:sp>
      <p:sp>
        <p:nvSpPr>
          <p:cNvPr id="1394" name="练习5："/>
          <p:cNvSpPr txBox="1"/>
          <p:nvPr/>
        </p:nvSpPr>
        <p:spPr>
          <a:xfrm>
            <a:off x="1075139" y="995110"/>
            <a:ext cx="1188056"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练习5：</a:t>
            </a:r>
          </a:p>
        </p:txBody>
      </p:sp>
      <p:sp>
        <p:nvSpPr>
          <p:cNvPr id="1395"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396" name="假设我们用一组tuple表示学生名字和成绩：…"/>
          <p:cNvSpPr txBox="1"/>
          <p:nvPr/>
        </p:nvSpPr>
        <p:spPr>
          <a:xfrm>
            <a:off x="510619" y="1760913"/>
            <a:ext cx="8122762" cy="10122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假设我们用一组tuple表示学生名字和成绩： </a:t>
            </a:r>
          </a:p>
          <a:p>
            <a:pPr defTabSz="457200">
              <a:defRPr>
                <a:solidFill>
                  <a:srgbClr val="000000"/>
                </a:solidFill>
                <a:latin typeface="Helvetica Neue"/>
                <a:ea typeface="Helvetica Neue"/>
                <a:cs typeface="Helvetica Neue"/>
                <a:sym typeface="Helvetica Neue"/>
              </a:defRPr>
            </a:pPr>
            <a:r>
              <a:t>              L = [('Bob', 75), ('Adam', 92), ('Bart', 66), ('Lisa', 88)]</a:t>
            </a:r>
          </a:p>
          <a:p>
            <a:pPr defTabSz="457200">
              <a:defRPr>
                <a:solidFill>
                  <a:srgbClr val="000000"/>
                </a:solidFill>
                <a:latin typeface="Helvetica Neue"/>
                <a:ea typeface="Helvetica Neue"/>
                <a:cs typeface="Helvetica Neue"/>
                <a:sym typeface="Helvetica Neue"/>
              </a:defRPr>
            </a:pPr>
            <a:r>
              <a:t>       请用</a:t>
            </a:r>
            <a:r>
              <a:rPr>
                <a:solidFill>
                  <a:schemeClr val="accent2">
                    <a:satOff val="-67193"/>
                    <a:lumOff val="20931"/>
                  </a:schemeClr>
                </a:solidFill>
              </a:rPr>
              <a:t> sorted() </a:t>
            </a:r>
            <a:r>
              <a:t>对上述列表分别按名字排序：         </a:t>
            </a:r>
          </a:p>
        </p:txBody>
      </p:sp>
      <p:sp>
        <p:nvSpPr>
          <p:cNvPr id="1397" name="练习6："/>
          <p:cNvSpPr txBox="1"/>
          <p:nvPr/>
        </p:nvSpPr>
        <p:spPr>
          <a:xfrm>
            <a:off x="1062180" y="3173729"/>
            <a:ext cx="1188056"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练习6：</a:t>
            </a:r>
          </a:p>
        </p:txBody>
      </p:sp>
      <p:sp>
        <p:nvSpPr>
          <p:cNvPr id="1398" name="形状"/>
          <p:cNvSpPr/>
          <p:nvPr/>
        </p:nvSpPr>
        <p:spPr>
          <a:xfrm>
            <a:off x="408922" y="3219450"/>
            <a:ext cx="431801" cy="419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399" name="再按成绩从高到低排："/>
          <p:cNvSpPr txBox="1"/>
          <p:nvPr/>
        </p:nvSpPr>
        <p:spPr>
          <a:xfrm>
            <a:off x="510619" y="3847341"/>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再按成绩从高到低排：         </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3" name="7.2 返回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7.2	</a:t>
            </a:r>
            <a:r>
              <a:t>返回函数</a:t>
            </a:r>
          </a:p>
        </p:txBody>
      </p:sp>
      <p:sp>
        <p:nvSpPr>
          <p:cNvPr id="1404" name="函数作为返回值："/>
          <p:cNvSpPr txBox="1"/>
          <p:nvPr/>
        </p:nvSpPr>
        <p:spPr>
          <a:xfrm>
            <a:off x="1075139" y="995110"/>
            <a:ext cx="25425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函数作为返回值：</a:t>
            </a:r>
          </a:p>
        </p:txBody>
      </p:sp>
      <p:sp>
        <p:nvSpPr>
          <p:cNvPr id="1405"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406" name="高阶函数除了可以接受函数作为参数外，还可以把函数作为结果值返回。我们来实现一个可变参数的求和。通常情况下，求和的函数是这样定义的："/>
          <p:cNvSpPr txBox="1"/>
          <p:nvPr/>
        </p:nvSpPr>
        <p:spPr>
          <a:xfrm>
            <a:off x="704029" y="1696979"/>
            <a:ext cx="7735941" cy="10503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高阶函数除了可以接受函数作为参数外，还可以把函数作为结果值返回。我们来实现一个可变参数的求和。通常情况下，求和的函数是这样定义的：       </a:t>
            </a:r>
          </a:p>
        </p:txBody>
      </p:sp>
      <p:sp>
        <p:nvSpPr>
          <p:cNvPr id="1407" name="def calc_sum(*args):…"/>
          <p:cNvSpPr txBox="1"/>
          <p:nvPr/>
        </p:nvSpPr>
        <p:spPr>
          <a:xfrm>
            <a:off x="3171007" y="2573766"/>
            <a:ext cx="2801986" cy="12830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calc_sum</a:t>
            </a:r>
            <a:r>
              <a:rPr>
                <a:solidFill>
                  <a:srgbClr val="666600"/>
                </a:solidFill>
              </a:rPr>
              <a:t>(*</a:t>
            </a:r>
            <a:r>
              <a:t>args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ax </a:t>
            </a:r>
            <a:r>
              <a:rPr>
                <a:solidFill>
                  <a:srgbClr val="666600"/>
                </a:solidFill>
              </a:rPr>
              <a:t>=</a:t>
            </a:r>
            <a:r>
              <a:t> </a:t>
            </a:r>
            <a:r>
              <a:rPr>
                <a:solidFill>
                  <a:srgbClr val="006666"/>
                </a:solidFill>
              </a:rPr>
              <a:t>0</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for</a:t>
            </a:r>
            <a:r>
              <a:t> n </a:t>
            </a:r>
            <a:r>
              <a:rPr>
                <a:solidFill>
                  <a:srgbClr val="000088"/>
                </a:solidFill>
              </a:rPr>
              <a:t>in</a:t>
            </a:r>
            <a:r>
              <a:t> args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ax </a:t>
            </a:r>
            <a:r>
              <a:rPr>
                <a:solidFill>
                  <a:srgbClr val="666600"/>
                </a:solidFill>
              </a:rPr>
              <a:t>=</a:t>
            </a:r>
            <a:r>
              <a:t> ax </a:t>
            </a:r>
            <a:r>
              <a:rPr>
                <a:solidFill>
                  <a:srgbClr val="666600"/>
                </a:solidFill>
              </a:rPr>
              <a:t>+</a:t>
            </a:r>
            <a:r>
              <a:t> n</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ax</a:t>
            </a:r>
          </a:p>
        </p:txBody>
      </p:sp>
      <p:sp>
        <p:nvSpPr>
          <p:cNvPr id="1408" name="但是，如果不需要立刻求和，而是在后面的代码中，根据需要再计算怎么办？可以不返回求和的结果，而是返回求和的函数："/>
          <p:cNvSpPr txBox="1"/>
          <p:nvPr/>
        </p:nvSpPr>
        <p:spPr>
          <a:xfrm>
            <a:off x="704029" y="3950414"/>
            <a:ext cx="7735941"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但是，如果不需要立刻求和，而是在后面的代码中，根据需要再计算怎么办？可以不返回求和的结果，而是返回求和的函数：   </a:t>
            </a:r>
          </a:p>
        </p:txBody>
      </p:sp>
      <p:sp>
        <p:nvSpPr>
          <p:cNvPr id="1409" name="def lazy_sum(*args):…"/>
          <p:cNvSpPr txBox="1"/>
          <p:nvPr/>
        </p:nvSpPr>
        <p:spPr>
          <a:xfrm>
            <a:off x="3182479" y="4694270"/>
            <a:ext cx="3122078" cy="17656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lazy_sum</a:t>
            </a:r>
            <a:r>
              <a:rPr>
                <a:solidFill>
                  <a:srgbClr val="666600"/>
                </a:solidFill>
              </a:rPr>
              <a:t>(*</a:t>
            </a:r>
            <a:r>
              <a:t>args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sum</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ax </a:t>
            </a:r>
            <a:r>
              <a:rPr>
                <a:solidFill>
                  <a:srgbClr val="666600"/>
                </a:solidFill>
              </a:rPr>
              <a:t>=</a:t>
            </a:r>
            <a:r>
              <a:t> </a:t>
            </a:r>
            <a:r>
              <a:rPr>
                <a:solidFill>
                  <a:srgbClr val="006666"/>
                </a:solidFill>
              </a:rPr>
              <a:t>0</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for</a:t>
            </a:r>
            <a:r>
              <a:t> n </a:t>
            </a:r>
            <a:r>
              <a:rPr>
                <a:solidFill>
                  <a:srgbClr val="000088"/>
                </a:solidFill>
              </a:rPr>
              <a:t>in</a:t>
            </a:r>
            <a:r>
              <a:t> args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ax </a:t>
            </a:r>
            <a:r>
              <a:rPr>
                <a:solidFill>
                  <a:srgbClr val="666600"/>
                </a:solidFill>
              </a:rPr>
              <a:t>=</a:t>
            </a:r>
            <a:r>
              <a:t> ax </a:t>
            </a:r>
            <a:r>
              <a:rPr>
                <a:solidFill>
                  <a:srgbClr val="666600"/>
                </a:solidFill>
              </a:rPr>
              <a:t>+</a:t>
            </a:r>
            <a:r>
              <a:t> n</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ax</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sum</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当我们从Python官方网站下载并安装好Python 3.x后，我们就直接获得了一个官方版本的解释器：CPython。这个解释器是用C语言开发的，所以叫CPython。在命令行下运行python就是启动CPython解释器。"/>
          <p:cNvSpPr txBox="1"/>
          <p:nvPr/>
        </p:nvSpPr>
        <p:spPr>
          <a:xfrm>
            <a:off x="510619" y="1301167"/>
            <a:ext cx="8122762" cy="118589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当我们从</a:t>
            </a:r>
            <a:r>
              <a:rPr>
                <a:hlinkClick r:id="rId2" invalidUrl="" action="" tgtFrame="" tooltip="" history="1" highlightClick="0" endSnd="0"/>
              </a:rPr>
              <a:t>Python官方网站</a:t>
            </a:r>
            <a:r>
              <a:t>下载并安装好Python 3.x后，我们就直接获得了一个官方版本的解释器：CPython。这个解释器是用C语言开发的，所以叫CPython。在命令行下运行python就是启动CPython解释器。</a:t>
            </a:r>
          </a:p>
        </p:txBody>
      </p:sp>
      <p:sp>
        <p:nvSpPr>
          <p:cNvPr id="261" name="2.3    Python解释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rgbClr val="000000"/>
                </a:solidFill>
                <a:latin typeface="微软雅黑"/>
                <a:ea typeface="微软雅黑"/>
                <a:cs typeface="微软雅黑"/>
                <a:sym typeface="微软雅黑"/>
              </a:defRPr>
            </a:pPr>
            <a:r>
              <a:t>2.3    P</a:t>
            </a:r>
            <a:r>
              <a:t>ython解释器</a:t>
            </a:r>
          </a:p>
        </p:txBody>
      </p:sp>
      <p:sp>
        <p:nvSpPr>
          <p:cNvPr id="262" name="CPython："/>
          <p:cNvSpPr txBox="1"/>
          <p:nvPr/>
        </p:nvSpPr>
        <p:spPr>
          <a:xfrm>
            <a:off x="612775" y="832747"/>
            <a:ext cx="5616575"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000000"/>
                </a:solidFill>
                <a:latin typeface="微软雅黑"/>
                <a:ea typeface="微软雅黑"/>
                <a:cs typeface="微软雅黑"/>
                <a:sym typeface="微软雅黑"/>
              </a:defRPr>
            </a:lvl1pPr>
          </a:lstStyle>
          <a:p>
            <a:pPr/>
            <a:r>
              <a:t>CPython：</a:t>
            </a:r>
          </a:p>
        </p:txBody>
      </p:sp>
      <p:sp>
        <p:nvSpPr>
          <p:cNvPr id="263" name="IPython："/>
          <p:cNvSpPr txBox="1"/>
          <p:nvPr/>
        </p:nvSpPr>
        <p:spPr>
          <a:xfrm>
            <a:off x="612775" y="2614408"/>
            <a:ext cx="5616575"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000000"/>
                </a:solidFill>
                <a:latin typeface="微软雅黑"/>
                <a:ea typeface="微软雅黑"/>
                <a:cs typeface="微软雅黑"/>
                <a:sym typeface="微软雅黑"/>
              </a:defRPr>
            </a:lvl1pPr>
          </a:lstStyle>
          <a:p>
            <a:pPr/>
            <a:r>
              <a:t>IPython：</a:t>
            </a:r>
          </a:p>
        </p:txBody>
      </p:sp>
      <p:sp>
        <p:nvSpPr>
          <p:cNvPr id="264" name="IPython是基于CPython之上的一个交互式解释器，也就是说，IPython只是在交互方式上有所增强，但是执行Python代码的功能和CPython是完全一样的。CPython用&gt;&gt;&gt;作为提示符，而IPython用In [序号]:作为提示符。"/>
          <p:cNvSpPr txBox="1"/>
          <p:nvPr/>
        </p:nvSpPr>
        <p:spPr>
          <a:xfrm>
            <a:off x="510619" y="3153470"/>
            <a:ext cx="8122762" cy="118589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IPython是基于CPython之上的一个交互式解释器，也就是说，IPython只是在交互方式上有所增强，但是执行Python代码的功能和CPython是完全一样的。CPython用</a:t>
            </a:r>
            <a:r>
              <a:rPr sz="1200">
                <a:latin typeface="PingFang SC Regular"/>
                <a:ea typeface="PingFang SC Regular"/>
                <a:cs typeface="PingFang SC Regular"/>
                <a:sym typeface="PingFang SC Regular"/>
              </a:rPr>
              <a:t>&gt;&gt;&gt;</a:t>
            </a:r>
            <a:r>
              <a:t>作为提示符，而IPython用</a:t>
            </a:r>
            <a:r>
              <a:rPr sz="1200">
                <a:latin typeface="PingFang SC Regular"/>
                <a:ea typeface="PingFang SC Regular"/>
                <a:cs typeface="PingFang SC Regular"/>
                <a:sym typeface="PingFang SC Regular"/>
              </a:rPr>
              <a:t>In [序号]:</a:t>
            </a:r>
            <a:r>
              <a:t>作为提示符。</a:t>
            </a:r>
          </a:p>
        </p:txBody>
      </p:sp>
      <p:sp>
        <p:nvSpPr>
          <p:cNvPr id="265" name="Jython："/>
          <p:cNvSpPr txBox="1"/>
          <p:nvPr/>
        </p:nvSpPr>
        <p:spPr>
          <a:xfrm>
            <a:off x="612775" y="4431390"/>
            <a:ext cx="5616575"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000000"/>
                </a:solidFill>
                <a:latin typeface="微软雅黑"/>
                <a:ea typeface="微软雅黑"/>
                <a:cs typeface="微软雅黑"/>
                <a:sym typeface="微软雅黑"/>
              </a:defRPr>
            </a:lvl1pPr>
          </a:lstStyle>
          <a:p>
            <a:pPr/>
            <a:r>
              <a:t>Jython：</a:t>
            </a:r>
          </a:p>
        </p:txBody>
      </p:sp>
      <p:sp>
        <p:nvSpPr>
          <p:cNvPr id="266" name="Jython是运行在Java平台上的Python解释器，可以直接把Python代码编译成Java字节码执行。"/>
          <p:cNvSpPr txBox="1"/>
          <p:nvPr/>
        </p:nvSpPr>
        <p:spPr>
          <a:xfrm>
            <a:off x="593742" y="4970453"/>
            <a:ext cx="8122762" cy="79741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a:solidFill>
                  <a:srgbClr val="000000"/>
                </a:solidFill>
              </a:defRPr>
            </a:lvl1pPr>
          </a:lstStyle>
          <a:p>
            <a:pPr/>
            <a:r>
              <a:t>    Jython是运行在Java平台上的Python解释器，可以直接把Python代码编译成Java字节码执行。</a:t>
            </a:r>
          </a:p>
        </p:txBody>
      </p:sp>
    </p:spTree>
  </p:cSld>
  <p:clrMapOvr>
    <a:masterClrMapping/>
  </p:clrMapOvr>
  <p:transition xmlns:p14="http://schemas.microsoft.com/office/powerpoint/2010/main" spd="med" advClick="0" advTm="5000"/>
</p:sld>
</file>

<file path=ppt/slides/slide1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3" name="7.2 返回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7.2	</a:t>
            </a:r>
            <a:r>
              <a:t>返回函数</a:t>
            </a:r>
          </a:p>
        </p:txBody>
      </p:sp>
      <p:sp>
        <p:nvSpPr>
          <p:cNvPr id="1414" name="当我们调用 lazy_sum( ) 时，返回的并不是求和结果，而是求和函数:"/>
          <p:cNvSpPr txBox="1"/>
          <p:nvPr/>
        </p:nvSpPr>
        <p:spPr>
          <a:xfrm>
            <a:off x="875547" y="851137"/>
            <a:ext cx="7735941"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当我们调用 </a:t>
            </a:r>
            <a:r>
              <a:rPr>
                <a:solidFill>
                  <a:schemeClr val="accent2">
                    <a:satOff val="-67193"/>
                    <a:lumOff val="20931"/>
                  </a:schemeClr>
                </a:solidFill>
              </a:rPr>
              <a:t>lazy_sum( ) </a:t>
            </a:r>
            <a:r>
              <a:t>时，返回的并不是求和结果，而是求和函数: </a:t>
            </a:r>
          </a:p>
        </p:txBody>
      </p:sp>
      <p:sp>
        <p:nvSpPr>
          <p:cNvPr id="1415" name="调用函数 f  时，才真正计算求和的结果"/>
          <p:cNvSpPr txBox="1"/>
          <p:nvPr/>
        </p:nvSpPr>
        <p:spPr>
          <a:xfrm>
            <a:off x="766445" y="3262072"/>
            <a:ext cx="5118101"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调用函数</a:t>
            </a:r>
            <a:r>
              <a:rPr>
                <a:solidFill>
                  <a:schemeClr val="accent2">
                    <a:satOff val="-67193"/>
                    <a:lumOff val="20931"/>
                  </a:schemeClr>
                </a:solidFill>
              </a:rPr>
              <a:t> f </a:t>
            </a:r>
            <a:r>
              <a:t> 时，才真正计算求和的结果</a:t>
            </a:r>
          </a:p>
        </p:txBody>
      </p:sp>
      <p:pic>
        <p:nvPicPr>
          <p:cNvPr id="1416" name="图像" descr="图像"/>
          <p:cNvPicPr>
            <a:picLocks noChangeAspect="1"/>
          </p:cNvPicPr>
          <p:nvPr/>
        </p:nvPicPr>
        <p:blipFill>
          <a:blip r:embed="rId3">
            <a:extLst/>
          </a:blip>
          <a:stretch>
            <a:fillRect/>
          </a:stretch>
        </p:blipFill>
        <p:spPr>
          <a:xfrm>
            <a:off x="2184467" y="1511775"/>
            <a:ext cx="5118101" cy="1498601"/>
          </a:xfrm>
          <a:prstGeom prst="rect">
            <a:avLst/>
          </a:prstGeom>
          <a:ln w="12700">
            <a:miter lim="400000"/>
          </a:ln>
        </p:spPr>
      </p:pic>
      <p:sp>
        <p:nvSpPr>
          <p:cNvPr id="1417" name="在这个例子中，我们在函数lazy_sum中又定义了函数sum，并且，内部函数sum可以引用外部函数lazy_sum的参数和局部变量，当lazy_sum返回函数sum时，相关参数和变量都保存在返回的函数中，这种称为“闭包（Closure）”的程序结构拥有极大的威力。"/>
          <p:cNvSpPr txBox="1"/>
          <p:nvPr/>
        </p:nvSpPr>
        <p:spPr>
          <a:xfrm>
            <a:off x="788774" y="3922710"/>
            <a:ext cx="7566452" cy="13806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在这个例子中，我们在函数</a:t>
            </a:r>
            <a:r>
              <a:rPr>
                <a:solidFill>
                  <a:schemeClr val="accent2">
                    <a:satOff val="-67193"/>
                    <a:lumOff val="20931"/>
                  </a:schemeClr>
                </a:solidFill>
              </a:rPr>
              <a:t>lazy_sum</a:t>
            </a:r>
            <a:r>
              <a:t>中又定义了函数</a:t>
            </a:r>
            <a:r>
              <a:rPr>
                <a:solidFill>
                  <a:schemeClr val="accent2">
                    <a:satOff val="-67193"/>
                    <a:lumOff val="20931"/>
                  </a:schemeClr>
                </a:solidFill>
              </a:rPr>
              <a:t>sum</a:t>
            </a:r>
            <a:r>
              <a:t>，并且，内部函数</a:t>
            </a:r>
            <a:r>
              <a:rPr>
                <a:solidFill>
                  <a:schemeClr val="accent2">
                    <a:satOff val="-67193"/>
                    <a:lumOff val="20931"/>
                  </a:schemeClr>
                </a:solidFill>
              </a:rPr>
              <a:t>sum</a:t>
            </a:r>
            <a:r>
              <a:t>可以引用外部函数</a:t>
            </a:r>
            <a:r>
              <a:rPr>
                <a:solidFill>
                  <a:schemeClr val="accent2">
                    <a:satOff val="-67193"/>
                    <a:lumOff val="20931"/>
                  </a:schemeClr>
                </a:solidFill>
              </a:rPr>
              <a:t>lazy_sum</a:t>
            </a:r>
            <a:r>
              <a:t>的参数和局部变量，当</a:t>
            </a:r>
            <a:r>
              <a:rPr>
                <a:solidFill>
                  <a:schemeClr val="accent2">
                    <a:satOff val="-67193"/>
                    <a:lumOff val="20931"/>
                  </a:schemeClr>
                </a:solidFill>
              </a:rPr>
              <a:t>lazy_sum</a:t>
            </a:r>
            <a:r>
              <a:t>返回函数</a:t>
            </a:r>
            <a:r>
              <a:rPr>
                <a:solidFill>
                  <a:schemeClr val="accent2">
                    <a:satOff val="-67193"/>
                    <a:lumOff val="20931"/>
                  </a:schemeClr>
                </a:solidFill>
              </a:rPr>
              <a:t>sum</a:t>
            </a:r>
            <a:r>
              <a:t>时，相关参数和变量都保存在返回的函数中，这种称为“闭包（Closure）”的程序结构拥有极大的威力。</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1" name="7.2 返回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7.2	</a:t>
            </a:r>
            <a:r>
              <a:t>返回函数</a:t>
            </a:r>
          </a:p>
        </p:txBody>
      </p:sp>
      <p:sp>
        <p:nvSpPr>
          <p:cNvPr id="1422" name="当我们调用lazy_sum()时，每次调用都会返回一个新的函数，即使传入相同的参数："/>
          <p:cNvSpPr txBox="1"/>
          <p:nvPr/>
        </p:nvSpPr>
        <p:spPr>
          <a:xfrm>
            <a:off x="788774" y="827945"/>
            <a:ext cx="7566452"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当我们调用lazy_sum()时，每次调用都会返回一个新的函数，即使传入相同的参数：</a:t>
            </a:r>
          </a:p>
        </p:txBody>
      </p:sp>
      <p:pic>
        <p:nvPicPr>
          <p:cNvPr id="1423" name="图像" descr="图像"/>
          <p:cNvPicPr>
            <a:picLocks noChangeAspect="1"/>
          </p:cNvPicPr>
          <p:nvPr/>
        </p:nvPicPr>
        <p:blipFill>
          <a:blip r:embed="rId3">
            <a:extLst/>
          </a:blip>
          <a:stretch>
            <a:fillRect/>
          </a:stretch>
        </p:blipFill>
        <p:spPr>
          <a:xfrm>
            <a:off x="2209800" y="1620124"/>
            <a:ext cx="4724400" cy="1079501"/>
          </a:xfrm>
          <a:prstGeom prst="rect">
            <a:avLst/>
          </a:prstGeom>
          <a:ln w="12700">
            <a:miter lim="400000"/>
          </a:ln>
        </p:spPr>
      </p:pic>
      <p:sp>
        <p:nvSpPr>
          <p:cNvPr id="1424" name="f1( )和 f2( )的调用结果互不影响。"/>
          <p:cNvSpPr txBox="1"/>
          <p:nvPr/>
        </p:nvSpPr>
        <p:spPr>
          <a:xfrm>
            <a:off x="861269" y="2986707"/>
            <a:ext cx="3435757"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f1( )和 f2( )的调用结果互不影响。</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8" name="7.2 返回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7.2	</a:t>
            </a:r>
            <a:r>
              <a:t>返回函数</a:t>
            </a:r>
          </a:p>
        </p:txBody>
      </p:sp>
      <p:sp>
        <p:nvSpPr>
          <p:cNvPr id="1429" name="闭包："/>
          <p:cNvSpPr txBox="1"/>
          <p:nvPr/>
        </p:nvSpPr>
        <p:spPr>
          <a:xfrm>
            <a:off x="1075139" y="995110"/>
            <a:ext cx="10185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闭包：</a:t>
            </a:r>
          </a:p>
        </p:txBody>
      </p:sp>
      <p:sp>
        <p:nvSpPr>
          <p:cNvPr id="1430"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431" name="注意到返回的函数在其定义内部引用了局部变量args，所以，当一个函数返回了一个函数后，其内部的局部变量还被新函数引用，所以，闭包用起来简单，实现起来可不容易。…"/>
          <p:cNvSpPr txBox="1"/>
          <p:nvPr/>
        </p:nvSpPr>
        <p:spPr>
          <a:xfrm>
            <a:off x="875547" y="1536715"/>
            <a:ext cx="7735941" cy="1691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注意到返回的函数在其定义内部引用了局部变量</a:t>
            </a:r>
            <a:r>
              <a:rPr>
                <a:solidFill>
                  <a:schemeClr val="accent2">
                    <a:satOff val="-67193"/>
                    <a:lumOff val="20931"/>
                  </a:schemeClr>
                </a:solidFill>
              </a:rPr>
              <a:t>args</a:t>
            </a:r>
            <a:r>
              <a:t>，所以，当一个函数返回了一个函数后，其内部的局部变量还被新函数引用，所以，闭包用起来简单，实现起来可不容易。</a:t>
            </a:r>
          </a:p>
          <a:p>
            <a:pPr defTabSz="457200">
              <a:defRPr>
                <a:solidFill>
                  <a:srgbClr val="000000"/>
                </a:solidFill>
                <a:latin typeface="Helvetica Neue"/>
                <a:ea typeface="Helvetica Neue"/>
                <a:cs typeface="Helvetica Neue"/>
                <a:sym typeface="Helvetica Neue"/>
              </a:defRPr>
            </a:pPr>
            <a:r>
              <a:t>       另一个需要注意的问题是，返回的函数并没有立刻执行，而是直到调用了 </a:t>
            </a:r>
            <a:r>
              <a:rPr>
                <a:solidFill>
                  <a:schemeClr val="accent2">
                    <a:satOff val="-67193"/>
                    <a:lumOff val="20931"/>
                  </a:schemeClr>
                </a:solidFill>
              </a:rPr>
              <a:t>f( ) </a:t>
            </a:r>
            <a:r>
              <a:t>才执行。       </a:t>
            </a:r>
          </a:p>
        </p:txBody>
      </p:sp>
      <p:sp>
        <p:nvSpPr>
          <p:cNvPr id="1432" name="def count():…"/>
          <p:cNvSpPr txBox="1"/>
          <p:nvPr/>
        </p:nvSpPr>
        <p:spPr>
          <a:xfrm>
            <a:off x="2904264" y="3335116"/>
            <a:ext cx="3335472" cy="22482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count</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fs </a:t>
            </a:r>
            <a:r>
              <a:rPr>
                <a:solidFill>
                  <a:srgbClr val="666600"/>
                </a:solidFill>
              </a:rPr>
              <a:t>=</a:t>
            </a:r>
            <a:r>
              <a:t> </a:t>
            </a:r>
            <a:r>
              <a:rPr>
                <a:solidFill>
                  <a:srgbClr val="666600"/>
                </a:solidFill>
              </a:rPr>
              <a:t>[]</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for</a:t>
            </a:r>
            <a:r>
              <a:t> i </a:t>
            </a:r>
            <a:r>
              <a:rPr>
                <a:solidFill>
                  <a:srgbClr val="000088"/>
                </a:solidFill>
              </a:rPr>
              <a:t>in</a:t>
            </a:r>
            <a:r>
              <a:t> range</a:t>
            </a:r>
            <a:r>
              <a:rPr>
                <a:solidFill>
                  <a:srgbClr val="666600"/>
                </a:solidFill>
              </a:rPr>
              <a:t>(</a:t>
            </a:r>
            <a:r>
              <a:rPr>
                <a:solidFill>
                  <a:srgbClr val="006666"/>
                </a:solidFill>
              </a:rPr>
              <a:t>1</a:t>
            </a:r>
            <a:r>
              <a:rPr>
                <a:solidFill>
                  <a:srgbClr val="666600"/>
                </a:solidFill>
              </a:rPr>
              <a:t>,</a:t>
            </a:r>
            <a:r>
              <a:t> </a:t>
            </a:r>
            <a:r>
              <a:rPr>
                <a:solidFill>
                  <a:srgbClr val="006666"/>
                </a:solidFill>
              </a:rPr>
              <a:t>4</a:t>
            </a:r>
            <a:r>
              <a:rPr>
                <a:solidFill>
                  <a:srgbClr val="666600"/>
                </a:solidFill>
              </a:rPr>
              <a:t>):</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f</a:t>
            </a:r>
            <a:r>
              <a:rPr>
                <a:solidFill>
                  <a:srgbClr val="666600"/>
                </a:solidFill>
              </a:rPr>
              <a:t>():</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i</a:t>
            </a:r>
            <a:r>
              <a:rPr>
                <a:solidFill>
                  <a:srgbClr val="666600"/>
                </a:solidFill>
              </a:rPr>
              <a:t>*</a:t>
            </a:r>
            <a:r>
              <a:t>i</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fs</a:t>
            </a:r>
            <a:r>
              <a:rPr>
                <a:solidFill>
                  <a:srgbClr val="666600"/>
                </a:solidFill>
              </a:rPr>
              <a:t>.</a:t>
            </a:r>
            <a:r>
              <a:t>append</a:t>
            </a:r>
            <a:r>
              <a:rPr>
                <a:solidFill>
                  <a:srgbClr val="666600"/>
                </a:solidFill>
              </a:rPr>
              <a:t>(</a:t>
            </a:r>
            <a:r>
              <a:t>f</a:t>
            </a:r>
            <a:r>
              <a:rPr>
                <a:solidFill>
                  <a:srgbClr val="666600"/>
                </a:solidFill>
              </a:rPr>
              <a:t>)</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fs</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f1</a:t>
            </a:r>
            <a:r>
              <a:rPr>
                <a:solidFill>
                  <a:srgbClr val="666600"/>
                </a:solidFill>
              </a:rPr>
              <a:t>,</a:t>
            </a:r>
            <a:r>
              <a:t> f2</a:t>
            </a:r>
            <a:r>
              <a:rPr>
                <a:solidFill>
                  <a:srgbClr val="666600"/>
                </a:solidFill>
              </a:rPr>
              <a:t>,</a:t>
            </a:r>
            <a:r>
              <a:t> f3 </a:t>
            </a:r>
            <a:r>
              <a:rPr>
                <a:solidFill>
                  <a:srgbClr val="666600"/>
                </a:solidFill>
              </a:rPr>
              <a:t>=</a:t>
            </a:r>
            <a:r>
              <a:t> count</a:t>
            </a:r>
            <a:r>
              <a:rPr>
                <a:solidFill>
                  <a:srgbClr val="666600"/>
                </a:solidFill>
              </a:rPr>
              <a:t>()</a:t>
            </a: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print</a:t>
            </a:r>
            <a:r>
              <a:rPr>
                <a:solidFill>
                  <a:srgbClr val="666600"/>
                </a:solidFill>
              </a:rPr>
              <a:t>(</a:t>
            </a:r>
            <a:r>
              <a:rPr>
                <a:solidFill>
                  <a:srgbClr val="668099">
                    <a:alpha val="40000"/>
                  </a:srgbClr>
                </a:solidFill>
              </a:rPr>
              <a:t>f1</a:t>
            </a:r>
            <a:r>
              <a:rPr>
                <a:solidFill>
                  <a:srgbClr val="666600"/>
                </a:solidFill>
              </a:rPr>
              <a:t>(),</a:t>
            </a:r>
            <a:r>
              <a:rPr>
                <a:solidFill>
                  <a:srgbClr val="668099">
                    <a:alpha val="40000"/>
                  </a:srgbClr>
                </a:solidFill>
              </a:rPr>
              <a:t>f2</a:t>
            </a:r>
            <a:r>
              <a:rPr>
                <a:solidFill>
                  <a:srgbClr val="666600"/>
                </a:solidFill>
              </a:rPr>
              <a:t>(),</a:t>
            </a:r>
            <a:r>
              <a:rPr>
                <a:solidFill>
                  <a:srgbClr val="668099">
                    <a:alpha val="40000"/>
                  </a:srgbClr>
                </a:solidFill>
              </a:rPr>
              <a:t>f3</a:t>
            </a:r>
            <a:r>
              <a:rPr>
                <a:solidFill>
                  <a:srgbClr val="666600"/>
                </a:solidFill>
              </a:rPr>
              <a:t>())</a:t>
            </a:r>
          </a:p>
        </p:txBody>
      </p:sp>
      <p:pic>
        <p:nvPicPr>
          <p:cNvPr id="1433" name="图像" descr="图像"/>
          <p:cNvPicPr>
            <a:picLocks noChangeAspect="1"/>
          </p:cNvPicPr>
          <p:nvPr/>
        </p:nvPicPr>
        <p:blipFill>
          <a:blip r:embed="rId3">
            <a:extLst/>
          </a:blip>
          <a:stretch>
            <a:fillRect/>
          </a:stretch>
        </p:blipFill>
        <p:spPr>
          <a:xfrm>
            <a:off x="2279717" y="5931372"/>
            <a:ext cx="4927601" cy="635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7" name="7.2 返回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7.2	</a:t>
            </a:r>
            <a:r>
              <a:t>返回函数</a:t>
            </a:r>
          </a:p>
        </p:txBody>
      </p:sp>
      <p:sp>
        <p:nvSpPr>
          <p:cNvPr id="1438" name="全部都是9。原因就在于返回的函数引用了变量i，但它并非立刻执行。等到3个函数都返回时，它们所引用的变量i已经变成了3，因此最终结果为9。"/>
          <p:cNvSpPr txBox="1"/>
          <p:nvPr/>
        </p:nvSpPr>
        <p:spPr>
          <a:xfrm>
            <a:off x="788774" y="925885"/>
            <a:ext cx="7566452"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全部都是9。原因就在于返回的函数引用了变量i，但它并非立刻执行。等到3个函数都返回时，它们所引用的变量i已经变成了3，因此最终结果为9。</a:t>
            </a:r>
          </a:p>
        </p:txBody>
      </p:sp>
      <p:sp>
        <p:nvSpPr>
          <p:cNvPr id="1439" name="如果一定要引用循环变量怎么办？方法是再创建一个函数，用该函数的参数绑定循环变量当前的值，无论该循环变量后续如何更改，已绑定到函数参数的值不变。"/>
          <p:cNvSpPr txBox="1"/>
          <p:nvPr/>
        </p:nvSpPr>
        <p:spPr>
          <a:xfrm>
            <a:off x="849543" y="1989067"/>
            <a:ext cx="7444914" cy="10503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如果一定要引用循环变量怎么办？方法是再创建一个函数，用该函数的参数绑定循环变量当前的值，无论该循环变量后续如何更改，已绑定到函数参数的值不变。</a:t>
            </a:r>
          </a:p>
        </p:txBody>
      </p:sp>
      <p:sp>
        <p:nvSpPr>
          <p:cNvPr id="1440" name="def count():…"/>
          <p:cNvSpPr txBox="1"/>
          <p:nvPr/>
        </p:nvSpPr>
        <p:spPr>
          <a:xfrm>
            <a:off x="1090626" y="3156176"/>
            <a:ext cx="6962748" cy="2758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count</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f</a:t>
            </a:r>
            <a:r>
              <a:rPr>
                <a:solidFill>
                  <a:srgbClr val="666600"/>
                </a:solidFill>
              </a:rPr>
              <a:t>(</a:t>
            </a:r>
            <a:r>
              <a:t>j</a:t>
            </a:r>
            <a:r>
              <a:rPr>
                <a:solidFill>
                  <a:srgbClr val="666600"/>
                </a:solidFill>
              </a:rPr>
              <a:t>):</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g</a:t>
            </a:r>
            <a:r>
              <a:rPr>
                <a:solidFill>
                  <a:srgbClr val="666600"/>
                </a:solidFill>
              </a:rPr>
              <a:t>():</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j</a:t>
            </a:r>
            <a:r>
              <a:rPr>
                <a:solidFill>
                  <a:srgbClr val="666600"/>
                </a:solidFill>
              </a:rPr>
              <a:t>*</a:t>
            </a:r>
            <a:r>
              <a:t>j</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g</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fs </a:t>
            </a:r>
            <a:r>
              <a:rPr>
                <a:solidFill>
                  <a:srgbClr val="666600"/>
                </a:solidFill>
              </a:rPr>
              <a:t>=</a:t>
            </a:r>
            <a:r>
              <a:t> </a:t>
            </a:r>
            <a:r>
              <a:rPr>
                <a:solidFill>
                  <a:srgbClr val="666600"/>
                </a:solidFill>
              </a:rPr>
              <a:t>[]</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for</a:t>
            </a:r>
            <a:r>
              <a:t> i </a:t>
            </a:r>
            <a:r>
              <a:rPr>
                <a:solidFill>
                  <a:srgbClr val="000088"/>
                </a:solidFill>
              </a:rPr>
              <a:t>in</a:t>
            </a:r>
            <a:r>
              <a:t> range</a:t>
            </a:r>
            <a:r>
              <a:rPr>
                <a:solidFill>
                  <a:srgbClr val="666600"/>
                </a:solidFill>
              </a:rPr>
              <a:t>(</a:t>
            </a:r>
            <a:r>
              <a:rPr>
                <a:solidFill>
                  <a:srgbClr val="006666"/>
                </a:solidFill>
              </a:rPr>
              <a:t>1</a:t>
            </a:r>
            <a:r>
              <a:rPr>
                <a:solidFill>
                  <a:srgbClr val="666600"/>
                </a:solidFill>
              </a:rPr>
              <a:t>,</a:t>
            </a:r>
            <a:r>
              <a:t> </a:t>
            </a:r>
            <a:r>
              <a:rPr>
                <a:solidFill>
                  <a:srgbClr val="006666"/>
                </a:solidFill>
              </a:rPr>
              <a:t>4</a:t>
            </a:r>
            <a:r>
              <a:rPr>
                <a:solidFill>
                  <a:srgbClr val="666600"/>
                </a:solidFill>
              </a:rPr>
              <a:t>):</a:t>
            </a:r>
          </a:p>
          <a:p>
            <a:pPr marL="457200" indent="-317500" defTabSz="457200">
              <a:buClr>
                <a:srgbClr val="000088"/>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        fs</a:t>
            </a:r>
            <a:r>
              <a:rPr>
                <a:solidFill>
                  <a:srgbClr val="666600"/>
                </a:solidFill>
              </a:rPr>
              <a:t>.</a:t>
            </a:r>
            <a:r>
              <a:rPr>
                <a:solidFill>
                  <a:srgbClr val="668099">
                    <a:alpha val="40000"/>
                  </a:srgbClr>
                </a:solidFill>
              </a:rPr>
              <a:t>append</a:t>
            </a:r>
            <a:r>
              <a:rPr>
                <a:solidFill>
                  <a:srgbClr val="666600"/>
                </a:solidFill>
              </a:rPr>
              <a:t>(</a:t>
            </a:r>
            <a:r>
              <a:rPr>
                <a:solidFill>
                  <a:srgbClr val="668099">
                    <a:alpha val="40000"/>
                  </a:srgbClr>
                </a:solidFill>
              </a:rPr>
              <a:t>f</a:t>
            </a:r>
            <a:r>
              <a:rPr>
                <a:solidFill>
                  <a:srgbClr val="666600"/>
                </a:solidFill>
              </a:rPr>
              <a:t>(</a:t>
            </a:r>
            <a:r>
              <a:rPr>
                <a:solidFill>
                  <a:srgbClr val="668099">
                    <a:alpha val="40000"/>
                  </a:srgbClr>
                </a:solidFill>
              </a:rPr>
              <a:t>i</a:t>
            </a:r>
            <a:r>
              <a:rPr>
                <a:solidFill>
                  <a:srgbClr val="666600"/>
                </a:solidFill>
              </a:rPr>
              <a:t>))</a:t>
            </a:r>
            <a:r>
              <a:rPr>
                <a:solidFill>
                  <a:srgbClr val="668099">
                    <a:alpha val="40000"/>
                  </a:srgbClr>
                </a:solidFill>
              </a:rPr>
              <a:t> </a:t>
            </a:r>
            <a:r>
              <a:t># f(i)立刻被执行，因此i的当前值被传入f()</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fs</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f1</a:t>
            </a:r>
            <a:r>
              <a:rPr>
                <a:solidFill>
                  <a:srgbClr val="666600"/>
                </a:solidFill>
              </a:rPr>
              <a:t>,</a:t>
            </a:r>
            <a:r>
              <a:t> f2</a:t>
            </a:r>
            <a:r>
              <a:rPr>
                <a:solidFill>
                  <a:srgbClr val="666600"/>
                </a:solidFill>
              </a:rPr>
              <a:t>,</a:t>
            </a:r>
            <a:r>
              <a:t> f3 </a:t>
            </a:r>
            <a:r>
              <a:rPr>
                <a:solidFill>
                  <a:srgbClr val="666600"/>
                </a:solidFill>
              </a:rPr>
              <a:t>=</a:t>
            </a:r>
            <a:r>
              <a:t> count</a:t>
            </a:r>
            <a:r>
              <a:rPr>
                <a:solidFill>
                  <a:srgbClr val="666600"/>
                </a:solidFill>
              </a:rPr>
              <a:t>()</a:t>
            </a:r>
            <a:endParaRPr>
              <a:solidFill>
                <a:srgbClr val="666600"/>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print</a:t>
            </a:r>
            <a:r>
              <a:rPr>
                <a:solidFill>
                  <a:srgbClr val="666600"/>
                </a:solidFill>
              </a:rPr>
              <a:t>(</a:t>
            </a:r>
            <a:r>
              <a:t>f1</a:t>
            </a:r>
            <a:r>
              <a:rPr>
                <a:solidFill>
                  <a:srgbClr val="666600"/>
                </a:solidFill>
              </a:rPr>
              <a:t>(),</a:t>
            </a:r>
            <a:r>
              <a:t>f2</a:t>
            </a:r>
            <a:r>
              <a:rPr>
                <a:solidFill>
                  <a:srgbClr val="666600"/>
                </a:solidFill>
              </a:rPr>
              <a:t>(),</a:t>
            </a:r>
            <a:r>
              <a:t>f3</a:t>
            </a:r>
            <a:r>
              <a:rPr>
                <a:solidFill>
                  <a:srgbClr val="666600"/>
                </a:solidFill>
              </a:rPr>
              <a:t>())</a:t>
            </a:r>
          </a:p>
        </p:txBody>
      </p:sp>
      <p:pic>
        <p:nvPicPr>
          <p:cNvPr id="1441" name="图像" descr="图像"/>
          <p:cNvPicPr>
            <a:picLocks noChangeAspect="1"/>
          </p:cNvPicPr>
          <p:nvPr/>
        </p:nvPicPr>
        <p:blipFill>
          <a:blip r:embed="rId3">
            <a:extLst/>
          </a:blip>
          <a:stretch>
            <a:fillRect/>
          </a:stretch>
        </p:blipFill>
        <p:spPr>
          <a:xfrm>
            <a:off x="1610006" y="6031383"/>
            <a:ext cx="5461001" cy="635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5" name="7.2 返回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7.2	</a:t>
            </a:r>
            <a:r>
              <a:t>返回函数</a:t>
            </a:r>
          </a:p>
        </p:txBody>
      </p:sp>
      <p:sp>
        <p:nvSpPr>
          <p:cNvPr id="1446" name="练习："/>
          <p:cNvSpPr txBox="1"/>
          <p:nvPr/>
        </p:nvSpPr>
        <p:spPr>
          <a:xfrm>
            <a:off x="1075139" y="995110"/>
            <a:ext cx="10185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练习：</a:t>
            </a:r>
          </a:p>
        </p:txBody>
      </p:sp>
      <p:sp>
        <p:nvSpPr>
          <p:cNvPr id="1447"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448" name="利用闭包返回一个计数器函数，每次调用它返回递增整数："/>
          <p:cNvSpPr txBox="1"/>
          <p:nvPr/>
        </p:nvSpPr>
        <p:spPr>
          <a:xfrm>
            <a:off x="510619" y="1760913"/>
            <a:ext cx="8122762"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2000">
                <a:solidFill>
                  <a:srgbClr val="000000"/>
                </a:solidFill>
                <a:latin typeface="Helvetica Neue"/>
                <a:ea typeface="Helvetica Neue"/>
                <a:cs typeface="Helvetica Neue"/>
                <a:sym typeface="Helvetica Neue"/>
              </a:defRPr>
            </a:lvl1pPr>
          </a:lstStyle>
          <a:p>
            <a:pPr/>
            <a:r>
              <a:t>        利用闭包返回一个计数器函数，每次调用它返回递增整数：         </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2" name="7.3 匿名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7.3	</a:t>
            </a:r>
            <a:r>
              <a:t>匿名函数</a:t>
            </a:r>
          </a:p>
        </p:txBody>
      </p:sp>
      <p:sp>
        <p:nvSpPr>
          <p:cNvPr id="1453" name="当我们在传入函数时，有些时候，不需要显式地定义函数，直接传入匿名函数更方便。…"/>
          <p:cNvSpPr txBox="1"/>
          <p:nvPr/>
        </p:nvSpPr>
        <p:spPr>
          <a:xfrm>
            <a:off x="704029" y="1003515"/>
            <a:ext cx="7735941" cy="13806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当我们在传入函数时，有些时候，不需要显式地定义函数，直接传入匿名函数更方便。  </a:t>
            </a:r>
          </a:p>
          <a:p>
            <a:pPr defTabSz="457200">
              <a:defRPr>
                <a:solidFill>
                  <a:srgbClr val="000000"/>
                </a:solidFill>
                <a:latin typeface="Helvetica Neue"/>
                <a:ea typeface="Helvetica Neue"/>
                <a:cs typeface="Helvetica Neue"/>
                <a:sym typeface="Helvetica Neue"/>
              </a:defRPr>
            </a:pPr>
            <a:r>
              <a:t>       在Python中，对匿名函数提供了有限支持，还是以 </a:t>
            </a:r>
            <a:r>
              <a:rPr>
                <a:solidFill>
                  <a:schemeClr val="accent2">
                    <a:satOff val="-67193"/>
                    <a:lumOff val="20931"/>
                  </a:schemeClr>
                </a:solidFill>
              </a:rPr>
              <a:t>map( )  </a:t>
            </a:r>
            <a:r>
              <a:t>函数为例</a:t>
            </a:r>
            <a:r>
              <a:rPr>
                <a:solidFill>
                  <a:schemeClr val="accent2">
                    <a:satOff val="-67193"/>
                    <a:lumOff val="20931"/>
                  </a:schemeClr>
                </a:solidFill>
              </a:rPr>
              <a:t> </a:t>
            </a:r>
            <a:r>
              <a:t> ，计算 </a:t>
            </a:r>
            <a:r>
              <a:rPr>
                <a:solidFill>
                  <a:schemeClr val="accent2">
                    <a:satOff val="-67193"/>
                    <a:lumOff val="20931"/>
                  </a:schemeClr>
                </a:solidFill>
              </a:rPr>
              <a:t>f(x)=x^2</a:t>
            </a:r>
            <a:r>
              <a:t> 时，除了定义一个</a:t>
            </a:r>
            <a:r>
              <a:rPr>
                <a:solidFill>
                  <a:schemeClr val="accent2">
                    <a:satOff val="-67193"/>
                    <a:lumOff val="20931"/>
                  </a:schemeClr>
                </a:solidFill>
              </a:rPr>
              <a:t> f(x)</a:t>
            </a:r>
            <a:r>
              <a:t> 的函数外，还可以直接传入匿名函数：</a:t>
            </a:r>
          </a:p>
        </p:txBody>
      </p:sp>
      <p:sp>
        <p:nvSpPr>
          <p:cNvPr id="1454" name="匿名函数 lambda x: x * x 实际上就是："/>
          <p:cNvSpPr txBox="1"/>
          <p:nvPr/>
        </p:nvSpPr>
        <p:spPr>
          <a:xfrm>
            <a:off x="704029" y="3765372"/>
            <a:ext cx="7735941"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匿名函数 </a:t>
            </a:r>
            <a:r>
              <a:rPr>
                <a:solidFill>
                  <a:schemeClr val="accent2">
                    <a:satOff val="-67193"/>
                    <a:lumOff val="20931"/>
                  </a:schemeClr>
                </a:solidFill>
              </a:rPr>
              <a:t>lambda x: x * x </a:t>
            </a:r>
            <a:r>
              <a:t>实际上就是：   </a:t>
            </a:r>
          </a:p>
        </p:txBody>
      </p:sp>
      <p:pic>
        <p:nvPicPr>
          <p:cNvPr id="1455" name="图像" descr="图像"/>
          <p:cNvPicPr>
            <a:picLocks noChangeAspect="1"/>
          </p:cNvPicPr>
          <p:nvPr/>
        </p:nvPicPr>
        <p:blipFill>
          <a:blip r:embed="rId3">
            <a:extLst/>
          </a:blip>
          <a:stretch>
            <a:fillRect/>
          </a:stretch>
        </p:blipFill>
        <p:spPr>
          <a:xfrm>
            <a:off x="1149350" y="2750915"/>
            <a:ext cx="6845300" cy="647701"/>
          </a:xfrm>
          <a:prstGeom prst="rect">
            <a:avLst/>
          </a:prstGeom>
          <a:ln w="12700">
            <a:miter lim="400000"/>
          </a:ln>
        </p:spPr>
      </p:pic>
      <p:sp>
        <p:nvSpPr>
          <p:cNvPr id="1456" name="def f(x):…"/>
          <p:cNvSpPr txBox="1"/>
          <p:nvPr/>
        </p:nvSpPr>
        <p:spPr>
          <a:xfrm>
            <a:off x="3437751" y="4420721"/>
            <a:ext cx="2268498" cy="5591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f</a:t>
            </a:r>
            <a:r>
              <a:rPr>
                <a:solidFill>
                  <a:srgbClr val="666600"/>
                </a:solidFill>
              </a:rPr>
              <a:t>(</a:t>
            </a:r>
            <a:r>
              <a:rPr>
                <a:solidFill>
                  <a:srgbClr val="668099">
                    <a:alpha val="40000"/>
                  </a:srgbClr>
                </a:solidFill>
              </a:rPr>
              <a:t>x</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x </a:t>
            </a:r>
            <a:r>
              <a:rPr>
                <a:solidFill>
                  <a:srgbClr val="666600"/>
                </a:solidFill>
              </a:rPr>
              <a:t>*</a:t>
            </a:r>
            <a:r>
              <a:t> x</a:t>
            </a:r>
          </a:p>
        </p:txBody>
      </p:sp>
      <p:sp>
        <p:nvSpPr>
          <p:cNvPr id="1457" name="关键字lambda表示匿名函数，冒号前面的x表示函数参数。"/>
          <p:cNvSpPr txBox="1"/>
          <p:nvPr/>
        </p:nvSpPr>
        <p:spPr>
          <a:xfrm>
            <a:off x="632350" y="5226325"/>
            <a:ext cx="78793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关键字lambda表示匿名函数，冒号前面的x表示函数参数。</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1" name="7.3 匿名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7.3	</a:t>
            </a:r>
            <a:r>
              <a:t>匿名函数</a:t>
            </a:r>
          </a:p>
        </p:txBody>
      </p:sp>
      <p:sp>
        <p:nvSpPr>
          <p:cNvPr id="1462" name="匿名函数有个限制，就是只能有一个表达式，不用写return，返回值就是该表达式的结果。…"/>
          <p:cNvSpPr txBox="1"/>
          <p:nvPr/>
        </p:nvSpPr>
        <p:spPr>
          <a:xfrm>
            <a:off x="587386" y="962895"/>
            <a:ext cx="7969228" cy="1691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匿名函数有个限制，就是只能有一个表达式，不用写return，返回值就是该表达式的结果。</a:t>
            </a:r>
          </a:p>
          <a:p>
            <a:pPr defTabSz="457200">
              <a:defRPr>
                <a:solidFill>
                  <a:srgbClr val="000000"/>
                </a:solidFill>
                <a:latin typeface="Helvetica Neue"/>
                <a:ea typeface="Helvetica Neue"/>
                <a:cs typeface="Helvetica Neue"/>
                <a:sym typeface="Helvetica Neue"/>
              </a:defRPr>
            </a:pPr>
            <a:r>
              <a:t>       用匿名函数有个好处，因为函数没有名字，不必担心函数名冲突。此外，匿名函数也是一个函数对象，也可以把匿名函数赋值给一个变量，再利用变量来调用该函数：</a:t>
            </a:r>
          </a:p>
        </p:txBody>
      </p:sp>
      <p:pic>
        <p:nvPicPr>
          <p:cNvPr id="1463" name="图像" descr="图像"/>
          <p:cNvPicPr>
            <a:picLocks noChangeAspect="1"/>
          </p:cNvPicPr>
          <p:nvPr/>
        </p:nvPicPr>
        <p:blipFill>
          <a:blip r:embed="rId3">
            <a:extLst/>
          </a:blip>
          <a:stretch>
            <a:fillRect/>
          </a:stretch>
        </p:blipFill>
        <p:spPr>
          <a:xfrm>
            <a:off x="1670050" y="2781300"/>
            <a:ext cx="5803900" cy="1295400"/>
          </a:xfrm>
          <a:prstGeom prst="rect">
            <a:avLst/>
          </a:prstGeom>
          <a:ln w="12700">
            <a:miter lim="400000"/>
          </a:ln>
        </p:spPr>
      </p:pic>
      <p:sp>
        <p:nvSpPr>
          <p:cNvPr id="1464" name="同样，也可以把匿名函数作为返回值返回，比如："/>
          <p:cNvSpPr txBox="1"/>
          <p:nvPr/>
        </p:nvSpPr>
        <p:spPr>
          <a:xfrm>
            <a:off x="1014903" y="4203362"/>
            <a:ext cx="51333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同样，也可以把匿名函数作为返回值返回，比如：</a:t>
            </a:r>
          </a:p>
        </p:txBody>
      </p:sp>
      <p:sp>
        <p:nvSpPr>
          <p:cNvPr id="1465" name="def build(x, y):…"/>
          <p:cNvSpPr txBox="1"/>
          <p:nvPr/>
        </p:nvSpPr>
        <p:spPr>
          <a:xfrm>
            <a:off x="2317286" y="4738964"/>
            <a:ext cx="3975657" cy="5591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build</a:t>
            </a:r>
            <a:r>
              <a:rPr>
                <a:solidFill>
                  <a:srgbClr val="666600"/>
                </a:solidFill>
              </a:rPr>
              <a:t>(</a:t>
            </a:r>
            <a:r>
              <a:rPr>
                <a:solidFill>
                  <a:srgbClr val="668099">
                    <a:alpha val="40000"/>
                  </a:srgbClr>
                </a:solidFill>
              </a:rPr>
              <a:t>x</a:t>
            </a:r>
            <a:r>
              <a:rPr>
                <a:solidFill>
                  <a:srgbClr val="666600"/>
                </a:solidFill>
              </a:rPr>
              <a:t>,</a:t>
            </a:r>
            <a:r>
              <a:rPr>
                <a:solidFill>
                  <a:srgbClr val="668099">
                    <a:alpha val="40000"/>
                  </a:srgbClr>
                </a:solidFill>
              </a:rPr>
              <a:t> y</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0088"/>
                </a:solidFill>
              </a:rPr>
              <a:t>lambda</a:t>
            </a:r>
            <a:r>
              <a:rPr>
                <a:solidFill>
                  <a:srgbClr val="666600"/>
                </a:solidFill>
              </a:rPr>
              <a:t>:</a:t>
            </a:r>
            <a:r>
              <a:t> x </a:t>
            </a:r>
            <a:r>
              <a:rPr>
                <a:solidFill>
                  <a:srgbClr val="666600"/>
                </a:solidFill>
              </a:rPr>
              <a:t>*</a:t>
            </a:r>
            <a:r>
              <a:t> x </a:t>
            </a:r>
            <a:r>
              <a:rPr>
                <a:solidFill>
                  <a:srgbClr val="666600"/>
                </a:solidFill>
              </a:rPr>
              <a:t>+</a:t>
            </a:r>
            <a:r>
              <a:t> y </a:t>
            </a:r>
            <a:r>
              <a:rPr>
                <a:solidFill>
                  <a:srgbClr val="666600"/>
                </a:solidFill>
              </a:rPr>
              <a:t>*</a:t>
            </a:r>
            <a:r>
              <a:t> y</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9" name="7.3 匿名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7.3	</a:t>
            </a:r>
            <a:r>
              <a:t>匿名函数</a:t>
            </a:r>
          </a:p>
        </p:txBody>
      </p:sp>
      <p:sp>
        <p:nvSpPr>
          <p:cNvPr id="1470" name="练习："/>
          <p:cNvSpPr txBox="1"/>
          <p:nvPr/>
        </p:nvSpPr>
        <p:spPr>
          <a:xfrm>
            <a:off x="1075139" y="995110"/>
            <a:ext cx="10185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练习：</a:t>
            </a:r>
          </a:p>
        </p:txBody>
      </p:sp>
      <p:sp>
        <p:nvSpPr>
          <p:cNvPr id="1471"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472" name="请用匿名函数改造下面的代码："/>
          <p:cNvSpPr txBox="1"/>
          <p:nvPr/>
        </p:nvSpPr>
        <p:spPr>
          <a:xfrm>
            <a:off x="510619" y="1760913"/>
            <a:ext cx="8122762"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2000">
                <a:solidFill>
                  <a:srgbClr val="000000"/>
                </a:solidFill>
                <a:latin typeface="Helvetica Neue"/>
                <a:ea typeface="Helvetica Neue"/>
                <a:cs typeface="Helvetica Neue"/>
                <a:sym typeface="Helvetica Neue"/>
              </a:defRPr>
            </a:lvl1pPr>
          </a:lstStyle>
          <a:p>
            <a:pPr/>
            <a:r>
              <a:t>        请用匿名函数改造下面的代码：         </a:t>
            </a:r>
          </a:p>
        </p:txBody>
      </p:sp>
      <p:sp>
        <p:nvSpPr>
          <p:cNvPr id="1473" name="def is_odd(n):…"/>
          <p:cNvSpPr txBox="1"/>
          <p:nvPr/>
        </p:nvSpPr>
        <p:spPr>
          <a:xfrm>
            <a:off x="2264080" y="2463216"/>
            <a:ext cx="4615840" cy="10417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is_odd</a:t>
            </a:r>
            <a:r>
              <a:rPr>
                <a:solidFill>
                  <a:srgbClr val="666600"/>
                </a:solidFill>
              </a:rPr>
              <a:t>(</a:t>
            </a:r>
            <a:r>
              <a:t>n</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n </a:t>
            </a:r>
            <a:r>
              <a:rPr>
                <a:solidFill>
                  <a:srgbClr val="666600"/>
                </a:solidFill>
              </a:rPr>
              <a:t>%</a:t>
            </a:r>
            <a:r>
              <a:t> </a:t>
            </a:r>
            <a:r>
              <a:rPr>
                <a:solidFill>
                  <a:srgbClr val="006666"/>
                </a:solidFill>
              </a:rPr>
              <a:t>2</a:t>
            </a:r>
            <a:r>
              <a:t> </a:t>
            </a:r>
            <a:r>
              <a:rPr>
                <a:solidFill>
                  <a:srgbClr val="666600"/>
                </a:solidFill>
              </a:rPr>
              <a:t>==</a:t>
            </a:r>
            <a:r>
              <a:t> </a:t>
            </a:r>
            <a:r>
              <a:rPr>
                <a:solidFill>
                  <a:srgbClr val="006666"/>
                </a:solidFill>
              </a:rPr>
              <a:t>1</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p>
          <a:p>
            <a:pPr marL="457200" indent="-317500" defTabSz="457200">
              <a:buClr>
                <a:srgbClr val="668099">
                  <a:alpha val="40000"/>
                </a:srgbClr>
              </a:buClr>
              <a:buSzPct val="100000"/>
              <a:buFont typeface="Monaco"/>
              <a:buAutoNum type="arabicPeriod" startAt="4"/>
              <a:defRPr sz="1400">
                <a:solidFill>
                  <a:srgbClr val="668099">
                    <a:alpha val="40000"/>
                  </a:srgbClr>
                </a:solidFill>
                <a:latin typeface="Monaco"/>
                <a:ea typeface="Monaco"/>
                <a:cs typeface="Monaco"/>
                <a:sym typeface="Monaco"/>
              </a:defRPr>
            </a:pPr>
            <a:r>
              <a:t>L </a:t>
            </a:r>
            <a:r>
              <a:rPr>
                <a:solidFill>
                  <a:srgbClr val="666600"/>
                </a:solidFill>
              </a:rPr>
              <a:t>=</a:t>
            </a:r>
            <a:r>
              <a:t> list</a:t>
            </a:r>
            <a:r>
              <a:rPr>
                <a:solidFill>
                  <a:srgbClr val="666600"/>
                </a:solidFill>
              </a:rPr>
              <a:t>(</a:t>
            </a:r>
            <a:r>
              <a:t>filter</a:t>
            </a:r>
            <a:r>
              <a:rPr>
                <a:solidFill>
                  <a:srgbClr val="666600"/>
                </a:solidFill>
              </a:rPr>
              <a:t>(</a:t>
            </a:r>
            <a:r>
              <a:t>is_odd</a:t>
            </a:r>
            <a:r>
              <a:rPr>
                <a:solidFill>
                  <a:srgbClr val="666600"/>
                </a:solidFill>
              </a:rPr>
              <a:t>,</a:t>
            </a:r>
            <a:r>
              <a:t> range</a:t>
            </a:r>
            <a:r>
              <a:rPr>
                <a:solidFill>
                  <a:srgbClr val="666600"/>
                </a:solidFill>
              </a:rPr>
              <a:t>(</a:t>
            </a:r>
            <a:r>
              <a:rPr>
                <a:solidFill>
                  <a:srgbClr val="006666"/>
                </a:solidFill>
              </a:rPr>
              <a:t>1</a:t>
            </a:r>
            <a:r>
              <a:rPr>
                <a:solidFill>
                  <a:srgbClr val="666600"/>
                </a:solidFill>
              </a:rPr>
              <a:t>,</a:t>
            </a:r>
            <a:r>
              <a:t> </a:t>
            </a:r>
            <a:r>
              <a:rPr>
                <a:solidFill>
                  <a:srgbClr val="006666"/>
                </a:solidFill>
              </a:rPr>
              <a:t>20</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7" name="7.4 装饰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7.4	</a:t>
            </a:r>
            <a:r>
              <a:t>装饰器</a:t>
            </a:r>
          </a:p>
        </p:txBody>
      </p:sp>
      <p:sp>
        <p:nvSpPr>
          <p:cNvPr id="1478" name="由于函数也是一个对象，而且函数对象可以被赋值给变量，所以，通过变量也能调用该函数。"/>
          <p:cNvSpPr txBox="1"/>
          <p:nvPr/>
        </p:nvSpPr>
        <p:spPr>
          <a:xfrm>
            <a:off x="587386" y="962895"/>
            <a:ext cx="7969228"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由于函数也是一个对象，而且函数对象可以被赋值给变量，所以，通过变量也能调用该函数。</a:t>
            </a:r>
          </a:p>
        </p:txBody>
      </p:sp>
      <p:sp>
        <p:nvSpPr>
          <p:cNvPr id="1479" name="函数对象有一个__name__属性，可以拿到函数的名字："/>
          <p:cNvSpPr txBox="1"/>
          <p:nvPr/>
        </p:nvSpPr>
        <p:spPr>
          <a:xfrm>
            <a:off x="925867" y="3571206"/>
            <a:ext cx="5700954"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函数对象有一个</a:t>
            </a:r>
            <a:r>
              <a:rPr>
                <a:solidFill>
                  <a:schemeClr val="accent2">
                    <a:satOff val="-67193"/>
                    <a:lumOff val="20931"/>
                  </a:schemeClr>
                </a:solidFill>
              </a:rPr>
              <a:t>__name__</a:t>
            </a:r>
            <a:r>
              <a:t>属性，可以拿到函数的名字：</a:t>
            </a:r>
          </a:p>
        </p:txBody>
      </p:sp>
      <p:pic>
        <p:nvPicPr>
          <p:cNvPr id="1480" name="图像" descr="图像"/>
          <p:cNvPicPr>
            <a:picLocks noChangeAspect="1"/>
          </p:cNvPicPr>
          <p:nvPr/>
        </p:nvPicPr>
        <p:blipFill>
          <a:blip r:embed="rId3">
            <a:extLst/>
          </a:blip>
          <a:stretch>
            <a:fillRect/>
          </a:stretch>
        </p:blipFill>
        <p:spPr>
          <a:xfrm>
            <a:off x="1898650" y="1842761"/>
            <a:ext cx="5346700" cy="1498601"/>
          </a:xfrm>
          <a:prstGeom prst="rect">
            <a:avLst/>
          </a:prstGeom>
          <a:ln w="12700">
            <a:miter lim="400000"/>
          </a:ln>
        </p:spPr>
      </p:pic>
      <p:pic>
        <p:nvPicPr>
          <p:cNvPr id="1481" name="图像" descr="图像"/>
          <p:cNvPicPr>
            <a:picLocks noChangeAspect="1"/>
          </p:cNvPicPr>
          <p:nvPr/>
        </p:nvPicPr>
        <p:blipFill>
          <a:blip r:embed="rId4">
            <a:extLst/>
          </a:blip>
          <a:stretch>
            <a:fillRect/>
          </a:stretch>
        </p:blipFill>
        <p:spPr>
          <a:xfrm>
            <a:off x="1900096" y="4209991"/>
            <a:ext cx="5575301" cy="11049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5" name="7.4 装饰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7.4	</a:t>
            </a:r>
            <a:r>
              <a:t>装饰器</a:t>
            </a:r>
          </a:p>
        </p:txBody>
      </p:sp>
      <p:sp>
        <p:nvSpPr>
          <p:cNvPr id="1486" name="假设我们要增强 now( ) 函数的功能，比如，在函数调用前后自动打印日志，但又不希望修改 now( ) 函数的定义，这种在代码运行期间动态增加功能的方式，称之为“装饰器”（Decorator）。…"/>
          <p:cNvSpPr txBox="1"/>
          <p:nvPr/>
        </p:nvSpPr>
        <p:spPr>
          <a:xfrm>
            <a:off x="407057" y="958376"/>
            <a:ext cx="8329886" cy="17045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假设我们要增强 </a:t>
            </a:r>
            <a:r>
              <a:rPr>
                <a:solidFill>
                  <a:schemeClr val="accent2">
                    <a:satOff val="-67193"/>
                    <a:lumOff val="20931"/>
                  </a:schemeClr>
                </a:solidFill>
              </a:rPr>
              <a:t>now( ) </a:t>
            </a:r>
            <a:r>
              <a:t>函数的功能，比如，在函数调用前后自动打印日志，但又不希望修改</a:t>
            </a:r>
            <a:r>
              <a:rPr>
                <a:solidFill>
                  <a:schemeClr val="accent2">
                    <a:satOff val="-67193"/>
                    <a:lumOff val="20931"/>
                  </a:schemeClr>
                </a:solidFill>
              </a:rPr>
              <a:t> now( )</a:t>
            </a:r>
            <a:r>
              <a:t> 函数的定义，这种在代码运行期间动态增加功能的方式，称之为“装饰器”（</a:t>
            </a:r>
            <a:r>
              <a:rPr>
                <a:solidFill>
                  <a:schemeClr val="accent2">
                    <a:satOff val="-67193"/>
                    <a:lumOff val="20931"/>
                  </a:schemeClr>
                </a:solidFill>
              </a:rPr>
              <a:t>Decorator</a:t>
            </a:r>
            <a:r>
              <a:t>）。</a:t>
            </a:r>
          </a:p>
          <a:p>
            <a:pPr defTabSz="457200">
              <a:defRPr>
                <a:solidFill>
                  <a:srgbClr val="000000"/>
                </a:solidFill>
                <a:latin typeface="Helvetica Neue"/>
                <a:ea typeface="Helvetica Neue"/>
                <a:cs typeface="Helvetica Neue"/>
                <a:sym typeface="Helvetica Neue"/>
              </a:defRPr>
            </a:pPr>
            <a:r>
              <a:t>       本质上，</a:t>
            </a:r>
            <a:r>
              <a:rPr>
                <a:solidFill>
                  <a:schemeClr val="accent2">
                    <a:satOff val="-67193"/>
                    <a:lumOff val="20931"/>
                  </a:schemeClr>
                </a:solidFill>
              </a:rPr>
              <a:t>decorator</a:t>
            </a:r>
            <a:r>
              <a:t>就是一个返回函数的高阶函数。所以，要定义一个能打印日志的</a:t>
            </a:r>
            <a:r>
              <a:rPr>
                <a:solidFill>
                  <a:schemeClr val="accent2">
                    <a:satOff val="-67193"/>
                    <a:lumOff val="20931"/>
                  </a:schemeClr>
                </a:solidFill>
              </a:rPr>
              <a:t>decorator</a:t>
            </a:r>
            <a:r>
              <a:t>，可以定义如下：</a:t>
            </a:r>
          </a:p>
        </p:txBody>
      </p:sp>
      <p:sp>
        <p:nvSpPr>
          <p:cNvPr id="1487" name="def log(func):…"/>
          <p:cNvSpPr txBox="1"/>
          <p:nvPr/>
        </p:nvSpPr>
        <p:spPr>
          <a:xfrm>
            <a:off x="1943987" y="2787452"/>
            <a:ext cx="5256025" cy="12830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log</a:t>
            </a:r>
            <a:r>
              <a:rPr>
                <a:solidFill>
                  <a:srgbClr val="666600"/>
                </a:solidFill>
              </a:rPr>
              <a:t>(</a:t>
            </a:r>
            <a:r>
              <a:rPr>
                <a:solidFill>
                  <a:srgbClr val="668099">
                    <a:alpha val="40000"/>
                  </a:srgbClr>
                </a:solidFill>
              </a:rPr>
              <a:t>func</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wrapper</a:t>
            </a:r>
            <a:r>
              <a:rPr>
                <a:solidFill>
                  <a:srgbClr val="666600"/>
                </a:solidFill>
              </a:rPr>
              <a:t>(*</a:t>
            </a:r>
            <a:r>
              <a:t>args</a:t>
            </a:r>
            <a:r>
              <a:rPr>
                <a:solidFill>
                  <a:srgbClr val="666600"/>
                </a:solidFill>
              </a:rPr>
              <a:t>,</a:t>
            </a:r>
            <a:r>
              <a:t> </a:t>
            </a:r>
            <a:r>
              <a:rPr>
                <a:solidFill>
                  <a:srgbClr val="666600"/>
                </a:solidFill>
              </a:rPr>
              <a:t>**</a:t>
            </a:r>
            <a:r>
              <a:t>kw</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'call %s():'</a:t>
            </a:r>
            <a:r>
              <a:rPr>
                <a:solidFill>
                  <a:srgbClr val="668099">
                    <a:alpha val="40000"/>
                  </a:srgbClr>
                </a:solidFill>
              </a:rPr>
              <a:t> </a:t>
            </a:r>
            <a:r>
              <a:rPr>
                <a:solidFill>
                  <a:srgbClr val="666600"/>
                </a:solidFill>
              </a:rPr>
              <a:t>%</a:t>
            </a:r>
            <a:r>
              <a:rPr>
                <a:solidFill>
                  <a:srgbClr val="668099">
                    <a:alpha val="40000"/>
                  </a:srgbClr>
                </a:solidFill>
              </a:rPr>
              <a:t> func</a:t>
            </a:r>
            <a:r>
              <a:rPr>
                <a:solidFill>
                  <a:srgbClr val="666600"/>
                </a:solidFill>
              </a:rPr>
              <a:t>.</a:t>
            </a:r>
            <a:r>
              <a:rPr>
                <a:solidFill>
                  <a:srgbClr val="668099">
                    <a:alpha val="40000"/>
                  </a:srgbClr>
                </a:solidFill>
              </a:rPr>
              <a:t>__name__</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func</a:t>
            </a:r>
            <a:r>
              <a:rPr>
                <a:solidFill>
                  <a:srgbClr val="666600"/>
                </a:solidFill>
              </a:rPr>
              <a:t>(*</a:t>
            </a:r>
            <a:r>
              <a:t>args</a:t>
            </a:r>
            <a:r>
              <a:rPr>
                <a:solidFill>
                  <a:srgbClr val="666600"/>
                </a:solidFill>
              </a:rPr>
              <a:t>,</a:t>
            </a:r>
            <a:r>
              <a:t> </a:t>
            </a:r>
            <a:r>
              <a:rPr>
                <a:solidFill>
                  <a:srgbClr val="666600"/>
                </a:solidFill>
              </a:rPr>
              <a:t>**</a:t>
            </a:r>
            <a:r>
              <a:t>kw</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wrapper</a:t>
            </a:r>
          </a:p>
        </p:txBody>
      </p:sp>
      <p:sp>
        <p:nvSpPr>
          <p:cNvPr id="1488" name="观察上面的log，因为它是一个decorator，所以接受一个函数作为参数，并返回一个函数。借助Python的@语法，把decorator置于函数的定义处："/>
          <p:cNvSpPr txBox="1"/>
          <p:nvPr/>
        </p:nvSpPr>
        <p:spPr>
          <a:xfrm>
            <a:off x="374358" y="4195080"/>
            <a:ext cx="8395284"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观察上面的log，因为它是一个</a:t>
            </a:r>
            <a:r>
              <a:rPr>
                <a:solidFill>
                  <a:schemeClr val="accent2">
                    <a:satOff val="-67193"/>
                    <a:lumOff val="20931"/>
                  </a:schemeClr>
                </a:solidFill>
              </a:rPr>
              <a:t>decorator</a:t>
            </a:r>
            <a:r>
              <a:t>，所以接受一个函数作为参数，并返回一个函数。借助Python的</a:t>
            </a:r>
            <a:r>
              <a:rPr>
                <a:solidFill>
                  <a:schemeClr val="accent2">
                    <a:satOff val="-67193"/>
                    <a:lumOff val="20931"/>
                  </a:schemeClr>
                </a:solidFill>
              </a:rPr>
              <a:t>@</a:t>
            </a:r>
            <a:r>
              <a:t>语法，把</a:t>
            </a:r>
            <a:r>
              <a:rPr>
                <a:solidFill>
                  <a:schemeClr val="accent2">
                    <a:satOff val="-67193"/>
                    <a:lumOff val="20931"/>
                  </a:schemeClr>
                </a:solidFill>
              </a:rPr>
              <a:t>decorator</a:t>
            </a:r>
            <a:r>
              <a:t>置于函数的定义处：</a:t>
            </a:r>
          </a:p>
        </p:txBody>
      </p:sp>
      <p:sp>
        <p:nvSpPr>
          <p:cNvPr id="1489" name="@log…"/>
          <p:cNvSpPr txBox="1"/>
          <p:nvPr/>
        </p:nvSpPr>
        <p:spPr>
          <a:xfrm>
            <a:off x="2007058" y="5132352"/>
            <a:ext cx="3015380" cy="10417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6666"/>
                </a:solidFill>
                <a:latin typeface="Monaco"/>
                <a:ea typeface="Monaco"/>
                <a:cs typeface="Monaco"/>
                <a:sym typeface="Monaco"/>
              </a:defRPr>
            </a:pPr>
            <a:r>
              <a:t>@log</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now</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‘2015-3-25’</a:t>
            </a:r>
            <a:r>
              <a:rPr>
                <a:solidFill>
                  <a:srgbClr val="666600"/>
                </a:solidFill>
              </a:rPr>
              <a:t>)</a:t>
            </a:r>
            <a:endParaRPr>
              <a:solidFill>
                <a:srgbClr val="666600"/>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t>now</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PyPy是另一个Python解释器，它的目标是执行速度。PyPy采用JIT技术，对Python代码进行动态编译（注意不是解释），所以可以显著提高Python代码的执行速度。…"/>
          <p:cNvSpPr txBox="1"/>
          <p:nvPr/>
        </p:nvSpPr>
        <p:spPr>
          <a:xfrm>
            <a:off x="510619" y="1301167"/>
            <a:ext cx="8122762" cy="35456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PyPy是另一个Python解释器，它的目标是执行速度。PyPy采用</a:t>
            </a:r>
            <a:r>
              <a:rPr>
                <a:hlinkClick r:id="rId2" invalidUrl="" action="" tgtFrame="" tooltip="" history="1" highlightClick="0" endSnd="0"/>
              </a:rPr>
              <a:t>JIT技术</a:t>
            </a:r>
            <a:r>
              <a:t>，对Python代码进行动态编译（注意不是解释），所以可以显著提高Python代码的执行速度。</a:t>
            </a:r>
          </a:p>
          <a:p>
            <a:pPr indent="342900">
              <a:lnSpc>
                <a:spcPct val="120000"/>
              </a:lnSpc>
              <a:spcBef>
                <a:spcPts val="400"/>
              </a:spcBef>
              <a:defRPr>
                <a:solidFill>
                  <a:srgbClr val="000000"/>
                </a:solidFill>
              </a:defRPr>
            </a:pPr>
            <a:r>
              <a:t>    绝大部分Python代码都可以在PyPy下运行，但是PyPy和CPython有一些是不同的，这就导致相同的Python代码在两种解释器下执行可能会有不同的结果。如果你的代码要放到PyPy下执行，就需要了解</a:t>
            </a:r>
            <a:r>
              <a:rPr>
                <a:hlinkClick r:id="rId3" invalidUrl="" action="" tgtFrame="" tooltip="" history="1" highlightClick="0" endSnd="0"/>
              </a:rPr>
              <a:t>PyPy和CPython的不同点</a:t>
            </a:r>
            <a:r>
              <a:t>。</a:t>
            </a:r>
          </a:p>
          <a:p>
            <a:pPr indent="342900">
              <a:lnSpc>
                <a:spcPct val="120000"/>
              </a:lnSpc>
              <a:spcBef>
                <a:spcPts val="400"/>
              </a:spcBef>
              <a:defRPr>
                <a:solidFill>
                  <a:srgbClr val="000000"/>
                </a:solidFill>
              </a:defRPr>
            </a:pPr>
          </a:p>
        </p:txBody>
      </p:sp>
      <p:sp>
        <p:nvSpPr>
          <p:cNvPr id="269" name="2.3    Python解释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2.3    </a:t>
            </a:r>
            <a:r>
              <a:t>Python解释器</a:t>
            </a:r>
          </a:p>
        </p:txBody>
      </p:sp>
      <p:sp>
        <p:nvSpPr>
          <p:cNvPr id="270" name="PyPy："/>
          <p:cNvSpPr txBox="1"/>
          <p:nvPr/>
        </p:nvSpPr>
        <p:spPr>
          <a:xfrm>
            <a:off x="612775" y="832747"/>
            <a:ext cx="5616575"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000000"/>
                </a:solidFill>
                <a:latin typeface="微软雅黑"/>
                <a:ea typeface="微软雅黑"/>
                <a:cs typeface="微软雅黑"/>
                <a:sym typeface="微软雅黑"/>
              </a:defRPr>
            </a:lvl1pPr>
          </a:lstStyle>
          <a:p>
            <a:pPr/>
            <a:r>
              <a:t>PyPy：</a:t>
            </a:r>
          </a:p>
        </p:txBody>
      </p:sp>
      <p:sp>
        <p:nvSpPr>
          <p:cNvPr id="271" name="IronPython："/>
          <p:cNvSpPr txBox="1"/>
          <p:nvPr/>
        </p:nvSpPr>
        <p:spPr>
          <a:xfrm>
            <a:off x="612775" y="4124250"/>
            <a:ext cx="5616575"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000000"/>
                </a:solidFill>
                <a:latin typeface="微软雅黑"/>
                <a:ea typeface="微软雅黑"/>
                <a:cs typeface="微软雅黑"/>
                <a:sym typeface="微软雅黑"/>
              </a:defRPr>
            </a:lvl1pPr>
          </a:lstStyle>
          <a:p>
            <a:pPr/>
            <a:r>
              <a:t>IronPython：</a:t>
            </a:r>
          </a:p>
        </p:txBody>
      </p:sp>
      <p:sp>
        <p:nvSpPr>
          <p:cNvPr id="272" name="IronPython和Jython类似，只不过IronPython是运行在微软.Net平台上的Python解释器，可以直接把Python代码编译成.Net的字节码。"/>
          <p:cNvSpPr txBox="1"/>
          <p:nvPr/>
        </p:nvSpPr>
        <p:spPr>
          <a:xfrm>
            <a:off x="510619" y="4710259"/>
            <a:ext cx="8122762" cy="79741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342900">
              <a:lnSpc>
                <a:spcPct val="120000"/>
              </a:lnSpc>
              <a:spcBef>
                <a:spcPts val="400"/>
              </a:spcBef>
              <a:defRPr>
                <a:solidFill>
                  <a:srgbClr val="000000"/>
                </a:solidFill>
              </a:defRPr>
            </a:lvl1pPr>
          </a:lstStyle>
          <a:p>
            <a:pPr/>
            <a:r>
              <a:t>    IronPython和Jython类似，只不过IronPython是运行在微软.Net平台上的Python解释器，可以直接把Python代码编译成.Net的字节码。</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3" name="7.4 装饰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7.4	</a:t>
            </a:r>
            <a:r>
              <a:t>装饰器</a:t>
            </a:r>
          </a:p>
        </p:txBody>
      </p:sp>
      <p:sp>
        <p:nvSpPr>
          <p:cNvPr id="1494" name="调用now()函数，不仅会运行now()函数本身，还会在运行now()函数前打印一行日志："/>
          <p:cNvSpPr txBox="1"/>
          <p:nvPr/>
        </p:nvSpPr>
        <p:spPr>
          <a:xfrm>
            <a:off x="407057" y="958376"/>
            <a:ext cx="832988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调用</a:t>
            </a:r>
            <a:r>
              <a:rPr>
                <a:solidFill>
                  <a:schemeClr val="accent2">
                    <a:satOff val="-67193"/>
                    <a:lumOff val="20931"/>
                  </a:schemeClr>
                </a:solidFill>
              </a:rPr>
              <a:t>now()</a:t>
            </a:r>
            <a:r>
              <a:t>函数，不仅会运行</a:t>
            </a:r>
            <a:r>
              <a:rPr>
                <a:solidFill>
                  <a:schemeClr val="accent2">
                    <a:satOff val="-67193"/>
                    <a:lumOff val="20931"/>
                  </a:schemeClr>
                </a:solidFill>
              </a:rPr>
              <a:t>now()</a:t>
            </a:r>
            <a:r>
              <a:t>函数本身，还会在运行</a:t>
            </a:r>
            <a:r>
              <a:rPr>
                <a:solidFill>
                  <a:schemeClr val="accent2">
                    <a:satOff val="-67193"/>
                    <a:lumOff val="20931"/>
                  </a:schemeClr>
                </a:solidFill>
              </a:rPr>
              <a:t>now()</a:t>
            </a:r>
            <a:r>
              <a:t>函数前打印一行日志：</a:t>
            </a:r>
          </a:p>
        </p:txBody>
      </p:sp>
      <p:sp>
        <p:nvSpPr>
          <p:cNvPr id="1495" name="把 @log 放到 now( ) 函数的定义处，相当于执行了语句："/>
          <p:cNvSpPr txBox="1"/>
          <p:nvPr/>
        </p:nvSpPr>
        <p:spPr>
          <a:xfrm>
            <a:off x="374358" y="2812030"/>
            <a:ext cx="8395284"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把 </a:t>
            </a:r>
            <a:r>
              <a:rPr>
                <a:solidFill>
                  <a:schemeClr val="accent2">
                    <a:satOff val="-67193"/>
                    <a:lumOff val="20931"/>
                  </a:schemeClr>
                </a:solidFill>
              </a:rPr>
              <a:t>@log </a:t>
            </a:r>
            <a:r>
              <a:t>放到 </a:t>
            </a:r>
            <a:r>
              <a:rPr>
                <a:solidFill>
                  <a:schemeClr val="accent2">
                    <a:satOff val="-67193"/>
                    <a:lumOff val="20931"/>
                  </a:schemeClr>
                </a:solidFill>
              </a:rPr>
              <a:t>now( ) </a:t>
            </a:r>
            <a:r>
              <a:t>函数的定义处，相当于执行了语句：</a:t>
            </a:r>
          </a:p>
        </p:txBody>
      </p:sp>
      <p:pic>
        <p:nvPicPr>
          <p:cNvPr id="1496" name="图像" descr="图像"/>
          <p:cNvPicPr>
            <a:picLocks noChangeAspect="1"/>
          </p:cNvPicPr>
          <p:nvPr/>
        </p:nvPicPr>
        <p:blipFill>
          <a:blip r:embed="rId3">
            <a:extLst/>
          </a:blip>
          <a:stretch>
            <a:fillRect/>
          </a:stretch>
        </p:blipFill>
        <p:spPr>
          <a:xfrm>
            <a:off x="1962150" y="1788249"/>
            <a:ext cx="5219700" cy="635001"/>
          </a:xfrm>
          <a:prstGeom prst="rect">
            <a:avLst/>
          </a:prstGeom>
          <a:ln w="12700">
            <a:miter lim="400000"/>
          </a:ln>
        </p:spPr>
      </p:pic>
      <p:sp>
        <p:nvSpPr>
          <p:cNvPr id="1497" name="now = log(now)"/>
          <p:cNvSpPr txBox="1"/>
          <p:nvPr/>
        </p:nvSpPr>
        <p:spPr>
          <a:xfrm>
            <a:off x="3773048" y="3612059"/>
            <a:ext cx="1597904" cy="3178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400">
                <a:solidFill>
                  <a:srgbClr val="668099">
                    <a:alpha val="40000"/>
                  </a:srgbClr>
                </a:solidFill>
                <a:latin typeface="Monaco"/>
                <a:ea typeface="Monaco"/>
                <a:cs typeface="Monaco"/>
                <a:sym typeface="Monaco"/>
              </a:defRPr>
            </a:pPr>
            <a:r>
              <a:t>now </a:t>
            </a:r>
            <a:r>
              <a:rPr>
                <a:solidFill>
                  <a:srgbClr val="666600"/>
                </a:solidFill>
              </a:rPr>
              <a:t>=</a:t>
            </a:r>
            <a:r>
              <a:t> log</a:t>
            </a:r>
            <a:r>
              <a:rPr>
                <a:solidFill>
                  <a:srgbClr val="666600"/>
                </a:solidFill>
              </a:rPr>
              <a:t>(</a:t>
            </a:r>
            <a:r>
              <a:t>now</a:t>
            </a:r>
            <a:r>
              <a:rPr>
                <a:solidFill>
                  <a:srgbClr val="666600"/>
                </a:solidFill>
              </a:rPr>
              <a:t>)</a:t>
            </a:r>
          </a:p>
        </p:txBody>
      </p:sp>
      <p:sp>
        <p:nvSpPr>
          <p:cNvPr id="1498" name="由于 log( ) 是一个decorator，返回一个函数，所以，原来的 now( ) 函数仍然存在，只是现在同名的 now 变量指向了新的函数，于是调用 now( ) 将执行新函数，即在 log( ) 函数中返回的 wrapper( ) 函数。…"/>
          <p:cNvSpPr txBox="1"/>
          <p:nvPr/>
        </p:nvSpPr>
        <p:spPr>
          <a:xfrm>
            <a:off x="559334" y="4160421"/>
            <a:ext cx="8025332" cy="20284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由于 </a:t>
            </a:r>
            <a:r>
              <a:rPr>
                <a:solidFill>
                  <a:schemeClr val="accent2">
                    <a:satOff val="-67193"/>
                    <a:lumOff val="20931"/>
                  </a:schemeClr>
                </a:solidFill>
              </a:rPr>
              <a:t>log( ) </a:t>
            </a:r>
            <a:r>
              <a:t>是一个decorator，返回一个函数，所以，原来的 </a:t>
            </a:r>
            <a:r>
              <a:rPr>
                <a:solidFill>
                  <a:schemeClr val="accent2">
                    <a:satOff val="-67193"/>
                    <a:lumOff val="20931"/>
                  </a:schemeClr>
                </a:solidFill>
              </a:rPr>
              <a:t>now( ) </a:t>
            </a:r>
            <a:r>
              <a:t>函数仍然存在，只是现在同名的 now 变量指向了新的函数，于是调用 </a:t>
            </a:r>
            <a:r>
              <a:rPr>
                <a:solidFill>
                  <a:schemeClr val="accent2">
                    <a:satOff val="-67193"/>
                    <a:lumOff val="20931"/>
                  </a:schemeClr>
                </a:solidFill>
              </a:rPr>
              <a:t>now( )</a:t>
            </a:r>
            <a:r>
              <a:t> 将执行新函数，即在 </a:t>
            </a:r>
            <a:r>
              <a:rPr>
                <a:solidFill>
                  <a:schemeClr val="accent2">
                    <a:satOff val="-67193"/>
                    <a:lumOff val="20931"/>
                  </a:schemeClr>
                </a:solidFill>
              </a:rPr>
              <a:t>log( )</a:t>
            </a:r>
            <a:r>
              <a:t> 函数中返回的 </a:t>
            </a:r>
            <a:r>
              <a:rPr>
                <a:solidFill>
                  <a:schemeClr val="accent2">
                    <a:satOff val="-67193"/>
                    <a:lumOff val="20931"/>
                  </a:schemeClr>
                </a:solidFill>
              </a:rPr>
              <a:t>wrapper( )</a:t>
            </a:r>
            <a:r>
              <a:t> 函数。</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wrapper( )</a:t>
            </a:r>
            <a:r>
              <a:t> 函数的参数定义是 (*args, **kw)，因此，</a:t>
            </a:r>
            <a:r>
              <a:rPr>
                <a:solidFill>
                  <a:schemeClr val="accent2">
                    <a:satOff val="-67193"/>
                    <a:lumOff val="20931"/>
                  </a:schemeClr>
                </a:solidFill>
              </a:rPr>
              <a:t>wrapper( )</a:t>
            </a:r>
            <a:r>
              <a:t>函数可以接受任意参数的调用。在 </a:t>
            </a:r>
            <a:r>
              <a:rPr>
                <a:solidFill>
                  <a:schemeClr val="accent2">
                    <a:satOff val="-67193"/>
                    <a:lumOff val="20931"/>
                  </a:schemeClr>
                </a:solidFill>
              </a:rPr>
              <a:t>wrapper( ) </a:t>
            </a:r>
            <a:r>
              <a:t>函数内，首先打印日志，再紧接着调用原始函数。</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2" name="7.4 装饰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7.4	</a:t>
            </a:r>
            <a:r>
              <a:t>装饰器</a:t>
            </a:r>
          </a:p>
        </p:txBody>
      </p:sp>
      <p:sp>
        <p:nvSpPr>
          <p:cNvPr id="1503" name="如果decorator本身需要传入参数，那就需要编写一个返回decorator的高阶函数，写出来会更复杂。比如，要自定义log的文本："/>
          <p:cNvSpPr txBox="1"/>
          <p:nvPr/>
        </p:nvSpPr>
        <p:spPr>
          <a:xfrm>
            <a:off x="407057" y="958376"/>
            <a:ext cx="832988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a:t>
            </a:r>
            <a:r>
              <a:rPr>
                <a:solidFill>
                  <a:schemeClr val="accent2">
                    <a:satOff val="-67193"/>
                    <a:lumOff val="20931"/>
                  </a:schemeClr>
                </a:solidFill>
              </a:rPr>
              <a:t>decorator</a:t>
            </a:r>
            <a:r>
              <a:t>本身需要传入参数，那就需要编写一个返回</a:t>
            </a:r>
            <a:r>
              <a:rPr>
                <a:solidFill>
                  <a:schemeClr val="accent2">
                    <a:satOff val="-67193"/>
                    <a:lumOff val="20931"/>
                  </a:schemeClr>
                </a:solidFill>
              </a:rPr>
              <a:t>decorator</a:t>
            </a:r>
            <a:r>
              <a:t>的高阶函数，写出来会更复杂。比如，要自定义</a:t>
            </a:r>
            <a:r>
              <a:rPr>
                <a:solidFill>
                  <a:schemeClr val="accent2">
                    <a:satOff val="-67193"/>
                    <a:lumOff val="20931"/>
                  </a:schemeClr>
                </a:solidFill>
              </a:rPr>
              <a:t>log</a:t>
            </a:r>
            <a:r>
              <a:t>的文本：</a:t>
            </a:r>
          </a:p>
        </p:txBody>
      </p:sp>
      <p:sp>
        <p:nvSpPr>
          <p:cNvPr id="1504" name="这个3层嵌套的decorator用法如下："/>
          <p:cNvSpPr txBox="1"/>
          <p:nvPr/>
        </p:nvSpPr>
        <p:spPr>
          <a:xfrm>
            <a:off x="479202" y="3706342"/>
            <a:ext cx="8025331"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这个3层嵌套的</a:t>
            </a:r>
            <a:r>
              <a:rPr>
                <a:solidFill>
                  <a:schemeClr val="accent2">
                    <a:satOff val="-67193"/>
                    <a:lumOff val="20931"/>
                  </a:schemeClr>
                </a:solidFill>
              </a:rPr>
              <a:t>decorator</a:t>
            </a:r>
            <a:r>
              <a:t>用法如下：</a:t>
            </a:r>
          </a:p>
        </p:txBody>
      </p:sp>
      <p:sp>
        <p:nvSpPr>
          <p:cNvPr id="1505" name="def log(text):…"/>
          <p:cNvSpPr txBox="1"/>
          <p:nvPr/>
        </p:nvSpPr>
        <p:spPr>
          <a:xfrm>
            <a:off x="1528597" y="1815932"/>
            <a:ext cx="6322999" cy="17656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log</a:t>
            </a:r>
            <a:r>
              <a:rPr>
                <a:solidFill>
                  <a:srgbClr val="666600"/>
                </a:solidFill>
              </a:rPr>
              <a:t>(</a:t>
            </a:r>
            <a:r>
              <a:rPr>
                <a:solidFill>
                  <a:srgbClr val="668099">
                    <a:alpha val="40000"/>
                  </a:srgbClr>
                </a:solidFill>
              </a:rPr>
              <a:t>text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decorator</a:t>
            </a:r>
            <a:r>
              <a:rPr>
                <a:solidFill>
                  <a:srgbClr val="666600"/>
                </a:solidFill>
              </a:rPr>
              <a:t>(</a:t>
            </a:r>
            <a:r>
              <a:t>func</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wrapper</a:t>
            </a:r>
            <a:r>
              <a:rPr>
                <a:solidFill>
                  <a:srgbClr val="666600"/>
                </a:solidFill>
              </a:rPr>
              <a:t>(*</a:t>
            </a:r>
            <a:r>
              <a:t>args</a:t>
            </a:r>
            <a:r>
              <a:rPr>
                <a:solidFill>
                  <a:srgbClr val="666600"/>
                </a:solidFill>
              </a:rPr>
              <a:t>,</a:t>
            </a:r>
            <a:r>
              <a:t> </a:t>
            </a:r>
            <a:r>
              <a:rPr>
                <a:solidFill>
                  <a:srgbClr val="666600"/>
                </a:solidFill>
              </a:rPr>
              <a:t>**</a:t>
            </a:r>
            <a:r>
              <a:t>kw</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'%s %s():'</a:t>
            </a:r>
            <a:r>
              <a:t> </a:t>
            </a:r>
            <a:r>
              <a:rPr>
                <a:solidFill>
                  <a:srgbClr val="666600"/>
                </a:solidFill>
              </a:rPr>
              <a:t>%</a:t>
            </a:r>
            <a:r>
              <a:t> </a:t>
            </a:r>
            <a:r>
              <a:rPr>
                <a:solidFill>
                  <a:srgbClr val="666600"/>
                </a:solidFill>
              </a:rPr>
              <a:t>(</a:t>
            </a:r>
            <a:r>
              <a:t>text</a:t>
            </a:r>
            <a:r>
              <a:rPr>
                <a:solidFill>
                  <a:srgbClr val="666600"/>
                </a:solidFill>
              </a:rPr>
              <a:t>,</a:t>
            </a:r>
            <a:r>
              <a:t> func</a:t>
            </a:r>
            <a:r>
              <a:rPr>
                <a:solidFill>
                  <a:srgbClr val="666600"/>
                </a:solidFill>
              </a:rPr>
              <a:t>.</a:t>
            </a:r>
            <a:r>
              <a:t>__name__</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func</a:t>
            </a:r>
            <a:r>
              <a:rPr>
                <a:solidFill>
                  <a:srgbClr val="666600"/>
                </a:solidFill>
              </a:rPr>
              <a:t>(*</a:t>
            </a:r>
            <a:r>
              <a:t>args</a:t>
            </a:r>
            <a:r>
              <a:rPr>
                <a:solidFill>
                  <a:srgbClr val="666600"/>
                </a:solidFill>
              </a:rPr>
              <a:t>,</a:t>
            </a:r>
            <a:r>
              <a:t> </a:t>
            </a:r>
            <a:r>
              <a:rPr>
                <a:solidFill>
                  <a:srgbClr val="666600"/>
                </a:solidFill>
              </a:rPr>
              <a:t>**</a:t>
            </a:r>
            <a:r>
              <a:t>kw</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wrapper</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decorator</a:t>
            </a:r>
          </a:p>
        </p:txBody>
      </p:sp>
      <p:sp>
        <p:nvSpPr>
          <p:cNvPr id="1506" name="@log('execute')…"/>
          <p:cNvSpPr txBox="1"/>
          <p:nvPr/>
        </p:nvSpPr>
        <p:spPr>
          <a:xfrm>
            <a:off x="1579758" y="4201595"/>
            <a:ext cx="3015380" cy="12830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006666"/>
                </a:solidFill>
              </a:rPr>
              <a:t>@log</a:t>
            </a:r>
            <a:r>
              <a:rPr>
                <a:solidFill>
                  <a:srgbClr val="666600"/>
                </a:solidFill>
              </a:rPr>
              <a:t>(</a:t>
            </a:r>
            <a:r>
              <a:t>'execute'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now</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'2015-3-25'</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now</a:t>
            </a:r>
            <a:r>
              <a:rPr>
                <a:solidFill>
                  <a:srgbClr val="666600"/>
                </a:solidFill>
              </a:rPr>
              <a:t>()</a:t>
            </a:r>
          </a:p>
        </p:txBody>
      </p:sp>
      <p:pic>
        <p:nvPicPr>
          <p:cNvPr id="1507" name="图像" descr="图像"/>
          <p:cNvPicPr>
            <a:picLocks noChangeAspect="1"/>
          </p:cNvPicPr>
          <p:nvPr/>
        </p:nvPicPr>
        <p:blipFill>
          <a:blip r:embed="rId3">
            <a:extLst/>
          </a:blip>
          <a:stretch>
            <a:fillRect/>
          </a:stretch>
        </p:blipFill>
        <p:spPr>
          <a:xfrm>
            <a:off x="1845296" y="5970867"/>
            <a:ext cx="5689601" cy="685801"/>
          </a:xfrm>
          <a:prstGeom prst="rect">
            <a:avLst/>
          </a:prstGeom>
          <a:ln w="12700">
            <a:miter lim="400000"/>
          </a:ln>
        </p:spPr>
      </p:pic>
      <p:sp>
        <p:nvSpPr>
          <p:cNvPr id="1508" name="执行结果如下："/>
          <p:cNvSpPr txBox="1"/>
          <p:nvPr/>
        </p:nvSpPr>
        <p:spPr>
          <a:xfrm>
            <a:off x="479202" y="5373665"/>
            <a:ext cx="8025331"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执行结果如下：</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2" name="7.4 装饰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7.4	</a:t>
            </a:r>
            <a:r>
              <a:t>装饰器</a:t>
            </a:r>
          </a:p>
        </p:txBody>
      </p:sp>
      <p:sp>
        <p:nvSpPr>
          <p:cNvPr id="1513" name="和两层嵌套的decorator相比，3层嵌套的效果是这样的："/>
          <p:cNvSpPr txBox="1"/>
          <p:nvPr/>
        </p:nvSpPr>
        <p:spPr>
          <a:xfrm>
            <a:off x="407057" y="958376"/>
            <a:ext cx="832988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和两层嵌套的</a:t>
            </a:r>
            <a:r>
              <a:rPr>
                <a:solidFill>
                  <a:schemeClr val="accent2">
                    <a:satOff val="-67193"/>
                    <a:lumOff val="20931"/>
                  </a:schemeClr>
                </a:solidFill>
              </a:rPr>
              <a:t>decorator</a:t>
            </a:r>
            <a:r>
              <a:t>相比，3层嵌套的效果是这样的：</a:t>
            </a:r>
          </a:p>
        </p:txBody>
      </p:sp>
      <p:sp>
        <p:nvSpPr>
          <p:cNvPr id="1514" name="now = log('execute')(now)"/>
          <p:cNvSpPr txBox="1"/>
          <p:nvPr/>
        </p:nvSpPr>
        <p:spPr>
          <a:xfrm>
            <a:off x="2689960" y="1532863"/>
            <a:ext cx="2771575" cy="3178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400">
                <a:solidFill>
                  <a:srgbClr val="008800"/>
                </a:solidFill>
                <a:latin typeface="Monaco"/>
                <a:ea typeface="Monaco"/>
                <a:cs typeface="Monaco"/>
                <a:sym typeface="Monaco"/>
              </a:defRPr>
            </a:pPr>
            <a:r>
              <a:rPr>
                <a:solidFill>
                  <a:srgbClr val="668099">
                    <a:alpha val="40000"/>
                  </a:srgbClr>
                </a:solidFill>
              </a:rPr>
              <a:t>now </a:t>
            </a:r>
            <a:r>
              <a:rPr>
                <a:solidFill>
                  <a:srgbClr val="666600"/>
                </a:solidFill>
              </a:rPr>
              <a:t>=</a:t>
            </a:r>
            <a:r>
              <a:rPr>
                <a:solidFill>
                  <a:srgbClr val="668099">
                    <a:alpha val="40000"/>
                  </a:srgbClr>
                </a:solidFill>
              </a:rPr>
              <a:t> log</a:t>
            </a:r>
            <a:r>
              <a:rPr>
                <a:solidFill>
                  <a:srgbClr val="666600"/>
                </a:solidFill>
              </a:rPr>
              <a:t>(</a:t>
            </a:r>
            <a:r>
              <a:t>'execute'</a:t>
            </a:r>
            <a:r>
              <a:rPr>
                <a:solidFill>
                  <a:srgbClr val="666600"/>
                </a:solidFill>
              </a:rPr>
              <a:t>)(</a:t>
            </a:r>
            <a:r>
              <a:rPr>
                <a:solidFill>
                  <a:srgbClr val="668099">
                    <a:alpha val="40000"/>
                  </a:srgbClr>
                </a:solidFill>
              </a:rPr>
              <a:t>now</a:t>
            </a:r>
            <a:r>
              <a:rPr>
                <a:solidFill>
                  <a:srgbClr val="666600"/>
                </a:solidFill>
              </a:rPr>
              <a:t>)</a:t>
            </a:r>
          </a:p>
        </p:txBody>
      </p:sp>
      <p:sp>
        <p:nvSpPr>
          <p:cNvPr id="1515" name="剖析上面的语句，首先执行 log(‘execute')，返回的是decorator函数，再调用返回的函数，参数是 now 函数，返回值最终是 wrapper 函数。…"/>
          <p:cNvSpPr txBox="1"/>
          <p:nvPr/>
        </p:nvSpPr>
        <p:spPr>
          <a:xfrm>
            <a:off x="559334" y="2016303"/>
            <a:ext cx="7865067" cy="36415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剖析上面的语句，首先执行</a:t>
            </a:r>
            <a:r>
              <a:rPr>
                <a:solidFill>
                  <a:schemeClr val="accent2">
                    <a:satOff val="-67193"/>
                    <a:lumOff val="20931"/>
                  </a:schemeClr>
                </a:solidFill>
              </a:rPr>
              <a:t> log(‘execute')</a:t>
            </a:r>
            <a:r>
              <a:t>，返回的是</a:t>
            </a:r>
            <a:r>
              <a:rPr>
                <a:solidFill>
                  <a:schemeClr val="accent2">
                    <a:satOff val="-67193"/>
                    <a:lumOff val="20931"/>
                  </a:schemeClr>
                </a:solidFill>
              </a:rPr>
              <a:t>decorator</a:t>
            </a:r>
            <a:r>
              <a:t>函数，再调用返回的函数，参数是 </a:t>
            </a:r>
            <a:r>
              <a:rPr>
                <a:solidFill>
                  <a:schemeClr val="accent2">
                    <a:satOff val="-67193"/>
                    <a:lumOff val="20931"/>
                  </a:schemeClr>
                </a:solidFill>
              </a:rPr>
              <a:t>now</a:t>
            </a:r>
            <a:r>
              <a:t> 函数，返回值最终是 </a:t>
            </a:r>
            <a:r>
              <a:rPr>
                <a:solidFill>
                  <a:schemeClr val="accent2">
                    <a:satOff val="-67193"/>
                    <a:lumOff val="20931"/>
                  </a:schemeClr>
                </a:solidFill>
              </a:rPr>
              <a:t>wrapper</a:t>
            </a:r>
            <a:r>
              <a:t> 函数。</a:t>
            </a:r>
          </a:p>
          <a:p>
            <a:pPr defTabSz="457200">
              <a:defRPr>
                <a:solidFill>
                  <a:srgbClr val="000000"/>
                </a:solidFill>
                <a:latin typeface="Helvetica Neue"/>
                <a:ea typeface="Helvetica Neue"/>
                <a:cs typeface="Helvetica Neue"/>
                <a:sym typeface="Helvetica Neue"/>
              </a:defRPr>
            </a:pPr>
            <a:r>
              <a:t>以上两种</a:t>
            </a:r>
            <a:r>
              <a:rPr>
                <a:solidFill>
                  <a:schemeClr val="accent2">
                    <a:satOff val="-67193"/>
                    <a:lumOff val="20931"/>
                  </a:schemeClr>
                </a:solidFill>
              </a:rPr>
              <a:t>decorator</a:t>
            </a:r>
            <a:r>
              <a:t>的定义都没有问题，但还差最后一步。因为函数也是对象，它有</a:t>
            </a:r>
            <a:r>
              <a:rPr>
                <a:solidFill>
                  <a:schemeClr val="accent2">
                    <a:satOff val="-67193"/>
                    <a:lumOff val="20931"/>
                  </a:schemeClr>
                </a:solidFill>
              </a:rPr>
              <a:t>__name__</a:t>
            </a:r>
            <a:r>
              <a:t>等属性，但经过</a:t>
            </a:r>
            <a:r>
              <a:rPr>
                <a:solidFill>
                  <a:schemeClr val="accent2">
                    <a:satOff val="-67193"/>
                    <a:lumOff val="20931"/>
                  </a:schemeClr>
                </a:solidFill>
              </a:rPr>
              <a:t>decorator</a:t>
            </a:r>
            <a:r>
              <a:t>装饰之后的函数，它们的</a:t>
            </a:r>
            <a:r>
              <a:rPr>
                <a:solidFill>
                  <a:schemeClr val="accent2">
                    <a:satOff val="-67193"/>
                    <a:lumOff val="20931"/>
                  </a:schemeClr>
                </a:solidFill>
              </a:rPr>
              <a:t>__name__</a:t>
            </a:r>
            <a:r>
              <a:t>已经从原来的</a:t>
            </a:r>
            <a:r>
              <a:rPr>
                <a:solidFill>
                  <a:schemeClr val="accent2">
                    <a:satOff val="-67193"/>
                    <a:lumOff val="20931"/>
                  </a:schemeClr>
                </a:solidFill>
              </a:rPr>
              <a:t>’now’</a:t>
            </a:r>
            <a:r>
              <a:t>变成了</a:t>
            </a:r>
            <a:r>
              <a:rPr>
                <a:solidFill>
                  <a:schemeClr val="accent2">
                    <a:satOff val="-67193"/>
                    <a:lumOff val="20931"/>
                  </a:schemeClr>
                </a:solidFill>
              </a:rPr>
              <a:t>'wrapper'</a:t>
            </a:r>
            <a:r>
              <a:t>。</a:t>
            </a:r>
          </a:p>
          <a:p>
            <a:pPr defTabSz="457200">
              <a:defRPr>
                <a:solidFill>
                  <a:srgbClr val="000000"/>
                </a:solidFill>
                <a:latin typeface="Helvetica Neue"/>
                <a:ea typeface="Helvetica Neue"/>
                <a:cs typeface="Helvetica Neue"/>
                <a:sym typeface="Helvetica Neue"/>
              </a:defRPr>
            </a:pPr>
            <a:r>
              <a:t>        因为返回的那个 </a:t>
            </a:r>
            <a:r>
              <a:rPr>
                <a:solidFill>
                  <a:schemeClr val="accent2">
                    <a:satOff val="-67193"/>
                    <a:lumOff val="20931"/>
                  </a:schemeClr>
                </a:solidFill>
              </a:rPr>
              <a:t>wrapper( ) </a:t>
            </a:r>
            <a:r>
              <a:t>函数名字就是’wrapper’，所以，需要把原始函数的 </a:t>
            </a:r>
            <a:r>
              <a:rPr>
                <a:solidFill>
                  <a:schemeClr val="accent2">
                    <a:satOff val="-67193"/>
                    <a:lumOff val="20931"/>
                  </a:schemeClr>
                </a:solidFill>
              </a:rPr>
              <a:t>__name__ </a:t>
            </a:r>
            <a:r>
              <a:t>等属性复制到 </a:t>
            </a:r>
            <a:r>
              <a:rPr>
                <a:solidFill>
                  <a:schemeClr val="accent2">
                    <a:satOff val="-67193"/>
                    <a:lumOff val="20931"/>
                  </a:schemeClr>
                </a:solidFill>
              </a:rPr>
              <a:t>wrapper( ) </a:t>
            </a:r>
            <a:r>
              <a:t>函数中，否则，有些依赖函数签名的代码执行就会出错。</a:t>
            </a:r>
          </a:p>
          <a:p>
            <a:pPr defTabSz="457200">
              <a:defRPr>
                <a:solidFill>
                  <a:srgbClr val="000000"/>
                </a:solidFill>
                <a:latin typeface="Helvetica Neue"/>
                <a:ea typeface="Helvetica Neue"/>
                <a:cs typeface="Helvetica Neue"/>
                <a:sym typeface="Helvetica Neue"/>
              </a:defRPr>
            </a:pPr>
            <a:r>
              <a:t>        不需要编写 </a:t>
            </a:r>
            <a:r>
              <a:rPr>
                <a:solidFill>
                  <a:schemeClr val="accent2">
                    <a:satOff val="-67193"/>
                    <a:lumOff val="20931"/>
                  </a:schemeClr>
                </a:solidFill>
              </a:rPr>
              <a:t>wrapper.__name__ = func.__name__ </a:t>
            </a:r>
            <a:r>
              <a:t>这样的代码，Python内置的 </a:t>
            </a:r>
            <a:r>
              <a:rPr>
                <a:solidFill>
                  <a:schemeClr val="accent2">
                    <a:satOff val="-67193"/>
                    <a:lumOff val="20931"/>
                  </a:schemeClr>
                </a:solidFill>
              </a:rPr>
              <a:t>functools.wraps</a:t>
            </a:r>
            <a:r>
              <a:t> 就是这个作用，所以，一个完整的</a:t>
            </a:r>
            <a:r>
              <a:rPr>
                <a:solidFill>
                  <a:schemeClr val="accent2">
                    <a:satOff val="-67193"/>
                    <a:lumOff val="20931"/>
                  </a:schemeClr>
                </a:solidFill>
              </a:rPr>
              <a:t>decorator</a:t>
            </a:r>
            <a:r>
              <a:t>的写法如下：</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9" name="7.4 装饰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7.4	</a:t>
            </a:r>
            <a:r>
              <a:t>装饰器</a:t>
            </a:r>
          </a:p>
        </p:txBody>
      </p:sp>
      <p:sp>
        <p:nvSpPr>
          <p:cNvPr id="1520" name="文本"/>
          <p:cNvSpPr txBox="1"/>
          <p:nvPr/>
        </p:nvSpPr>
        <p:spPr>
          <a:xfrm>
            <a:off x="559334" y="2977893"/>
            <a:ext cx="7865067" cy="364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a:t>
            </a:r>
          </a:p>
        </p:txBody>
      </p:sp>
      <p:sp>
        <p:nvSpPr>
          <p:cNvPr id="1521" name="import functools…"/>
          <p:cNvSpPr txBox="1"/>
          <p:nvPr/>
        </p:nvSpPr>
        <p:spPr>
          <a:xfrm>
            <a:off x="1863855" y="887529"/>
            <a:ext cx="5256025" cy="20069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import</a:t>
            </a:r>
            <a:r>
              <a:t> functools</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log</a:t>
            </a:r>
            <a:r>
              <a:rPr>
                <a:solidFill>
                  <a:srgbClr val="666600"/>
                </a:solidFill>
              </a:rPr>
              <a:t>(</a:t>
            </a:r>
            <a:r>
              <a:rPr>
                <a:solidFill>
                  <a:srgbClr val="668099">
                    <a:alpha val="40000"/>
                  </a:srgbClr>
                </a:solidFill>
              </a:rPr>
              <a:t>func</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6666"/>
                </a:solidFill>
                <a:latin typeface="Monaco"/>
                <a:ea typeface="Monaco"/>
                <a:cs typeface="Monaco"/>
                <a:sym typeface="Monaco"/>
              </a:defRPr>
            </a:pPr>
            <a:r>
              <a:rPr>
                <a:solidFill>
                  <a:srgbClr val="668099">
                    <a:alpha val="40000"/>
                  </a:srgbClr>
                </a:solidFill>
              </a:rPr>
              <a:t>    </a:t>
            </a:r>
            <a:r>
              <a:t>@functools</a:t>
            </a:r>
            <a:r>
              <a:rPr>
                <a:solidFill>
                  <a:srgbClr val="666600"/>
                </a:solidFill>
              </a:rPr>
              <a:t>.</a:t>
            </a:r>
            <a:r>
              <a:rPr>
                <a:solidFill>
                  <a:srgbClr val="668099">
                    <a:alpha val="40000"/>
                  </a:srgbClr>
                </a:solidFill>
              </a:rPr>
              <a:t>wraps</a:t>
            </a:r>
            <a:r>
              <a:rPr>
                <a:solidFill>
                  <a:srgbClr val="666600"/>
                </a:solidFill>
              </a:rPr>
              <a:t>(</a:t>
            </a:r>
            <a:r>
              <a:rPr>
                <a:solidFill>
                  <a:srgbClr val="668099">
                    <a:alpha val="40000"/>
                  </a:srgbClr>
                </a:solidFill>
              </a:rPr>
              <a:t>func</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wrapper</a:t>
            </a:r>
            <a:r>
              <a:rPr>
                <a:solidFill>
                  <a:srgbClr val="666600"/>
                </a:solidFill>
              </a:rPr>
              <a:t>(*</a:t>
            </a:r>
            <a:r>
              <a:t>args</a:t>
            </a:r>
            <a:r>
              <a:rPr>
                <a:solidFill>
                  <a:srgbClr val="666600"/>
                </a:solidFill>
              </a:rPr>
              <a:t>,</a:t>
            </a:r>
            <a:r>
              <a:t> </a:t>
            </a:r>
            <a:r>
              <a:rPr>
                <a:solidFill>
                  <a:srgbClr val="666600"/>
                </a:solidFill>
              </a:rPr>
              <a:t>**</a:t>
            </a:r>
            <a:r>
              <a:t>kw</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'call %s():'</a:t>
            </a:r>
            <a:r>
              <a:rPr>
                <a:solidFill>
                  <a:srgbClr val="668099">
                    <a:alpha val="40000"/>
                  </a:srgbClr>
                </a:solidFill>
              </a:rPr>
              <a:t> </a:t>
            </a:r>
            <a:r>
              <a:rPr>
                <a:solidFill>
                  <a:srgbClr val="666600"/>
                </a:solidFill>
              </a:rPr>
              <a:t>%</a:t>
            </a:r>
            <a:r>
              <a:rPr>
                <a:solidFill>
                  <a:srgbClr val="668099">
                    <a:alpha val="40000"/>
                  </a:srgbClr>
                </a:solidFill>
              </a:rPr>
              <a:t> func</a:t>
            </a:r>
            <a:r>
              <a:rPr>
                <a:solidFill>
                  <a:srgbClr val="666600"/>
                </a:solidFill>
              </a:rPr>
              <a:t>.</a:t>
            </a:r>
            <a:r>
              <a:rPr>
                <a:solidFill>
                  <a:srgbClr val="668099">
                    <a:alpha val="40000"/>
                  </a:srgbClr>
                </a:solidFill>
              </a:rPr>
              <a:t>__name__</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func</a:t>
            </a:r>
            <a:r>
              <a:rPr>
                <a:solidFill>
                  <a:srgbClr val="666600"/>
                </a:solidFill>
              </a:rPr>
              <a:t>(*</a:t>
            </a:r>
            <a:r>
              <a:t>args</a:t>
            </a:r>
            <a:r>
              <a:rPr>
                <a:solidFill>
                  <a:srgbClr val="666600"/>
                </a:solidFill>
              </a:rPr>
              <a:t>,</a:t>
            </a:r>
            <a:r>
              <a:t> </a:t>
            </a:r>
            <a:r>
              <a:rPr>
                <a:solidFill>
                  <a:srgbClr val="666600"/>
                </a:solidFill>
              </a:rPr>
              <a:t>**</a:t>
            </a:r>
            <a:r>
              <a:t>kw</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wrapper</a:t>
            </a:r>
          </a:p>
        </p:txBody>
      </p:sp>
      <p:sp>
        <p:nvSpPr>
          <p:cNvPr id="1522" name="针对带参数的decorator："/>
          <p:cNvSpPr txBox="1"/>
          <p:nvPr/>
        </p:nvSpPr>
        <p:spPr>
          <a:xfrm>
            <a:off x="752309" y="2955642"/>
            <a:ext cx="2694865"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针对带参数的decorator：</a:t>
            </a:r>
          </a:p>
        </p:txBody>
      </p:sp>
      <p:sp>
        <p:nvSpPr>
          <p:cNvPr id="1523" name="def log(text):…"/>
          <p:cNvSpPr txBox="1"/>
          <p:nvPr/>
        </p:nvSpPr>
        <p:spPr>
          <a:xfrm>
            <a:off x="1840223" y="3692163"/>
            <a:ext cx="6322999" cy="20069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log</a:t>
            </a:r>
            <a:r>
              <a:rPr>
                <a:solidFill>
                  <a:srgbClr val="666600"/>
                </a:solidFill>
              </a:rPr>
              <a:t>(</a:t>
            </a:r>
            <a:r>
              <a:rPr>
                <a:solidFill>
                  <a:srgbClr val="668099">
                    <a:alpha val="40000"/>
                  </a:srgbClr>
                </a:solidFill>
              </a:rPr>
              <a:t>text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decorator</a:t>
            </a:r>
            <a:r>
              <a:rPr>
                <a:solidFill>
                  <a:srgbClr val="666600"/>
                </a:solidFill>
              </a:rPr>
              <a:t>(</a:t>
            </a:r>
            <a:r>
              <a:t>func</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6666"/>
                </a:solidFill>
              </a:rPr>
              <a:t>@functools</a:t>
            </a:r>
            <a:r>
              <a:rPr>
                <a:solidFill>
                  <a:srgbClr val="666600"/>
                </a:solidFill>
              </a:rPr>
              <a:t>.</a:t>
            </a:r>
            <a:r>
              <a:t>wraps</a:t>
            </a:r>
            <a:r>
              <a:rPr>
                <a:solidFill>
                  <a:srgbClr val="666600"/>
                </a:solidFill>
              </a:rPr>
              <a:t>(</a:t>
            </a:r>
            <a:r>
              <a:t>func</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wrapper</a:t>
            </a:r>
            <a:r>
              <a:rPr>
                <a:solidFill>
                  <a:srgbClr val="666600"/>
                </a:solidFill>
              </a:rPr>
              <a:t>(*</a:t>
            </a:r>
            <a:r>
              <a:t>args</a:t>
            </a:r>
            <a:r>
              <a:rPr>
                <a:solidFill>
                  <a:srgbClr val="666600"/>
                </a:solidFill>
              </a:rPr>
              <a:t>,</a:t>
            </a:r>
            <a:r>
              <a:t> </a:t>
            </a:r>
            <a:r>
              <a:rPr>
                <a:solidFill>
                  <a:srgbClr val="666600"/>
                </a:solidFill>
              </a:rPr>
              <a:t>**</a:t>
            </a:r>
            <a:r>
              <a:t>kw</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'%s %s():'</a:t>
            </a:r>
            <a:r>
              <a:t> </a:t>
            </a:r>
            <a:r>
              <a:rPr>
                <a:solidFill>
                  <a:srgbClr val="666600"/>
                </a:solidFill>
              </a:rPr>
              <a:t>%</a:t>
            </a:r>
            <a:r>
              <a:t> </a:t>
            </a:r>
            <a:r>
              <a:rPr>
                <a:solidFill>
                  <a:srgbClr val="666600"/>
                </a:solidFill>
              </a:rPr>
              <a:t>(</a:t>
            </a:r>
            <a:r>
              <a:t>text</a:t>
            </a:r>
            <a:r>
              <a:rPr>
                <a:solidFill>
                  <a:srgbClr val="666600"/>
                </a:solidFill>
              </a:rPr>
              <a:t>,</a:t>
            </a:r>
            <a:r>
              <a:t> func</a:t>
            </a:r>
            <a:r>
              <a:rPr>
                <a:solidFill>
                  <a:srgbClr val="666600"/>
                </a:solidFill>
              </a:rPr>
              <a:t>.</a:t>
            </a:r>
            <a:r>
              <a:t>__name__</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func</a:t>
            </a:r>
            <a:r>
              <a:rPr>
                <a:solidFill>
                  <a:srgbClr val="666600"/>
                </a:solidFill>
              </a:rPr>
              <a:t>(*</a:t>
            </a:r>
            <a:r>
              <a:t>args</a:t>
            </a:r>
            <a:r>
              <a:rPr>
                <a:solidFill>
                  <a:srgbClr val="666600"/>
                </a:solidFill>
              </a:rPr>
              <a:t>,</a:t>
            </a:r>
            <a:r>
              <a:t> </a:t>
            </a:r>
            <a:r>
              <a:rPr>
                <a:solidFill>
                  <a:srgbClr val="666600"/>
                </a:solidFill>
              </a:rPr>
              <a:t>**</a:t>
            </a:r>
            <a:r>
              <a:t>kw</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wrapper</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decorator</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7" name="7.4 装饰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7.4	</a:t>
            </a:r>
            <a:r>
              <a:t>装饰器</a:t>
            </a:r>
          </a:p>
        </p:txBody>
      </p:sp>
      <p:sp>
        <p:nvSpPr>
          <p:cNvPr id="1528" name="练习："/>
          <p:cNvSpPr txBox="1"/>
          <p:nvPr/>
        </p:nvSpPr>
        <p:spPr>
          <a:xfrm>
            <a:off x="1075139" y="995110"/>
            <a:ext cx="10185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练习：</a:t>
            </a:r>
          </a:p>
        </p:txBody>
      </p:sp>
      <p:sp>
        <p:nvSpPr>
          <p:cNvPr id="1529"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530" name="请设计一个decorator，它可作用于任何函数上，并打印该函数的执行时间："/>
          <p:cNvSpPr txBox="1"/>
          <p:nvPr/>
        </p:nvSpPr>
        <p:spPr>
          <a:xfrm>
            <a:off x="510619" y="1760913"/>
            <a:ext cx="8122762"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请设计一个</a:t>
            </a:r>
            <a:r>
              <a:rPr>
                <a:solidFill>
                  <a:schemeClr val="accent2">
                    <a:satOff val="-67193"/>
                    <a:lumOff val="20931"/>
                  </a:schemeClr>
                </a:solidFill>
              </a:rPr>
              <a:t>decorator</a:t>
            </a:r>
            <a:r>
              <a:t>，它可作用于任何函数上，并打印该函数的执行时间：         </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4" name="7.5 偏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7.5	</a:t>
            </a:r>
            <a:r>
              <a:t>偏函数</a:t>
            </a:r>
          </a:p>
        </p:txBody>
      </p:sp>
      <p:sp>
        <p:nvSpPr>
          <p:cNvPr id="1535" name="Python的functools模块提供了很多有用的功能，其中一个就是偏函数（Partial function）。这里的偏函数和数学意义上的偏函数不一样。在介绍函数参数的时候，通过设定参数的默认值，可以降低函数调用的难度。而偏函数也可以做到这一点。举例如下：…"/>
          <p:cNvSpPr txBox="1"/>
          <p:nvPr/>
        </p:nvSpPr>
        <p:spPr>
          <a:xfrm>
            <a:off x="467361" y="949612"/>
            <a:ext cx="8209278" cy="2015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Python的</a:t>
            </a:r>
            <a:r>
              <a:rPr>
                <a:solidFill>
                  <a:schemeClr val="accent2">
                    <a:satOff val="-67193"/>
                    <a:lumOff val="20931"/>
                  </a:schemeClr>
                </a:solidFill>
              </a:rPr>
              <a:t>functools</a:t>
            </a:r>
            <a:r>
              <a:t>模块提供了很多有用的功能，其中一个就是偏函数（Partial function）。这里的偏函数和数学意义上的偏函数不一样。在介绍函数参数的时候，通过设定参数的默认值，可以降低函数调用的难度。而偏函数也可以做到这一点。举例如下：</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int( )</a:t>
            </a:r>
            <a:r>
              <a:t> 函数可以把字符串转换为整数，当仅传入字符串时，</a:t>
            </a:r>
            <a:r>
              <a:rPr>
                <a:solidFill>
                  <a:schemeClr val="accent2">
                    <a:satOff val="-67193"/>
                    <a:lumOff val="20931"/>
                  </a:schemeClr>
                </a:solidFill>
              </a:rPr>
              <a:t>int( ) </a:t>
            </a:r>
            <a:r>
              <a:t>函数默认按十进制转换：</a:t>
            </a:r>
          </a:p>
        </p:txBody>
      </p:sp>
      <p:pic>
        <p:nvPicPr>
          <p:cNvPr id="1536" name="图像" descr="图像"/>
          <p:cNvPicPr>
            <a:picLocks noChangeAspect="1"/>
          </p:cNvPicPr>
          <p:nvPr/>
        </p:nvPicPr>
        <p:blipFill>
          <a:blip r:embed="rId3">
            <a:extLst/>
          </a:blip>
          <a:stretch>
            <a:fillRect/>
          </a:stretch>
        </p:blipFill>
        <p:spPr>
          <a:xfrm>
            <a:off x="3028950" y="3086100"/>
            <a:ext cx="3086100" cy="685800"/>
          </a:xfrm>
          <a:prstGeom prst="rect">
            <a:avLst/>
          </a:prstGeom>
          <a:ln w="12700">
            <a:miter lim="400000"/>
          </a:ln>
        </p:spPr>
      </p:pic>
      <p:sp>
        <p:nvSpPr>
          <p:cNvPr id="1537" name="但 int( ) 函数还提供额外的base参数，默认值为10。如果传入base参数，就可以做N进制的转换："/>
          <p:cNvSpPr txBox="1"/>
          <p:nvPr/>
        </p:nvSpPr>
        <p:spPr>
          <a:xfrm>
            <a:off x="722741" y="4035202"/>
            <a:ext cx="8029099"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但 </a:t>
            </a:r>
            <a:r>
              <a:rPr>
                <a:solidFill>
                  <a:schemeClr val="accent2">
                    <a:satOff val="-67193"/>
                    <a:lumOff val="20931"/>
                  </a:schemeClr>
                </a:solidFill>
              </a:rPr>
              <a:t>int( ) </a:t>
            </a:r>
            <a:r>
              <a:t>函数还提供额外的base参数，默认值为10。如果传入base参数，就可以做N进制的转换：</a:t>
            </a:r>
          </a:p>
        </p:txBody>
      </p:sp>
      <p:pic>
        <p:nvPicPr>
          <p:cNvPr id="1538" name="图像" descr="图像"/>
          <p:cNvPicPr>
            <a:picLocks noChangeAspect="1"/>
          </p:cNvPicPr>
          <p:nvPr/>
        </p:nvPicPr>
        <p:blipFill>
          <a:blip r:embed="rId4">
            <a:extLst/>
          </a:blip>
          <a:stretch>
            <a:fillRect/>
          </a:stretch>
        </p:blipFill>
        <p:spPr>
          <a:xfrm>
            <a:off x="3010090" y="4945778"/>
            <a:ext cx="3454401" cy="10668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2" name="7.5 偏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7.5	</a:t>
            </a:r>
            <a:r>
              <a:t>偏函数</a:t>
            </a:r>
          </a:p>
        </p:txBody>
      </p:sp>
      <p:sp>
        <p:nvSpPr>
          <p:cNvPr id="1543" name="假设要转换大量的二进制字符串，每次都传入int(x, base=2)非常麻烦，所以可以定义一个int2( )的函数，默认把base=2传进去："/>
          <p:cNvSpPr txBox="1"/>
          <p:nvPr/>
        </p:nvSpPr>
        <p:spPr>
          <a:xfrm>
            <a:off x="525206" y="1003668"/>
            <a:ext cx="8093587"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假设要转换大量的二进制字符串，每次都传入</a:t>
            </a:r>
            <a:r>
              <a:rPr>
                <a:solidFill>
                  <a:schemeClr val="accent2">
                    <a:satOff val="-67193"/>
                    <a:lumOff val="20931"/>
                  </a:schemeClr>
                </a:solidFill>
              </a:rPr>
              <a:t>int(x, base=2)</a:t>
            </a:r>
            <a:r>
              <a:t>非常麻烦，所以可以定义一个</a:t>
            </a:r>
            <a:r>
              <a:rPr>
                <a:solidFill>
                  <a:schemeClr val="accent2">
                    <a:satOff val="-67193"/>
                    <a:lumOff val="20931"/>
                  </a:schemeClr>
                </a:solidFill>
              </a:rPr>
              <a:t>int2( )</a:t>
            </a:r>
            <a:r>
              <a:t>的函数，默认把base=2传进去：</a:t>
            </a:r>
          </a:p>
        </p:txBody>
      </p:sp>
      <p:sp>
        <p:nvSpPr>
          <p:cNvPr id="1544" name="def int2(x, base=2):…"/>
          <p:cNvSpPr txBox="1"/>
          <p:nvPr/>
        </p:nvSpPr>
        <p:spPr>
          <a:xfrm>
            <a:off x="3010961" y="1836941"/>
            <a:ext cx="3122078" cy="8004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int2</a:t>
            </a:r>
            <a:r>
              <a:rPr>
                <a:solidFill>
                  <a:srgbClr val="666600"/>
                </a:solidFill>
              </a:rPr>
              <a:t>(</a:t>
            </a:r>
            <a:r>
              <a:rPr>
                <a:solidFill>
                  <a:srgbClr val="668099">
                    <a:alpha val="40000"/>
                  </a:srgbClr>
                </a:solidFill>
              </a:rPr>
              <a:t>x</a:t>
            </a:r>
            <a:r>
              <a:rPr>
                <a:solidFill>
                  <a:srgbClr val="666600"/>
                </a:solidFill>
              </a:rPr>
              <a:t>,</a:t>
            </a:r>
            <a:r>
              <a:rPr>
                <a:solidFill>
                  <a:srgbClr val="668099">
                    <a:alpha val="40000"/>
                  </a:srgbClr>
                </a:solidFill>
              </a:rPr>
              <a:t> </a:t>
            </a:r>
            <a:r>
              <a:t>base</a:t>
            </a:r>
            <a:r>
              <a:rPr>
                <a:solidFill>
                  <a:srgbClr val="666600"/>
                </a:solidFill>
              </a:rPr>
              <a:t>=</a:t>
            </a:r>
            <a:r>
              <a:rPr>
                <a:solidFill>
                  <a:srgbClr val="006666"/>
                </a:solidFill>
              </a:rPr>
              <a:t>2</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0088"/>
                </a:solidFill>
              </a:rPr>
              <a:t>int</a:t>
            </a:r>
            <a:r>
              <a:rPr>
                <a:solidFill>
                  <a:srgbClr val="666600"/>
                </a:solidFill>
              </a:rPr>
              <a:t>(</a:t>
            </a:r>
            <a:r>
              <a:t>x</a:t>
            </a:r>
            <a:r>
              <a:rPr>
                <a:solidFill>
                  <a:srgbClr val="666600"/>
                </a:solidFill>
              </a:rPr>
              <a:t>,</a:t>
            </a:r>
            <a:r>
              <a:t> </a:t>
            </a:r>
            <a:r>
              <a:rPr>
                <a:solidFill>
                  <a:srgbClr val="000088"/>
                </a:solidFill>
              </a:rPr>
              <a:t>base</a:t>
            </a:r>
            <a:r>
              <a:rPr>
                <a:solidFill>
                  <a:srgbClr val="666600"/>
                </a:solidFill>
              </a:rPr>
              <a:t>)</a:t>
            </a:r>
          </a:p>
        </p:txBody>
      </p:sp>
      <p:pic>
        <p:nvPicPr>
          <p:cNvPr id="1545" name="图像" descr="图像"/>
          <p:cNvPicPr>
            <a:picLocks noChangeAspect="1"/>
          </p:cNvPicPr>
          <p:nvPr/>
        </p:nvPicPr>
        <p:blipFill>
          <a:blip r:embed="rId3">
            <a:extLst/>
          </a:blip>
          <a:stretch>
            <a:fillRect/>
          </a:stretch>
        </p:blipFill>
        <p:spPr>
          <a:xfrm>
            <a:off x="2940240" y="2540766"/>
            <a:ext cx="3594101" cy="1117601"/>
          </a:xfrm>
          <a:prstGeom prst="rect">
            <a:avLst/>
          </a:prstGeom>
          <a:ln w="12700">
            <a:miter lim="400000"/>
          </a:ln>
        </p:spPr>
      </p:pic>
      <p:sp>
        <p:nvSpPr>
          <p:cNvPr id="1546" name="functools.partial就是帮助我们创建一个偏函数的，不需要我们自己定义int2( )，可以直接使用下面的代码创建一个新的函数int2："/>
          <p:cNvSpPr txBox="1"/>
          <p:nvPr/>
        </p:nvSpPr>
        <p:spPr>
          <a:xfrm>
            <a:off x="586993" y="3745978"/>
            <a:ext cx="830059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functools.partial</a:t>
            </a:r>
            <a:r>
              <a:t>就是帮助我们创建一个偏函数的，不需要我们自己定义</a:t>
            </a:r>
            <a:r>
              <a:rPr>
                <a:solidFill>
                  <a:schemeClr val="accent2">
                    <a:satOff val="-67193"/>
                    <a:lumOff val="20931"/>
                  </a:schemeClr>
                </a:solidFill>
              </a:rPr>
              <a:t>int2( )</a:t>
            </a:r>
            <a:r>
              <a:t>，可以直接使用下面的代码创建一个新的函数</a:t>
            </a:r>
            <a:r>
              <a:rPr>
                <a:solidFill>
                  <a:schemeClr val="accent2"/>
                </a:solidFill>
              </a:rPr>
              <a:t>int2</a:t>
            </a:r>
            <a:r>
              <a:t>：</a:t>
            </a:r>
          </a:p>
        </p:txBody>
      </p:sp>
      <p:pic>
        <p:nvPicPr>
          <p:cNvPr id="1547" name="图像" descr="图像"/>
          <p:cNvPicPr>
            <a:picLocks noChangeAspect="1"/>
          </p:cNvPicPr>
          <p:nvPr/>
        </p:nvPicPr>
        <p:blipFill>
          <a:blip r:embed="rId4">
            <a:extLst/>
          </a:blip>
          <a:stretch>
            <a:fillRect/>
          </a:stretch>
        </p:blipFill>
        <p:spPr>
          <a:xfrm>
            <a:off x="2857073" y="4566430"/>
            <a:ext cx="4533901" cy="1524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1" name="7.5 偏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7.5	</a:t>
            </a:r>
            <a:r>
              <a:t>偏函数</a:t>
            </a:r>
          </a:p>
        </p:txBody>
      </p:sp>
      <p:sp>
        <p:nvSpPr>
          <p:cNvPr id="1552" name="简单总结functools.partial的作用就是，把一个函数的某些参数给固定住（也就是设置默认值），返回一个新的函数，调用这个新函数会更简单。…"/>
          <p:cNvSpPr txBox="1"/>
          <p:nvPr/>
        </p:nvSpPr>
        <p:spPr>
          <a:xfrm>
            <a:off x="525206" y="1003668"/>
            <a:ext cx="8093587" cy="16472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简单总结</a:t>
            </a:r>
            <a:r>
              <a:rPr>
                <a:solidFill>
                  <a:schemeClr val="accent2">
                    <a:satOff val="-67193"/>
                    <a:lumOff val="20931"/>
                  </a:schemeClr>
                </a:solidFill>
              </a:rPr>
              <a:t>functools.partial</a:t>
            </a:r>
            <a:r>
              <a:t>的作用就是，把一个函数的某些参数给固定住（也就是设置默认值），返回一个新的函数，调用这个新函数会更简单。</a:t>
            </a:r>
          </a:p>
          <a:p>
            <a:pPr defTabSz="457200">
              <a:defRPr>
                <a:solidFill>
                  <a:srgbClr val="000000"/>
                </a:solidFill>
                <a:latin typeface="Helvetica Neue"/>
                <a:ea typeface="Helvetica Neue"/>
                <a:cs typeface="Helvetica Neue"/>
                <a:sym typeface="Helvetica Neue"/>
              </a:defRPr>
            </a:pPr>
            <a:r>
              <a:t>        注意到上面的新的</a:t>
            </a:r>
            <a:r>
              <a:rPr>
                <a:solidFill>
                  <a:schemeClr val="accent2">
                    <a:satOff val="-67193"/>
                    <a:lumOff val="20931"/>
                  </a:schemeClr>
                </a:solidFill>
              </a:rPr>
              <a:t>int2</a:t>
            </a:r>
            <a:r>
              <a:t>函数，仅仅是把base参数重新设定默认值为2，但也可以在函数调用时传入其他值：</a:t>
            </a:r>
          </a:p>
        </p:txBody>
      </p:sp>
      <p:pic>
        <p:nvPicPr>
          <p:cNvPr id="1553" name="图像" descr="图像"/>
          <p:cNvPicPr>
            <a:picLocks noChangeAspect="1"/>
          </p:cNvPicPr>
          <p:nvPr/>
        </p:nvPicPr>
        <p:blipFill>
          <a:blip r:embed="rId3">
            <a:extLst/>
          </a:blip>
          <a:stretch>
            <a:fillRect/>
          </a:stretch>
        </p:blipFill>
        <p:spPr>
          <a:xfrm>
            <a:off x="2406650" y="2434894"/>
            <a:ext cx="4330700" cy="723901"/>
          </a:xfrm>
          <a:prstGeom prst="rect">
            <a:avLst/>
          </a:prstGeom>
          <a:ln w="12700">
            <a:miter lim="400000"/>
          </a:ln>
        </p:spPr>
      </p:pic>
      <p:sp>
        <p:nvSpPr>
          <p:cNvPr id="1554" name="最后，创建偏函数时，实际上可以接收函数对象、*args和**kw这3个参数，当传入："/>
          <p:cNvSpPr txBox="1"/>
          <p:nvPr/>
        </p:nvSpPr>
        <p:spPr>
          <a:xfrm>
            <a:off x="405452" y="3341874"/>
            <a:ext cx="833309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最后，创建偏函数时，实际上可以接收函数对象、*args和**kw这3个参数，当传入：</a:t>
            </a:r>
          </a:p>
        </p:txBody>
      </p:sp>
      <p:sp>
        <p:nvSpPr>
          <p:cNvPr id="1555" name="int2 = functools.partial(int, base=2)"/>
          <p:cNvSpPr txBox="1"/>
          <p:nvPr/>
        </p:nvSpPr>
        <p:spPr>
          <a:xfrm>
            <a:off x="2138550" y="4117347"/>
            <a:ext cx="4051944" cy="3178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400">
                <a:solidFill>
                  <a:srgbClr val="668099">
                    <a:alpha val="40000"/>
                  </a:srgbClr>
                </a:solidFill>
                <a:latin typeface="Monaco"/>
                <a:ea typeface="Monaco"/>
                <a:cs typeface="Monaco"/>
                <a:sym typeface="Monaco"/>
              </a:defRPr>
            </a:pPr>
            <a:r>
              <a:t>int2 </a:t>
            </a:r>
            <a:r>
              <a:rPr>
                <a:solidFill>
                  <a:srgbClr val="666600"/>
                </a:solidFill>
              </a:rPr>
              <a:t>=</a:t>
            </a:r>
            <a:r>
              <a:t> functools</a:t>
            </a:r>
            <a:r>
              <a:rPr>
                <a:solidFill>
                  <a:srgbClr val="666600"/>
                </a:solidFill>
              </a:rPr>
              <a:t>.</a:t>
            </a:r>
            <a:r>
              <a:rPr>
                <a:solidFill>
                  <a:srgbClr val="000088"/>
                </a:solidFill>
              </a:rPr>
              <a:t>partial</a:t>
            </a:r>
            <a:r>
              <a:rPr>
                <a:solidFill>
                  <a:srgbClr val="666600"/>
                </a:solidFill>
              </a:rPr>
              <a:t>(</a:t>
            </a:r>
            <a:r>
              <a:rPr>
                <a:solidFill>
                  <a:srgbClr val="000088"/>
                </a:solidFill>
              </a:rPr>
              <a:t>int</a:t>
            </a:r>
            <a:r>
              <a:rPr>
                <a:solidFill>
                  <a:srgbClr val="666600"/>
                </a:solidFill>
              </a:rPr>
              <a:t>,</a:t>
            </a:r>
            <a:r>
              <a:t> </a:t>
            </a:r>
            <a:r>
              <a:rPr>
                <a:solidFill>
                  <a:srgbClr val="000088"/>
                </a:solidFill>
              </a:rPr>
              <a:t>base</a:t>
            </a:r>
            <a:r>
              <a:rPr>
                <a:solidFill>
                  <a:srgbClr val="666600"/>
                </a:solidFill>
              </a:rPr>
              <a:t>=</a:t>
            </a:r>
            <a:r>
              <a:rPr>
                <a:solidFill>
                  <a:srgbClr val="006666"/>
                </a:solidFill>
              </a:rPr>
              <a:t>2</a:t>
            </a:r>
            <a:r>
              <a:rPr>
                <a:solidFill>
                  <a:srgbClr val="666600"/>
                </a:solidFill>
              </a:rPr>
              <a:t>)</a:t>
            </a:r>
          </a:p>
        </p:txBody>
      </p:sp>
      <p:sp>
        <p:nvSpPr>
          <p:cNvPr id="1556" name="实际上固定了int()函数的关键字参数base，也就是："/>
          <p:cNvSpPr txBox="1"/>
          <p:nvPr/>
        </p:nvSpPr>
        <p:spPr>
          <a:xfrm>
            <a:off x="743216" y="4553563"/>
            <a:ext cx="5311192"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实际上固定了int()函数的关键字参数base，也就是：</a:t>
            </a:r>
          </a:p>
        </p:txBody>
      </p:sp>
      <p:sp>
        <p:nvSpPr>
          <p:cNvPr id="1557" name="int2('10010')"/>
          <p:cNvSpPr txBox="1"/>
          <p:nvPr/>
        </p:nvSpPr>
        <p:spPr>
          <a:xfrm>
            <a:off x="2190483" y="5057288"/>
            <a:ext cx="1491207" cy="3178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400">
                <a:solidFill>
                  <a:srgbClr val="008800"/>
                </a:solidFill>
                <a:latin typeface="Monaco"/>
                <a:ea typeface="Monaco"/>
                <a:cs typeface="Monaco"/>
                <a:sym typeface="Monaco"/>
              </a:defRPr>
            </a:pPr>
            <a:r>
              <a:rPr>
                <a:solidFill>
                  <a:srgbClr val="668099">
                    <a:alpha val="40000"/>
                  </a:srgbClr>
                </a:solidFill>
              </a:rPr>
              <a:t>int2</a:t>
            </a:r>
            <a:r>
              <a:rPr>
                <a:solidFill>
                  <a:srgbClr val="666600"/>
                </a:solidFill>
              </a:rPr>
              <a:t>(</a:t>
            </a:r>
            <a:r>
              <a:t>'10010'</a:t>
            </a:r>
            <a:r>
              <a:rPr>
                <a:solidFill>
                  <a:srgbClr val="666600"/>
                </a:solidFill>
              </a:rPr>
              <a:t>)</a:t>
            </a:r>
          </a:p>
        </p:txBody>
      </p:sp>
      <p:sp>
        <p:nvSpPr>
          <p:cNvPr id="1558" name="相当于："/>
          <p:cNvSpPr txBox="1"/>
          <p:nvPr/>
        </p:nvSpPr>
        <p:spPr>
          <a:xfrm>
            <a:off x="743216" y="5441351"/>
            <a:ext cx="10185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相当于：</a:t>
            </a:r>
          </a:p>
        </p:txBody>
      </p:sp>
      <p:sp>
        <p:nvSpPr>
          <p:cNvPr id="1559" name="kw = { 'base': 2 }…"/>
          <p:cNvSpPr txBox="1"/>
          <p:nvPr/>
        </p:nvSpPr>
        <p:spPr>
          <a:xfrm>
            <a:off x="1730827" y="5997230"/>
            <a:ext cx="2588591"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kw </a:t>
            </a:r>
            <a:r>
              <a:rPr>
                <a:solidFill>
                  <a:srgbClr val="666600"/>
                </a:solidFill>
              </a:rPr>
              <a:t>=</a:t>
            </a:r>
            <a:r>
              <a:t> </a:t>
            </a:r>
            <a:r>
              <a:rPr>
                <a:solidFill>
                  <a:srgbClr val="666600"/>
                </a:solidFill>
              </a:rPr>
              <a:t>{</a:t>
            </a:r>
            <a:r>
              <a:t> </a:t>
            </a:r>
            <a:r>
              <a:rPr>
                <a:solidFill>
                  <a:srgbClr val="008800"/>
                </a:solidFill>
              </a:rPr>
              <a:t>'base'</a:t>
            </a:r>
            <a:r>
              <a:rPr>
                <a:solidFill>
                  <a:srgbClr val="666600"/>
                </a:solidFill>
              </a:rPr>
              <a:t>:</a:t>
            </a:r>
            <a:r>
              <a:t> </a:t>
            </a:r>
            <a:r>
              <a:rPr>
                <a:solidFill>
                  <a:srgbClr val="006666"/>
                </a:solidFill>
              </a:rPr>
              <a:t>2</a:t>
            </a:r>
            <a:r>
              <a:t> </a:t>
            </a:r>
            <a:r>
              <a:rPr>
                <a:solidFill>
                  <a:srgbClr val="666600"/>
                </a:solidFill>
              </a:rPr>
              <a:t>}</a:t>
            </a: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000088"/>
                </a:solidFill>
              </a:rPr>
              <a:t>int</a:t>
            </a:r>
            <a:r>
              <a:rPr>
                <a:solidFill>
                  <a:srgbClr val="666600"/>
                </a:solidFill>
              </a:rPr>
              <a:t>(</a:t>
            </a:r>
            <a:r>
              <a:t>'10010'</a:t>
            </a:r>
            <a:r>
              <a:rPr>
                <a:solidFill>
                  <a:srgbClr val="666600"/>
                </a:solidFill>
              </a:rPr>
              <a:t>,</a:t>
            </a:r>
            <a:r>
              <a:rPr>
                <a:solidFill>
                  <a:srgbClr val="668099">
                    <a:alpha val="40000"/>
                  </a:srgbClr>
                </a:solidFill>
              </a:rPr>
              <a:t> </a:t>
            </a:r>
            <a:r>
              <a:rPr>
                <a:solidFill>
                  <a:srgbClr val="666600"/>
                </a:solidFill>
              </a:rPr>
              <a:t>**</a:t>
            </a:r>
            <a:r>
              <a:rPr>
                <a:solidFill>
                  <a:srgbClr val="668099">
                    <a:alpha val="40000"/>
                  </a:srgbClr>
                </a:solidFill>
              </a:rPr>
              <a:t>kw</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3" name="7.5 偏函数"/>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7.5	</a:t>
            </a:r>
            <a:r>
              <a:t>偏函数</a:t>
            </a:r>
          </a:p>
        </p:txBody>
      </p:sp>
      <p:sp>
        <p:nvSpPr>
          <p:cNvPr id="1564" name="当传入："/>
          <p:cNvSpPr txBox="1"/>
          <p:nvPr/>
        </p:nvSpPr>
        <p:spPr>
          <a:xfrm>
            <a:off x="809202" y="872463"/>
            <a:ext cx="10185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当传入：</a:t>
            </a:r>
          </a:p>
        </p:txBody>
      </p:sp>
      <p:sp>
        <p:nvSpPr>
          <p:cNvPr id="1565" name="max2 = functools.partial(max, 10)"/>
          <p:cNvSpPr txBox="1"/>
          <p:nvPr/>
        </p:nvSpPr>
        <p:spPr>
          <a:xfrm>
            <a:off x="1746762" y="1358219"/>
            <a:ext cx="3625154" cy="3178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400">
                <a:solidFill>
                  <a:srgbClr val="668099">
                    <a:alpha val="40000"/>
                  </a:srgbClr>
                </a:solidFill>
                <a:latin typeface="Monaco"/>
                <a:ea typeface="Monaco"/>
                <a:cs typeface="Monaco"/>
                <a:sym typeface="Monaco"/>
              </a:defRPr>
            </a:pPr>
            <a:r>
              <a:t>max2 </a:t>
            </a:r>
            <a:r>
              <a:rPr>
                <a:solidFill>
                  <a:srgbClr val="666600"/>
                </a:solidFill>
              </a:rPr>
              <a:t>=</a:t>
            </a:r>
            <a:r>
              <a:t> functools</a:t>
            </a:r>
            <a:r>
              <a:rPr>
                <a:solidFill>
                  <a:srgbClr val="666600"/>
                </a:solidFill>
              </a:rPr>
              <a:t>.</a:t>
            </a:r>
            <a:r>
              <a:rPr>
                <a:solidFill>
                  <a:srgbClr val="000088"/>
                </a:solidFill>
              </a:rPr>
              <a:t>partial</a:t>
            </a:r>
            <a:r>
              <a:rPr>
                <a:solidFill>
                  <a:srgbClr val="666600"/>
                </a:solidFill>
              </a:rPr>
              <a:t>(</a:t>
            </a:r>
            <a:r>
              <a:t>max</a:t>
            </a:r>
            <a:r>
              <a:rPr>
                <a:solidFill>
                  <a:srgbClr val="666600"/>
                </a:solidFill>
              </a:rPr>
              <a:t>,</a:t>
            </a:r>
            <a:r>
              <a:t> </a:t>
            </a:r>
            <a:r>
              <a:rPr>
                <a:solidFill>
                  <a:srgbClr val="006666"/>
                </a:solidFill>
              </a:rPr>
              <a:t>10</a:t>
            </a:r>
            <a:r>
              <a:rPr>
                <a:solidFill>
                  <a:srgbClr val="666600"/>
                </a:solidFill>
              </a:rPr>
              <a:t>)</a:t>
            </a:r>
          </a:p>
        </p:txBody>
      </p:sp>
      <p:sp>
        <p:nvSpPr>
          <p:cNvPr id="1566" name="实际上会把10作为*args的一部分自动加到左边，也就是："/>
          <p:cNvSpPr txBox="1"/>
          <p:nvPr/>
        </p:nvSpPr>
        <p:spPr>
          <a:xfrm>
            <a:off x="775206" y="1906152"/>
            <a:ext cx="5906009"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实际上会把10作为*args的一部分自动加到左边，也就是：</a:t>
            </a:r>
          </a:p>
        </p:txBody>
      </p:sp>
      <p:sp>
        <p:nvSpPr>
          <p:cNvPr id="1567" name="max2(5, 6, 7)"/>
          <p:cNvSpPr txBox="1"/>
          <p:nvPr/>
        </p:nvSpPr>
        <p:spPr>
          <a:xfrm>
            <a:off x="1807628" y="2545131"/>
            <a:ext cx="1491207" cy="3178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400">
                <a:solidFill>
                  <a:srgbClr val="668099">
                    <a:alpha val="40000"/>
                  </a:srgbClr>
                </a:solidFill>
                <a:latin typeface="Monaco"/>
                <a:ea typeface="Monaco"/>
                <a:cs typeface="Monaco"/>
                <a:sym typeface="Monaco"/>
              </a:defRPr>
            </a:pPr>
            <a:r>
              <a:t>max2</a:t>
            </a:r>
            <a:r>
              <a:rPr>
                <a:solidFill>
                  <a:srgbClr val="666600"/>
                </a:solidFill>
              </a:rPr>
              <a:t>(</a:t>
            </a:r>
            <a:r>
              <a:rPr>
                <a:solidFill>
                  <a:srgbClr val="006666"/>
                </a:solidFill>
              </a:rPr>
              <a:t>5</a:t>
            </a:r>
            <a:r>
              <a:rPr>
                <a:solidFill>
                  <a:srgbClr val="666600"/>
                </a:solidFill>
              </a:rPr>
              <a:t>,</a:t>
            </a:r>
            <a:r>
              <a:t> </a:t>
            </a:r>
            <a:r>
              <a:rPr>
                <a:solidFill>
                  <a:srgbClr val="006666"/>
                </a:solidFill>
              </a:rPr>
              <a:t>6</a:t>
            </a:r>
            <a:r>
              <a:rPr>
                <a:solidFill>
                  <a:srgbClr val="666600"/>
                </a:solidFill>
              </a:rPr>
              <a:t>,</a:t>
            </a:r>
            <a:r>
              <a:t> </a:t>
            </a:r>
            <a:r>
              <a:rPr>
                <a:solidFill>
                  <a:srgbClr val="006666"/>
                </a:solidFill>
              </a:rPr>
              <a:t>7</a:t>
            </a:r>
            <a:r>
              <a:rPr>
                <a:solidFill>
                  <a:srgbClr val="666600"/>
                </a:solidFill>
              </a:rPr>
              <a:t>)</a:t>
            </a:r>
          </a:p>
        </p:txBody>
      </p:sp>
      <p:sp>
        <p:nvSpPr>
          <p:cNvPr id="1568" name="相当于："/>
          <p:cNvSpPr txBox="1"/>
          <p:nvPr/>
        </p:nvSpPr>
        <p:spPr>
          <a:xfrm>
            <a:off x="809202" y="3154632"/>
            <a:ext cx="10185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相当于：</a:t>
            </a:r>
          </a:p>
        </p:txBody>
      </p:sp>
      <p:sp>
        <p:nvSpPr>
          <p:cNvPr id="1569" name="args = (10, 5, 6, 7)…"/>
          <p:cNvSpPr txBox="1"/>
          <p:nvPr/>
        </p:nvSpPr>
        <p:spPr>
          <a:xfrm>
            <a:off x="1624130" y="3621805"/>
            <a:ext cx="2801985" cy="5591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args </a:t>
            </a:r>
            <a:r>
              <a:rPr>
                <a:solidFill>
                  <a:srgbClr val="666600"/>
                </a:solidFill>
              </a:rPr>
              <a:t>=</a:t>
            </a:r>
            <a:r>
              <a:t> </a:t>
            </a:r>
            <a:r>
              <a:rPr>
                <a:solidFill>
                  <a:srgbClr val="666600"/>
                </a:solidFill>
              </a:rPr>
              <a:t>(</a:t>
            </a:r>
            <a:r>
              <a:rPr>
                <a:solidFill>
                  <a:srgbClr val="006666"/>
                </a:solidFill>
              </a:rPr>
              <a:t>10</a:t>
            </a:r>
            <a:r>
              <a:rPr>
                <a:solidFill>
                  <a:srgbClr val="666600"/>
                </a:solidFill>
              </a:rPr>
              <a:t>,</a:t>
            </a:r>
            <a:r>
              <a:t> </a:t>
            </a:r>
            <a:r>
              <a:rPr>
                <a:solidFill>
                  <a:srgbClr val="006666"/>
                </a:solidFill>
              </a:rPr>
              <a:t>5</a:t>
            </a:r>
            <a:r>
              <a:rPr>
                <a:solidFill>
                  <a:srgbClr val="666600"/>
                </a:solidFill>
              </a:rPr>
              <a:t>,</a:t>
            </a:r>
            <a:r>
              <a:t> </a:t>
            </a:r>
            <a:r>
              <a:rPr>
                <a:solidFill>
                  <a:srgbClr val="006666"/>
                </a:solidFill>
              </a:rPr>
              <a:t>6</a:t>
            </a:r>
            <a:r>
              <a:rPr>
                <a:solidFill>
                  <a:srgbClr val="666600"/>
                </a:solidFill>
              </a:rPr>
              <a:t>,</a:t>
            </a:r>
            <a:r>
              <a:t> </a:t>
            </a:r>
            <a:r>
              <a:rPr>
                <a:solidFill>
                  <a:srgbClr val="006666"/>
                </a:solidFill>
              </a:rPr>
              <a:t>7</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max</a:t>
            </a:r>
            <a:r>
              <a:rPr>
                <a:solidFill>
                  <a:srgbClr val="666600"/>
                </a:solidFill>
              </a:rPr>
              <a:t>(*</a:t>
            </a:r>
            <a:r>
              <a:t>args</a:t>
            </a:r>
            <a:r>
              <a:rPr>
                <a:solidFill>
                  <a:srgbClr val="666600"/>
                </a:solidFill>
              </a:rPr>
              <a:t>)</a:t>
            </a:r>
          </a:p>
        </p:txBody>
      </p:sp>
      <p:sp>
        <p:nvSpPr>
          <p:cNvPr id="1570" name="结果为10。"/>
          <p:cNvSpPr txBox="1"/>
          <p:nvPr/>
        </p:nvSpPr>
        <p:spPr>
          <a:xfrm>
            <a:off x="788943" y="4403112"/>
            <a:ext cx="1272745"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结果为10。</a:t>
            </a:r>
          </a:p>
        </p:txBody>
      </p:sp>
      <p:sp>
        <p:nvSpPr>
          <p:cNvPr id="1571" name="当函数的参数个数太多，需要简化时，使用functools.partial可以创建一个新的函数，这个新函数可以固定住原函数的部分参数，从而在调用时更简单。"/>
          <p:cNvSpPr txBox="1"/>
          <p:nvPr/>
        </p:nvSpPr>
        <p:spPr>
          <a:xfrm>
            <a:off x="716529" y="5042091"/>
            <a:ext cx="7710942" cy="10503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当函数的参数个数太多，需要简化时，使用</a:t>
            </a:r>
            <a:r>
              <a:rPr>
                <a:solidFill>
                  <a:schemeClr val="accent2">
                    <a:satOff val="-67193"/>
                    <a:lumOff val="20931"/>
                  </a:schemeClr>
                </a:solidFill>
              </a:rPr>
              <a:t>functools.partial</a:t>
            </a:r>
            <a:r>
              <a:t>可以创建一个新的函数，这个新函数可以固定住原函数的部分参数，从而在调用时更简单。</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5" name="形状"/>
          <p:cNvSpPr/>
          <p:nvPr/>
        </p:nvSpPr>
        <p:spPr>
          <a:xfrm>
            <a:off x="3459539" y="2745049"/>
            <a:ext cx="5547559" cy="1367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7" y="0"/>
                </a:moveTo>
                <a:lnTo>
                  <a:pt x="21600" y="0"/>
                </a:lnTo>
                <a:lnTo>
                  <a:pt x="21600" y="21600"/>
                </a:lnTo>
                <a:lnTo>
                  <a:pt x="517" y="21600"/>
                </a:lnTo>
                <a:cubicBezTo>
                  <a:pt x="232" y="21600"/>
                  <a:pt x="0" y="21031"/>
                  <a:pt x="0" y="20333"/>
                </a:cubicBezTo>
                <a:lnTo>
                  <a:pt x="0" y="1267"/>
                </a:lnTo>
                <a:cubicBezTo>
                  <a:pt x="0" y="569"/>
                  <a:pt x="232" y="0"/>
                  <a:pt x="517" y="0"/>
                </a:cubicBezTo>
                <a:close/>
              </a:path>
            </a:pathLst>
          </a:custGeom>
          <a:solidFill>
            <a:srgbClr val="024C89"/>
          </a:solidFill>
          <a:ln w="12700">
            <a:miter lim="400000"/>
          </a:ln>
          <a:extLst>
            <a:ext uri="{C572A759-6A51-4108-AA02-DFA0A04FC94B}">
              <ma14:wrappingTextBoxFlag xmlns:ma14="http://schemas.microsoft.com/office/mac/drawingml/2011/main" val="1"/>
            </a:ext>
          </a:extLst>
        </p:spPr>
        <p:txBody>
          <a:bodyPr lIns="45719" rIns="45719"/>
          <a:lstStyle/>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p:txBody>
      </p:sp>
      <p:sp>
        <p:nvSpPr>
          <p:cNvPr id="1576" name="8.模块"/>
          <p:cNvSpPr txBox="1"/>
          <p:nvPr/>
        </p:nvSpPr>
        <p:spPr>
          <a:xfrm>
            <a:off x="3519487" y="1468437"/>
            <a:ext cx="5427663" cy="87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4400">
                <a:solidFill>
                  <a:srgbClr val="024C89"/>
                </a:solidFill>
                <a:latin typeface="微软雅黑"/>
                <a:ea typeface="微软雅黑"/>
                <a:cs typeface="微软雅黑"/>
                <a:sym typeface="微软雅黑"/>
              </a:defRPr>
            </a:lvl1pPr>
          </a:lstStyle>
          <a:p>
            <a:pPr/>
            <a:r>
              <a:t>8.模块</a:t>
            </a:r>
          </a:p>
        </p:txBody>
      </p:sp>
      <p:sp>
        <p:nvSpPr>
          <p:cNvPr id="1577" name="椭圆形"/>
          <p:cNvSpPr/>
          <p:nvPr/>
        </p:nvSpPr>
        <p:spPr>
          <a:xfrm>
            <a:off x="3854450" y="30611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578" name="圆形"/>
          <p:cNvSpPr/>
          <p:nvPr/>
        </p:nvSpPr>
        <p:spPr>
          <a:xfrm>
            <a:off x="3854450" y="3596163"/>
            <a:ext cx="144463" cy="142876"/>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579" name="使用模块"/>
          <p:cNvSpPr txBox="1"/>
          <p:nvPr/>
        </p:nvSpPr>
        <p:spPr>
          <a:xfrm>
            <a:off x="4200525" y="29297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1">
                    <a:lumOff val="44000"/>
                  </a:schemeClr>
                </a:solidFill>
                <a:latin typeface="微软雅黑"/>
                <a:ea typeface="微软雅黑"/>
                <a:cs typeface="微软雅黑"/>
                <a:sym typeface="微软雅黑"/>
              </a:defRPr>
            </a:lvl1pPr>
          </a:lstStyle>
          <a:p>
            <a:pPr/>
            <a:r>
              <a:t>使用模块</a:t>
            </a:r>
          </a:p>
        </p:txBody>
      </p:sp>
      <p:sp>
        <p:nvSpPr>
          <p:cNvPr id="1580" name="安装第三方模块"/>
          <p:cNvSpPr txBox="1"/>
          <p:nvPr/>
        </p:nvSpPr>
        <p:spPr>
          <a:xfrm>
            <a:off x="4200525" y="34631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安装第三方模块</a:t>
            </a:r>
          </a:p>
        </p:txBody>
      </p:sp>
      <p:sp>
        <p:nvSpPr>
          <p:cNvPr id="1581" name="形状"/>
          <p:cNvSpPr/>
          <p:nvPr/>
        </p:nvSpPr>
        <p:spPr>
          <a:xfrm>
            <a:off x="1090612" y="2363787"/>
            <a:ext cx="1936751" cy="178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2.3    Python解释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2.3    </a:t>
            </a:r>
            <a:r>
              <a:t>Python解释器</a:t>
            </a:r>
          </a:p>
        </p:txBody>
      </p:sp>
      <p:sp>
        <p:nvSpPr>
          <p:cNvPr id="275" name="Python的解释器很多，但使用最广泛的还是CPython。如果要和Java或.Net平台交互，最好的办法不是用Jython或IronPython，而是通过网络调用来交互，确保各程序之间的独立性。"/>
          <p:cNvSpPr txBox="1"/>
          <p:nvPr/>
        </p:nvSpPr>
        <p:spPr>
          <a:xfrm>
            <a:off x="1042771" y="2519679"/>
            <a:ext cx="7058459" cy="181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000000"/>
                </a:solidFill>
                <a:latin typeface="微软雅黑"/>
                <a:ea typeface="微软雅黑"/>
                <a:cs typeface="微软雅黑"/>
                <a:sym typeface="微软雅黑"/>
              </a:defRPr>
            </a:lvl1pPr>
          </a:lstStyle>
          <a:p>
            <a:pPr/>
            <a:r>
              <a:t>         Python的解释器很多，但使用最广泛的还是CPython。如果要和Java或.Net平台交互，最好的办法不是用Jython或IronPython，而是通过网络调用来交互，确保各程序之间的独立性。</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3" name="在计算机程序的开发过程中，随着程序代码越写越多，在一个文件里代码就会越来越长，越来越不容易维护。…"/>
          <p:cNvSpPr txBox="1"/>
          <p:nvPr/>
        </p:nvSpPr>
        <p:spPr>
          <a:xfrm>
            <a:off x="510619" y="1369154"/>
            <a:ext cx="8122762" cy="38889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在计算机程序的开发过程中，随着程序代码越写越多，在一个文件里代码就会越来越长，越来越不容易维护。</a:t>
            </a:r>
          </a:p>
          <a:p>
            <a:pPr defTabSz="457200">
              <a:defRPr>
                <a:solidFill>
                  <a:srgbClr val="000000"/>
                </a:solidFill>
                <a:latin typeface="Helvetica Neue"/>
                <a:ea typeface="Helvetica Neue"/>
                <a:cs typeface="Helvetica Neue"/>
                <a:sym typeface="Helvetica Neue"/>
              </a:defRPr>
            </a:pPr>
            <a:r>
              <a:t>为了编写可维护的代码，我们把很多函数分组，分别放到不同的文件里，这样，每个文件包含的代码就相对较少，很多编程语言都采用这种组织代码的方式。在Python中，一个.py文件就称之为一个模块（Module）。   </a:t>
            </a:r>
          </a:p>
          <a:p>
            <a:pPr defTabSz="457200">
              <a:defRPr>
                <a:solidFill>
                  <a:srgbClr val="000000"/>
                </a:solidFill>
                <a:latin typeface="Helvetica Neue"/>
                <a:ea typeface="Helvetica Neue"/>
                <a:cs typeface="Helvetica Neue"/>
                <a:sym typeface="Helvetica Neue"/>
              </a:defRPr>
            </a:pPr>
            <a:r>
              <a:t>       使用模块最大的好处是大大提高了代码的可维护性。其次，编写代码不必从零开始。当一个模块编写完毕，就可以被其他地方引用。我们在编写程序的时候，也经常引用其他模块，包括Python内置的模块和来自第三方的模块。</a:t>
            </a:r>
          </a:p>
          <a:p>
            <a:pPr defTabSz="457200">
              <a:defRPr>
                <a:solidFill>
                  <a:srgbClr val="000000"/>
                </a:solidFill>
                <a:latin typeface="Helvetica Neue"/>
                <a:ea typeface="Helvetica Neue"/>
                <a:cs typeface="Helvetica Neue"/>
                <a:sym typeface="Helvetica Neue"/>
              </a:defRPr>
            </a:pPr>
            <a:r>
              <a:t>       使用模块还可以避免函数名和变量名冲突。相同名字的函数和变量完全可以分别存在不同的模块中，因此，我们自己在编写模块时，不必考虑名字会与其他模块冲突。但是也要注意，尽量不要与内置函数名字冲突。</a:t>
            </a:r>
          </a:p>
          <a:p>
            <a:pPr defTabSz="457200">
              <a:defRPr>
                <a:solidFill>
                  <a:srgbClr val="000000"/>
                </a:solidFill>
                <a:latin typeface="Helvetica Neue"/>
                <a:ea typeface="Helvetica Neue"/>
                <a:cs typeface="Helvetica Neue"/>
                <a:sym typeface="Helvetica Neue"/>
              </a:defRPr>
            </a:pPr>
            <a:r>
              <a:t>           </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5" name="python的内置函数有："/>
          <p:cNvSpPr txBox="1"/>
          <p:nvPr/>
        </p:nvSpPr>
        <p:spPr>
          <a:xfrm>
            <a:off x="427166" y="357569"/>
            <a:ext cx="264476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solidFill>
                  <a:srgbClr val="000000"/>
                </a:solidFill>
              </a:defRPr>
            </a:lvl1pPr>
          </a:lstStyle>
          <a:p>
            <a:pPr/>
            <a:r>
              <a:t>python的内置函数有：</a:t>
            </a:r>
          </a:p>
        </p:txBody>
      </p:sp>
      <p:pic>
        <p:nvPicPr>
          <p:cNvPr id="1586" name="图像" descr="图像"/>
          <p:cNvPicPr>
            <a:picLocks noChangeAspect="1"/>
          </p:cNvPicPr>
          <p:nvPr/>
        </p:nvPicPr>
        <p:blipFill>
          <a:blip r:embed="rId2">
            <a:extLst/>
          </a:blip>
          <a:stretch>
            <a:fillRect/>
          </a:stretch>
        </p:blipFill>
        <p:spPr>
          <a:xfrm>
            <a:off x="514298" y="1092065"/>
            <a:ext cx="8115404" cy="547459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8" name="8.1 使用模块"/>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8.1	</a:t>
            </a:r>
            <a:r>
              <a:t>使用模块</a:t>
            </a:r>
          </a:p>
        </p:txBody>
      </p:sp>
      <p:sp>
        <p:nvSpPr>
          <p:cNvPr id="1589" name="为了避免模块名冲突，Python又引入了按目录来组织模块的方法，称为包（Package）。…"/>
          <p:cNvSpPr txBox="1"/>
          <p:nvPr/>
        </p:nvSpPr>
        <p:spPr>
          <a:xfrm>
            <a:off x="529514" y="934789"/>
            <a:ext cx="8241685" cy="23523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为了避免模块名冲突，Python又引入了按目录来组织模块的方法，称为包（Package）。</a:t>
            </a:r>
          </a:p>
          <a:p>
            <a:pPr defTabSz="457200">
              <a:defRPr>
                <a:solidFill>
                  <a:srgbClr val="000000"/>
                </a:solidFill>
                <a:latin typeface="Helvetica Neue"/>
                <a:ea typeface="Helvetica Neue"/>
                <a:cs typeface="Helvetica Neue"/>
                <a:sym typeface="Helvetica Neue"/>
              </a:defRPr>
            </a:pPr>
            <a:r>
              <a:t>        举个例子，一个</a:t>
            </a:r>
            <a:r>
              <a:rPr>
                <a:solidFill>
                  <a:schemeClr val="accent2">
                    <a:satOff val="-67193"/>
                    <a:lumOff val="20931"/>
                  </a:schemeClr>
                </a:solidFill>
              </a:rPr>
              <a:t>abc.py</a:t>
            </a:r>
            <a:r>
              <a:t>的文件就是一个名字叫</a:t>
            </a:r>
            <a:r>
              <a:rPr>
                <a:solidFill>
                  <a:schemeClr val="accent2">
                    <a:satOff val="-67193"/>
                    <a:lumOff val="20931"/>
                  </a:schemeClr>
                </a:solidFill>
              </a:rPr>
              <a:t>abc</a:t>
            </a:r>
            <a:r>
              <a:t>的模块，一个</a:t>
            </a:r>
            <a:r>
              <a:rPr>
                <a:solidFill>
                  <a:schemeClr val="accent2">
                    <a:satOff val="-67193"/>
                    <a:lumOff val="20931"/>
                  </a:schemeClr>
                </a:solidFill>
              </a:rPr>
              <a:t>xyz.py</a:t>
            </a:r>
            <a:r>
              <a:t>的文件就是一个名字叫xyz的模块。</a:t>
            </a:r>
          </a:p>
          <a:p>
            <a:pPr defTabSz="457200">
              <a:defRPr>
                <a:solidFill>
                  <a:srgbClr val="000000"/>
                </a:solidFill>
                <a:latin typeface="Helvetica Neue"/>
                <a:ea typeface="Helvetica Neue"/>
                <a:cs typeface="Helvetica Neue"/>
                <a:sym typeface="Helvetica Neue"/>
              </a:defRPr>
            </a:pPr>
            <a:r>
              <a:t>       假设我们的</a:t>
            </a:r>
            <a:r>
              <a:rPr>
                <a:solidFill>
                  <a:schemeClr val="accent2">
                    <a:satOff val="-67193"/>
                    <a:lumOff val="20931"/>
                  </a:schemeClr>
                </a:solidFill>
              </a:rPr>
              <a:t>abc</a:t>
            </a:r>
            <a:r>
              <a:t>和</a:t>
            </a:r>
            <a:r>
              <a:rPr>
                <a:solidFill>
                  <a:schemeClr val="accent2">
                    <a:satOff val="-67193"/>
                    <a:lumOff val="20931"/>
                  </a:schemeClr>
                </a:solidFill>
              </a:rPr>
              <a:t>xyz</a:t>
            </a:r>
            <a:r>
              <a:t>这两个模块名字与其他模块冲突了，于是我们可以通过包来组织模块，避免冲突。方法是选择一个顶层包名，比如</a:t>
            </a:r>
            <a:r>
              <a:rPr>
                <a:solidFill>
                  <a:schemeClr val="accent2">
                    <a:satOff val="-67193"/>
                    <a:lumOff val="20931"/>
                  </a:schemeClr>
                </a:solidFill>
              </a:rPr>
              <a:t>mycompany</a:t>
            </a:r>
            <a:r>
              <a:t>，按照如下目录存放：</a:t>
            </a:r>
          </a:p>
        </p:txBody>
      </p:sp>
      <p:pic>
        <p:nvPicPr>
          <p:cNvPr id="1590" name="图像" descr="图像"/>
          <p:cNvPicPr>
            <a:picLocks noChangeAspect="1"/>
          </p:cNvPicPr>
          <p:nvPr/>
        </p:nvPicPr>
        <p:blipFill>
          <a:blip r:embed="rId3">
            <a:extLst/>
          </a:blip>
          <a:stretch>
            <a:fillRect/>
          </a:stretch>
        </p:blipFill>
        <p:spPr>
          <a:xfrm>
            <a:off x="3644900" y="3212917"/>
            <a:ext cx="1854200" cy="1092201"/>
          </a:xfrm>
          <a:prstGeom prst="rect">
            <a:avLst/>
          </a:prstGeom>
          <a:ln w="12700">
            <a:miter lim="400000"/>
          </a:ln>
        </p:spPr>
      </p:pic>
      <p:sp>
        <p:nvSpPr>
          <p:cNvPr id="1591" name="引入了包以后，只要顶层的包名不与别人冲突，那所有模块都不会与别人冲突。现在，abc.py模块的名字就变成了mycompany.abc，类似的，xyz.py的模块名变成了mycompany.xyz。…"/>
          <p:cNvSpPr txBox="1"/>
          <p:nvPr/>
        </p:nvSpPr>
        <p:spPr>
          <a:xfrm>
            <a:off x="557748" y="4484977"/>
            <a:ext cx="8185217" cy="23523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引入了包以后，只要顶层的包名不与别人冲突，那所有模块都不会与别人冲突。现在，</a:t>
            </a:r>
            <a:r>
              <a:rPr>
                <a:solidFill>
                  <a:schemeClr val="accent2">
                    <a:satOff val="-67193"/>
                    <a:lumOff val="20931"/>
                  </a:schemeClr>
                </a:solidFill>
              </a:rPr>
              <a:t>abc.py</a:t>
            </a:r>
            <a:r>
              <a:t>模块的名字就变成了</a:t>
            </a:r>
            <a:r>
              <a:rPr>
                <a:solidFill>
                  <a:schemeClr val="accent2">
                    <a:satOff val="-67193"/>
                    <a:lumOff val="20931"/>
                  </a:schemeClr>
                </a:solidFill>
              </a:rPr>
              <a:t>mycompany.abc</a:t>
            </a:r>
            <a:r>
              <a:t>，类似的，xyz.py的模块名变成了</a:t>
            </a:r>
            <a:r>
              <a:rPr>
                <a:solidFill>
                  <a:schemeClr val="accent2">
                    <a:satOff val="-67193"/>
                    <a:lumOff val="20931"/>
                  </a:schemeClr>
                </a:solidFill>
              </a:rPr>
              <a:t>mycompany.xyz。</a:t>
            </a:r>
          </a:p>
          <a:p>
            <a:pPr defTabSz="457200">
              <a:defRPr>
                <a:solidFill>
                  <a:srgbClr val="000000"/>
                </a:solidFill>
                <a:latin typeface="Helvetica Neue"/>
                <a:ea typeface="Helvetica Neue"/>
                <a:cs typeface="Helvetica Neue"/>
                <a:sym typeface="Helvetica Neue"/>
              </a:defRPr>
            </a:pPr>
            <a:r>
              <a:t>        每一个包目录下面都会有一个</a:t>
            </a:r>
            <a:r>
              <a:rPr>
                <a:solidFill>
                  <a:schemeClr val="accent2">
                    <a:satOff val="-67193"/>
                    <a:lumOff val="20931"/>
                  </a:schemeClr>
                </a:solidFill>
              </a:rPr>
              <a:t>__init__.py</a:t>
            </a:r>
            <a:r>
              <a:t>的文件，这个文件是必须存在的，否则，Python就把这个目录当成普通目录，而不是一个包。</a:t>
            </a:r>
            <a:r>
              <a:rPr>
                <a:solidFill>
                  <a:schemeClr val="accent2">
                    <a:satOff val="-67193"/>
                    <a:lumOff val="20931"/>
                  </a:schemeClr>
                </a:solidFill>
              </a:rPr>
              <a:t>__init__.py</a:t>
            </a:r>
            <a:r>
              <a:t>可以是空文件，也可以有Python代码，因为</a:t>
            </a:r>
            <a:r>
              <a:rPr>
                <a:solidFill>
                  <a:schemeClr val="accent2">
                    <a:satOff val="-67193"/>
                    <a:lumOff val="20931"/>
                  </a:schemeClr>
                </a:solidFill>
              </a:rPr>
              <a:t>__init__.py</a:t>
            </a:r>
            <a:r>
              <a:t>本身就是一个模块，而它的模块名就是</a:t>
            </a:r>
            <a:r>
              <a:rPr>
                <a:solidFill>
                  <a:schemeClr val="accent2">
                    <a:satOff val="-67193"/>
                    <a:lumOff val="20931"/>
                  </a:schemeClr>
                </a:solidFill>
              </a:rPr>
              <a:t>mycompany</a:t>
            </a:r>
            <a: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5" name="8.1 使用模块"/>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8.1	</a:t>
            </a:r>
            <a:r>
              <a:t>使用模块</a:t>
            </a:r>
          </a:p>
        </p:txBody>
      </p:sp>
      <p:sp>
        <p:nvSpPr>
          <p:cNvPr id="1596" name="类似的，可以有多级目录，组成多级层次的包结构。比如如下的目录结构："/>
          <p:cNvSpPr txBox="1"/>
          <p:nvPr/>
        </p:nvSpPr>
        <p:spPr>
          <a:xfrm>
            <a:off x="529514" y="934789"/>
            <a:ext cx="8241685"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类似的，可以有多级目录，组成多级层次的包结构。比如如下的目录结构：</a:t>
            </a:r>
          </a:p>
        </p:txBody>
      </p:sp>
      <p:sp>
        <p:nvSpPr>
          <p:cNvPr id="1597" name="文件www.py的模块名就是mycompany.web.www，两个文件utils.py的模块名分别是mycompany.utils和mycompany.web.utils。"/>
          <p:cNvSpPr txBox="1"/>
          <p:nvPr/>
        </p:nvSpPr>
        <p:spPr>
          <a:xfrm>
            <a:off x="557748" y="3772689"/>
            <a:ext cx="8185217"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文件</a:t>
            </a:r>
            <a:r>
              <a:rPr>
                <a:solidFill>
                  <a:schemeClr val="accent2">
                    <a:satOff val="-67193"/>
                    <a:lumOff val="20931"/>
                  </a:schemeClr>
                </a:solidFill>
              </a:rPr>
              <a:t>www.py</a:t>
            </a:r>
            <a:r>
              <a:t>的模块名就是</a:t>
            </a:r>
            <a:r>
              <a:rPr>
                <a:solidFill>
                  <a:schemeClr val="accent2">
                    <a:satOff val="-67193"/>
                    <a:lumOff val="20931"/>
                  </a:schemeClr>
                </a:solidFill>
              </a:rPr>
              <a:t>mycompany.web.www</a:t>
            </a:r>
            <a:r>
              <a:t>，两个文件</a:t>
            </a:r>
            <a:r>
              <a:rPr>
                <a:solidFill>
                  <a:schemeClr val="accent2">
                    <a:satOff val="-67193"/>
                    <a:lumOff val="20931"/>
                  </a:schemeClr>
                </a:solidFill>
              </a:rPr>
              <a:t>utils.py</a:t>
            </a:r>
            <a:r>
              <a:t>的模块名分别是</a:t>
            </a:r>
            <a:r>
              <a:rPr>
                <a:solidFill>
                  <a:schemeClr val="accent2">
                    <a:satOff val="-67193"/>
                    <a:lumOff val="20931"/>
                  </a:schemeClr>
                </a:solidFill>
              </a:rPr>
              <a:t>mycompany.utils</a:t>
            </a:r>
            <a:r>
              <a:t>和</a:t>
            </a:r>
            <a:r>
              <a:rPr>
                <a:solidFill>
                  <a:schemeClr val="accent2">
                    <a:satOff val="-67193"/>
                    <a:lumOff val="20931"/>
                  </a:schemeClr>
                </a:solidFill>
              </a:rPr>
              <a:t>mycompany.web.utils</a:t>
            </a:r>
            <a:r>
              <a:t>。</a:t>
            </a:r>
          </a:p>
        </p:txBody>
      </p:sp>
      <p:pic>
        <p:nvPicPr>
          <p:cNvPr id="1598" name="图像" descr="图像"/>
          <p:cNvPicPr>
            <a:picLocks noChangeAspect="1"/>
          </p:cNvPicPr>
          <p:nvPr/>
        </p:nvPicPr>
        <p:blipFill>
          <a:blip r:embed="rId3">
            <a:extLst/>
          </a:blip>
          <a:stretch>
            <a:fillRect/>
          </a:stretch>
        </p:blipFill>
        <p:spPr>
          <a:xfrm>
            <a:off x="3321050" y="1557822"/>
            <a:ext cx="2501900" cy="17907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2" name="8.1 使用模块"/>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8.1	</a:t>
            </a:r>
            <a:r>
              <a:t>使用模块</a:t>
            </a:r>
          </a:p>
        </p:txBody>
      </p:sp>
      <p:sp>
        <p:nvSpPr>
          <p:cNvPr id="1603" name="Python本身就内置了很多非常有用的模块，只要安装完毕，这些模块就可以立刻使用。…"/>
          <p:cNvSpPr txBox="1"/>
          <p:nvPr/>
        </p:nvSpPr>
        <p:spPr>
          <a:xfrm>
            <a:off x="520611" y="783428"/>
            <a:ext cx="8241684" cy="1050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Python本身就内置了很多非常有用的模块，只要安装完毕，这些模块就可以立刻使用。</a:t>
            </a:r>
          </a:p>
          <a:p>
            <a:pPr defTabSz="457200">
              <a:defRPr>
                <a:solidFill>
                  <a:srgbClr val="000000"/>
                </a:solidFill>
                <a:latin typeface="Helvetica Neue"/>
                <a:ea typeface="Helvetica Neue"/>
                <a:cs typeface="Helvetica Neue"/>
                <a:sym typeface="Helvetica Neue"/>
              </a:defRPr>
            </a:pPr>
            <a:r>
              <a:t>       我们以内建的sys模块为例，编写一个hello的模块：</a:t>
            </a:r>
          </a:p>
        </p:txBody>
      </p:sp>
      <p:sp>
        <p:nvSpPr>
          <p:cNvPr id="1604" name="#!/usr/bin/env python3…"/>
          <p:cNvSpPr txBox="1"/>
          <p:nvPr/>
        </p:nvSpPr>
        <p:spPr>
          <a:xfrm>
            <a:off x="2262784" y="1768455"/>
            <a:ext cx="4618433" cy="36960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t>#!/usr/bin/env python3</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t># -*- coding: utf-8 -*-</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t>' a test module '</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__author__ </a:t>
            </a:r>
            <a:r>
              <a:rPr>
                <a:solidFill>
                  <a:srgbClr val="666600"/>
                </a:solidFill>
              </a:rPr>
              <a:t>=</a:t>
            </a:r>
            <a:r>
              <a:t> </a:t>
            </a:r>
            <a:r>
              <a:rPr>
                <a:solidFill>
                  <a:srgbClr val="008800"/>
                </a:solidFill>
              </a:rPr>
              <a:t>'Michael Liao'</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import</a:t>
            </a:r>
            <a:r>
              <a:rPr>
                <a:solidFill>
                  <a:srgbClr val="668099">
                    <a:alpha val="40000"/>
                  </a:srgbClr>
                </a:solidFill>
              </a:rPr>
              <a:t> sys</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test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args </a:t>
            </a:r>
            <a:r>
              <a:rPr>
                <a:solidFill>
                  <a:srgbClr val="666600"/>
                </a:solidFill>
              </a:rPr>
              <a:t>=</a:t>
            </a:r>
            <a:r>
              <a:t> sys</a:t>
            </a:r>
            <a:r>
              <a:rPr>
                <a:solidFill>
                  <a:srgbClr val="666600"/>
                </a:solidFill>
              </a:rPr>
              <a:t>.</a:t>
            </a:r>
            <a:r>
              <a:t>argv</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len</a:t>
            </a:r>
            <a:r>
              <a:rPr>
                <a:solidFill>
                  <a:srgbClr val="666600"/>
                </a:solidFill>
              </a:rPr>
              <a:t>(</a:t>
            </a:r>
            <a:r>
              <a:t>args</a:t>
            </a:r>
            <a:r>
              <a:rPr>
                <a:solidFill>
                  <a:srgbClr val="666600"/>
                </a:solidFill>
              </a:rPr>
              <a:t>)==</a:t>
            </a:r>
            <a:r>
              <a:rPr>
                <a:solidFill>
                  <a:srgbClr val="006666"/>
                </a:solidFill>
              </a:rPr>
              <a:t>1</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'Hello, world!'</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elif</a:t>
            </a:r>
            <a:r>
              <a:t> len</a:t>
            </a:r>
            <a:r>
              <a:rPr>
                <a:solidFill>
                  <a:srgbClr val="666600"/>
                </a:solidFill>
              </a:rPr>
              <a:t>(</a:t>
            </a:r>
            <a:r>
              <a:t>args</a:t>
            </a:r>
            <a:r>
              <a:rPr>
                <a:solidFill>
                  <a:srgbClr val="666600"/>
                </a:solidFill>
              </a:rPr>
              <a:t>)==</a:t>
            </a:r>
            <a:r>
              <a:rPr>
                <a:solidFill>
                  <a:srgbClr val="006666"/>
                </a:solidFill>
              </a:rPr>
              <a:t>2</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'Hello, %s!'</a:t>
            </a:r>
            <a:r>
              <a:rPr>
                <a:solidFill>
                  <a:srgbClr val="668099">
                    <a:alpha val="40000"/>
                  </a:srgbClr>
                </a:solidFill>
              </a:rPr>
              <a:t> </a:t>
            </a:r>
            <a:r>
              <a:rPr>
                <a:solidFill>
                  <a:srgbClr val="666600"/>
                </a:solidFill>
              </a:rPr>
              <a:t>%</a:t>
            </a:r>
            <a:r>
              <a:rPr>
                <a:solidFill>
                  <a:srgbClr val="668099">
                    <a:alpha val="40000"/>
                  </a:srgbClr>
                </a:solidFill>
              </a:rPr>
              <a:t> args</a:t>
            </a:r>
            <a:r>
              <a:rPr>
                <a:solidFill>
                  <a:srgbClr val="666600"/>
                </a:solidFill>
              </a:rPr>
              <a:t>[</a:t>
            </a:r>
            <a:r>
              <a:rPr>
                <a:solidFill>
                  <a:srgbClr val="006666"/>
                </a:solidFill>
              </a:rPr>
              <a:t>1</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else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'Too many arguments!'</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000088"/>
                </a:solidFill>
              </a:rPr>
              <a:t>if</a:t>
            </a:r>
            <a:r>
              <a:rPr>
                <a:solidFill>
                  <a:srgbClr val="668099">
                    <a:alpha val="40000"/>
                  </a:srgbClr>
                </a:solidFill>
              </a:rPr>
              <a:t> __name__</a:t>
            </a:r>
            <a:r>
              <a:rPr>
                <a:solidFill>
                  <a:srgbClr val="666600"/>
                </a:solidFill>
              </a:rPr>
              <a:t>==</a:t>
            </a:r>
            <a:r>
              <a:t>'__main__'</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test</a:t>
            </a:r>
            <a:r>
              <a:rPr>
                <a:solidFill>
                  <a:srgbClr val="666600"/>
                </a:solidFill>
              </a:rPr>
              <a:t>()</a:t>
            </a:r>
          </a:p>
        </p:txBody>
      </p:sp>
      <p:sp>
        <p:nvSpPr>
          <p:cNvPr id="1605" name="第1行和第2行是标准注释，第1行注释可以让这个hello.py文件直接在Unix/Linux/Mac上运行，第2行注释表示.py文件本身使用标准UTF-8编码；第3行是一个字符串，表示模块的文档注释，任何模块代码的第一个字符串都被视为模块的文档注释；第4行使用__author__变量把作者写进去。"/>
          <p:cNvSpPr txBox="1"/>
          <p:nvPr/>
        </p:nvSpPr>
        <p:spPr>
          <a:xfrm>
            <a:off x="428738" y="5371623"/>
            <a:ext cx="8286524" cy="13742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第1行和第2行是标准注释，第1行注释可以让这个</a:t>
            </a:r>
            <a:r>
              <a:rPr>
                <a:solidFill>
                  <a:schemeClr val="accent2">
                    <a:satOff val="-67193"/>
                    <a:lumOff val="20931"/>
                  </a:schemeClr>
                </a:solidFill>
              </a:rPr>
              <a:t>hello.py</a:t>
            </a:r>
            <a:r>
              <a:t>文件直接在Unix/Linux/Mac上运行，第2行注释表示</a:t>
            </a:r>
            <a:r>
              <a:rPr>
                <a:solidFill>
                  <a:schemeClr val="accent2">
                    <a:satOff val="-67193"/>
                    <a:lumOff val="20931"/>
                  </a:schemeClr>
                </a:solidFill>
              </a:rPr>
              <a:t>.py</a:t>
            </a:r>
            <a:r>
              <a:t>文件本身使用标准</a:t>
            </a:r>
            <a:r>
              <a:rPr>
                <a:solidFill>
                  <a:schemeClr val="accent2">
                    <a:satOff val="-67193"/>
                    <a:lumOff val="20931"/>
                  </a:schemeClr>
                </a:solidFill>
              </a:rPr>
              <a:t>UTF-8</a:t>
            </a:r>
            <a:r>
              <a:t>编码；第3行是一个字符串，表示模块的文档注释，任何模块代码的第一个字符串都被视为模块的文档注释；第4行使用</a:t>
            </a:r>
            <a:r>
              <a:rPr>
                <a:solidFill>
                  <a:schemeClr val="accent2">
                    <a:satOff val="-67193"/>
                    <a:lumOff val="20931"/>
                  </a:schemeClr>
                </a:solidFill>
              </a:rPr>
              <a:t>__author__</a:t>
            </a:r>
            <a:r>
              <a:t>变量把作者写进去。</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9" name="8.1 使用模块"/>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8.1	</a:t>
            </a:r>
            <a:r>
              <a:t>使用模块</a:t>
            </a:r>
          </a:p>
        </p:txBody>
      </p:sp>
      <p:sp>
        <p:nvSpPr>
          <p:cNvPr id="1610" name="使用sys模块的第一步，就是导入该模块："/>
          <p:cNvSpPr txBox="1"/>
          <p:nvPr/>
        </p:nvSpPr>
        <p:spPr>
          <a:xfrm>
            <a:off x="520611" y="783428"/>
            <a:ext cx="8241684"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使用sys模块的第一步，就是导入该模块：</a:t>
            </a:r>
          </a:p>
        </p:txBody>
      </p:sp>
      <p:sp>
        <p:nvSpPr>
          <p:cNvPr id="1611" name="在命令行运行hello模块文件时，Python解释器把一个特殊变量__name__置为__main__，而如果在其他地方导入该hello模块时，if判断将失败，因此，这种if测试可以让一个模块通过命令行运行时执行一些额外的代码，最常见的就是运行测试。"/>
          <p:cNvSpPr txBox="1"/>
          <p:nvPr/>
        </p:nvSpPr>
        <p:spPr>
          <a:xfrm>
            <a:off x="498191" y="4044986"/>
            <a:ext cx="8286524" cy="13742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在命令行运行</a:t>
            </a:r>
            <a:r>
              <a:rPr>
                <a:solidFill>
                  <a:schemeClr val="accent2">
                    <a:satOff val="-67193"/>
                    <a:lumOff val="20931"/>
                  </a:schemeClr>
                </a:solidFill>
              </a:rPr>
              <a:t>hello</a:t>
            </a:r>
            <a:r>
              <a:t>模块文件时，Python解释器把一个特殊变量</a:t>
            </a:r>
            <a:r>
              <a:rPr>
                <a:solidFill>
                  <a:schemeClr val="accent2">
                    <a:satOff val="-67193"/>
                    <a:lumOff val="20931"/>
                  </a:schemeClr>
                </a:solidFill>
              </a:rPr>
              <a:t>__name__</a:t>
            </a:r>
            <a:r>
              <a:t>置为</a:t>
            </a:r>
            <a:r>
              <a:rPr>
                <a:solidFill>
                  <a:schemeClr val="accent2">
                    <a:satOff val="-67193"/>
                    <a:lumOff val="20931"/>
                  </a:schemeClr>
                </a:solidFill>
              </a:rPr>
              <a:t>__main__</a:t>
            </a:r>
            <a:r>
              <a:t>，而如果在其他地方导入该</a:t>
            </a:r>
            <a:r>
              <a:rPr>
                <a:solidFill>
                  <a:schemeClr val="accent2">
                    <a:satOff val="-67193"/>
                    <a:lumOff val="20931"/>
                  </a:schemeClr>
                </a:solidFill>
              </a:rPr>
              <a:t>hello</a:t>
            </a:r>
            <a:r>
              <a:t>模块时，</a:t>
            </a:r>
            <a:r>
              <a:rPr>
                <a:solidFill>
                  <a:schemeClr val="accent2">
                    <a:satOff val="-67193"/>
                    <a:lumOff val="20931"/>
                  </a:schemeClr>
                </a:solidFill>
              </a:rPr>
              <a:t>if</a:t>
            </a:r>
            <a:r>
              <a:t>判断将失败，因此，这种</a:t>
            </a:r>
            <a:r>
              <a:rPr>
                <a:solidFill>
                  <a:schemeClr val="accent2">
                    <a:satOff val="-67193"/>
                    <a:lumOff val="20931"/>
                  </a:schemeClr>
                </a:solidFill>
              </a:rPr>
              <a:t>if</a:t>
            </a:r>
            <a:r>
              <a:t>测试可以让一个模块通过命令行运行时执行一些额外的代码，最常见的就是运行测试。</a:t>
            </a:r>
          </a:p>
        </p:txBody>
      </p:sp>
      <p:sp>
        <p:nvSpPr>
          <p:cNvPr id="1612" name="import sys"/>
          <p:cNvSpPr txBox="1"/>
          <p:nvPr/>
        </p:nvSpPr>
        <p:spPr>
          <a:xfrm>
            <a:off x="5371744" y="828950"/>
            <a:ext cx="1628315" cy="3178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import</a:t>
            </a:r>
            <a:r>
              <a:rPr>
                <a:solidFill>
                  <a:srgbClr val="668099">
                    <a:alpha val="40000"/>
                  </a:srgbClr>
                </a:solidFill>
              </a:rPr>
              <a:t> sys</a:t>
            </a:r>
          </a:p>
        </p:txBody>
      </p:sp>
      <p:sp>
        <p:nvSpPr>
          <p:cNvPr id="1613" name="导入sys模块后，就有了变量sys指向该模块，利用sys这个变量，就可以访问sys模块的所有功能。…"/>
          <p:cNvSpPr txBox="1"/>
          <p:nvPr/>
        </p:nvSpPr>
        <p:spPr>
          <a:xfrm>
            <a:off x="573804" y="1190993"/>
            <a:ext cx="7996392" cy="20284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导入sys模块后，就有了变量</a:t>
            </a:r>
            <a:r>
              <a:rPr>
                <a:solidFill>
                  <a:schemeClr val="accent2">
                    <a:satOff val="-67193"/>
                    <a:lumOff val="20931"/>
                  </a:schemeClr>
                </a:solidFill>
              </a:rPr>
              <a:t>sys</a:t>
            </a:r>
            <a:r>
              <a:t>指向该模块，利用</a:t>
            </a:r>
            <a:r>
              <a:rPr>
                <a:solidFill>
                  <a:schemeClr val="accent2">
                    <a:satOff val="-67193"/>
                    <a:lumOff val="20931"/>
                  </a:schemeClr>
                </a:solidFill>
              </a:rPr>
              <a:t>sys</a:t>
            </a:r>
            <a:r>
              <a:t>这个变量，就可以访问</a:t>
            </a:r>
            <a:r>
              <a:rPr>
                <a:solidFill>
                  <a:schemeClr val="accent2">
                    <a:satOff val="-67193"/>
                    <a:lumOff val="20931"/>
                  </a:schemeClr>
                </a:solidFill>
              </a:rPr>
              <a:t>sys</a:t>
            </a:r>
            <a:r>
              <a:t>模块的所有功能。</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sys</a:t>
            </a:r>
            <a:r>
              <a:t>模块有一个</a:t>
            </a:r>
            <a:r>
              <a:rPr>
                <a:solidFill>
                  <a:schemeClr val="accent2">
                    <a:satOff val="-67193"/>
                    <a:lumOff val="20931"/>
                  </a:schemeClr>
                </a:solidFill>
              </a:rPr>
              <a:t>argv</a:t>
            </a:r>
            <a:r>
              <a:t>变量，用</a:t>
            </a:r>
            <a:r>
              <a:rPr>
                <a:solidFill>
                  <a:schemeClr val="accent2">
                    <a:satOff val="-67193"/>
                    <a:lumOff val="20931"/>
                  </a:schemeClr>
                </a:solidFill>
              </a:rPr>
              <a:t>list</a:t>
            </a:r>
            <a:r>
              <a:t>存储了命令行的所有参数。argv至少有一个元素，因为第一个参数永远是该</a:t>
            </a:r>
            <a:r>
              <a:rPr>
                <a:solidFill>
                  <a:schemeClr val="accent2">
                    <a:satOff val="-67193"/>
                    <a:lumOff val="20931"/>
                  </a:schemeClr>
                </a:solidFill>
              </a:rPr>
              <a:t>.py</a:t>
            </a:r>
            <a:r>
              <a:t>文件的名称，例如：</a:t>
            </a:r>
          </a:p>
          <a:p>
            <a:pPr defTabSz="457200">
              <a:defRPr>
                <a:solidFill>
                  <a:srgbClr val="000000"/>
                </a:solidFill>
                <a:latin typeface="Helvetica Neue"/>
                <a:ea typeface="Helvetica Neue"/>
                <a:cs typeface="Helvetica Neue"/>
                <a:sym typeface="Helvetica Neue"/>
              </a:defRPr>
            </a:pPr>
            <a:r>
              <a:t>      运行</a:t>
            </a:r>
            <a:r>
              <a:rPr>
                <a:solidFill>
                  <a:schemeClr val="accent2">
                    <a:satOff val="-67193"/>
                    <a:lumOff val="20931"/>
                  </a:schemeClr>
                </a:solidFill>
              </a:rPr>
              <a:t>python3 hello.py</a:t>
            </a:r>
            <a:r>
              <a:t>获得的</a:t>
            </a:r>
            <a:r>
              <a:rPr>
                <a:solidFill>
                  <a:schemeClr val="accent2">
                    <a:satOff val="-67193"/>
                    <a:lumOff val="20931"/>
                  </a:schemeClr>
                </a:solidFill>
              </a:rPr>
              <a:t>sys.argv</a:t>
            </a:r>
            <a:r>
              <a:t>就是</a:t>
            </a:r>
            <a:r>
              <a:rPr>
                <a:solidFill>
                  <a:schemeClr val="accent2">
                    <a:satOff val="-67193"/>
                    <a:lumOff val="20931"/>
                  </a:schemeClr>
                </a:solidFill>
              </a:rPr>
              <a:t>[‘hello.py’]；</a:t>
            </a:r>
          </a:p>
          <a:p>
            <a:pPr defTabSz="457200">
              <a:defRPr>
                <a:solidFill>
                  <a:srgbClr val="000000"/>
                </a:solidFill>
                <a:latin typeface="Helvetica Neue"/>
                <a:ea typeface="Helvetica Neue"/>
                <a:cs typeface="Helvetica Neue"/>
                <a:sym typeface="Helvetica Neue"/>
              </a:defRPr>
            </a:pPr>
            <a:r>
              <a:t>      运行</a:t>
            </a:r>
            <a:r>
              <a:rPr>
                <a:solidFill>
                  <a:schemeClr val="accent2">
                    <a:satOff val="-67193"/>
                    <a:lumOff val="20931"/>
                  </a:schemeClr>
                </a:solidFill>
              </a:rPr>
              <a:t>python3 hello.py Michael</a:t>
            </a:r>
            <a:r>
              <a:t>获得的</a:t>
            </a:r>
            <a:r>
              <a:rPr>
                <a:solidFill>
                  <a:schemeClr val="accent2">
                    <a:satOff val="-67193"/>
                    <a:lumOff val="20931"/>
                  </a:schemeClr>
                </a:solidFill>
              </a:rPr>
              <a:t>sys.argv</a:t>
            </a:r>
            <a:r>
              <a:t>就是</a:t>
            </a:r>
            <a:r>
              <a:rPr>
                <a:solidFill>
                  <a:schemeClr val="accent2">
                    <a:satOff val="-67193"/>
                    <a:lumOff val="20931"/>
                  </a:schemeClr>
                </a:solidFill>
              </a:rPr>
              <a:t>['hello.py', 'Michael]</a:t>
            </a:r>
            <a:r>
              <a:t>。</a:t>
            </a:r>
          </a:p>
        </p:txBody>
      </p:sp>
      <p:sp>
        <p:nvSpPr>
          <p:cNvPr id="1614" name="if __name__=='__main__':…"/>
          <p:cNvSpPr txBox="1"/>
          <p:nvPr/>
        </p:nvSpPr>
        <p:spPr>
          <a:xfrm>
            <a:off x="3027066" y="3352614"/>
            <a:ext cx="3228775" cy="5591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000088"/>
                </a:solidFill>
              </a:rPr>
              <a:t>if</a:t>
            </a:r>
            <a:r>
              <a:rPr>
                <a:solidFill>
                  <a:srgbClr val="668099">
                    <a:alpha val="40000"/>
                  </a:srgbClr>
                </a:solidFill>
              </a:rPr>
              <a:t> __name__</a:t>
            </a:r>
            <a:r>
              <a:rPr>
                <a:solidFill>
                  <a:srgbClr val="666600"/>
                </a:solidFill>
              </a:rPr>
              <a:t>==</a:t>
            </a:r>
            <a:r>
              <a:t>'__main__'</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test</a:t>
            </a:r>
            <a:r>
              <a:rPr>
                <a:solidFill>
                  <a:srgbClr val="666600"/>
                </a:solidFill>
              </a:rPr>
              <a:t>()</a:t>
            </a:r>
          </a:p>
        </p:txBody>
      </p:sp>
      <p:pic>
        <p:nvPicPr>
          <p:cNvPr id="1615" name="图像" descr="图像"/>
          <p:cNvPicPr>
            <a:picLocks noChangeAspect="1"/>
          </p:cNvPicPr>
          <p:nvPr/>
        </p:nvPicPr>
        <p:blipFill>
          <a:blip r:embed="rId3">
            <a:extLst/>
          </a:blip>
          <a:stretch>
            <a:fillRect/>
          </a:stretch>
        </p:blipFill>
        <p:spPr>
          <a:xfrm>
            <a:off x="1847453" y="5423116"/>
            <a:ext cx="5588001" cy="12827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9" name="8.1 使用模块"/>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8.1	</a:t>
            </a:r>
            <a:r>
              <a:t>使用模块</a:t>
            </a:r>
          </a:p>
        </p:txBody>
      </p:sp>
      <p:sp>
        <p:nvSpPr>
          <p:cNvPr id="1620" name="作用域："/>
          <p:cNvSpPr txBox="1"/>
          <p:nvPr/>
        </p:nvSpPr>
        <p:spPr>
          <a:xfrm>
            <a:off x="1075139" y="995110"/>
            <a:ext cx="13233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作用域：</a:t>
            </a:r>
          </a:p>
        </p:txBody>
      </p:sp>
      <p:sp>
        <p:nvSpPr>
          <p:cNvPr id="1621"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622" name="在一个模块中，可能会定义很多函数和变量，但有的函数和变量希望给别人使用，有的函数和变量希望仅仅在模块内部使用。在Python中，是通过_前缀来实现的。…"/>
          <p:cNvSpPr txBox="1"/>
          <p:nvPr/>
        </p:nvSpPr>
        <p:spPr>
          <a:xfrm>
            <a:off x="447006" y="1615834"/>
            <a:ext cx="8249988" cy="42893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在一个模块中，可能会定义很多函数和变量，但有的函数和变量希望给别人使用，有的函数和变量希望仅仅在模块内部使用。在Python中，是通过</a:t>
            </a:r>
            <a:r>
              <a:rPr>
                <a:solidFill>
                  <a:schemeClr val="accent2">
                    <a:satOff val="-67193"/>
                    <a:lumOff val="20931"/>
                  </a:schemeClr>
                </a:solidFill>
              </a:rPr>
              <a:t>_</a:t>
            </a:r>
            <a:r>
              <a:t>前缀来实现的。</a:t>
            </a:r>
          </a:p>
          <a:p>
            <a:pPr defTabSz="457200">
              <a:defRPr>
                <a:solidFill>
                  <a:srgbClr val="000000"/>
                </a:solidFill>
                <a:latin typeface="Helvetica Neue"/>
                <a:ea typeface="Helvetica Neue"/>
                <a:cs typeface="Helvetica Neue"/>
                <a:sym typeface="Helvetica Neue"/>
              </a:defRPr>
            </a:pPr>
            <a:r>
              <a:t>       正常的函数和变量名是公开的（public），可以被直接引用，比如：</a:t>
            </a:r>
            <a:r>
              <a:rPr>
                <a:solidFill>
                  <a:schemeClr val="accent2">
                    <a:satOff val="-67193"/>
                    <a:lumOff val="20931"/>
                  </a:schemeClr>
                </a:solidFill>
              </a:rPr>
              <a:t>abc，x123，PI</a:t>
            </a:r>
            <a:r>
              <a:t>等；类似</a:t>
            </a:r>
            <a:r>
              <a:rPr>
                <a:solidFill>
                  <a:schemeClr val="accent2">
                    <a:satOff val="-67193"/>
                    <a:lumOff val="20931"/>
                  </a:schemeClr>
                </a:solidFill>
              </a:rPr>
              <a:t>__xxx__</a:t>
            </a:r>
            <a:r>
              <a:t>这样的变量是特殊变量，可以被直接引用，但是有特殊用途，比如上面的</a:t>
            </a:r>
            <a:r>
              <a:rPr>
                <a:solidFill>
                  <a:schemeClr val="accent2">
                    <a:satOff val="-67193"/>
                    <a:lumOff val="20931"/>
                  </a:schemeClr>
                </a:solidFill>
              </a:rPr>
              <a:t>__author__</a:t>
            </a:r>
            <a:r>
              <a:t>，</a:t>
            </a:r>
            <a:r>
              <a:rPr>
                <a:solidFill>
                  <a:schemeClr val="accent2">
                    <a:satOff val="-67193"/>
                    <a:lumOff val="20931"/>
                  </a:schemeClr>
                </a:solidFill>
              </a:rPr>
              <a:t>__name__</a:t>
            </a:r>
            <a:r>
              <a:t>就是特殊变量，</a:t>
            </a:r>
            <a:r>
              <a:rPr>
                <a:solidFill>
                  <a:schemeClr val="accent2">
                    <a:satOff val="-67193"/>
                    <a:lumOff val="20931"/>
                  </a:schemeClr>
                </a:solidFill>
              </a:rPr>
              <a:t>hello</a:t>
            </a:r>
            <a:r>
              <a:t>模块定义的文档注释也可以用特殊变量</a:t>
            </a:r>
            <a:r>
              <a:rPr>
                <a:solidFill>
                  <a:schemeClr val="accent2">
                    <a:satOff val="-67193"/>
                    <a:lumOff val="20931"/>
                  </a:schemeClr>
                </a:solidFill>
              </a:rPr>
              <a:t>__doc__</a:t>
            </a:r>
            <a:r>
              <a:t>访问，自己的变量一般不要用这种变量名；类似</a:t>
            </a:r>
            <a:r>
              <a:rPr>
                <a:solidFill>
                  <a:schemeClr val="accent2">
                    <a:satOff val="-67193"/>
                    <a:lumOff val="20931"/>
                  </a:schemeClr>
                </a:solidFill>
              </a:rPr>
              <a:t>_xxx</a:t>
            </a:r>
            <a:r>
              <a:t>和</a:t>
            </a:r>
            <a:r>
              <a:rPr>
                <a:solidFill>
                  <a:schemeClr val="accent2">
                    <a:satOff val="-67193"/>
                    <a:lumOff val="20931"/>
                  </a:schemeClr>
                </a:solidFill>
              </a:rPr>
              <a:t>__xxx</a:t>
            </a:r>
            <a:r>
              <a:t>这样的函数或变量就是非公开的（private），不应该被直接引用，比如</a:t>
            </a:r>
            <a:r>
              <a:rPr>
                <a:solidFill>
                  <a:schemeClr val="accent2">
                    <a:satOff val="-67193"/>
                    <a:lumOff val="20931"/>
                  </a:schemeClr>
                </a:solidFill>
              </a:rPr>
              <a:t>_abc</a:t>
            </a:r>
            <a:r>
              <a:t>，</a:t>
            </a:r>
            <a:r>
              <a:rPr>
                <a:solidFill>
                  <a:schemeClr val="accent2">
                    <a:satOff val="-67193"/>
                    <a:lumOff val="20931"/>
                  </a:schemeClr>
                </a:solidFill>
              </a:rPr>
              <a:t>__abc</a:t>
            </a:r>
            <a:r>
              <a:t>等；</a:t>
            </a:r>
          </a:p>
          <a:p>
            <a:pPr defTabSz="457200">
              <a:defRPr>
                <a:solidFill>
                  <a:srgbClr val="000000"/>
                </a:solidFill>
                <a:latin typeface="Helvetica Neue"/>
                <a:ea typeface="Helvetica Neue"/>
                <a:cs typeface="Helvetica Neue"/>
                <a:sym typeface="Helvetica Neue"/>
              </a:defRPr>
            </a:pPr>
            <a:r>
              <a:t>       private函数和变量“不应该”被直接引用，而不是“不能”被直接引用，是因为Python并没有一种方法可以完全限制访问private函数或变量，但是，从编程习惯上不应该引用private函数或变量。</a:t>
            </a:r>
          </a:p>
          <a:p>
            <a:pPr defTabSz="457200">
              <a:defRPr>
                <a:solidFill>
                  <a:srgbClr val="000000"/>
                </a:solidFill>
                <a:latin typeface="Helvetica Neue"/>
                <a:ea typeface="Helvetica Neue"/>
                <a:cs typeface="Helvetica Neue"/>
                <a:sym typeface="Helvetica Neue"/>
              </a:defRPr>
            </a:pPr>
            <a:r>
              <a:t>       private函数或变量不应该被别人引用，那它们有什么用呢？例子：</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6" name="8.1 使用模块"/>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8.1	</a:t>
            </a:r>
            <a:r>
              <a:t>使用模块</a:t>
            </a:r>
          </a:p>
        </p:txBody>
      </p:sp>
      <p:sp>
        <p:nvSpPr>
          <p:cNvPr id="1627" name="def _private_1(name):…"/>
          <p:cNvSpPr txBox="1"/>
          <p:nvPr/>
        </p:nvSpPr>
        <p:spPr>
          <a:xfrm>
            <a:off x="2584172" y="970759"/>
            <a:ext cx="3975656" cy="22482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_private_1</a:t>
            </a:r>
            <a:r>
              <a:rPr>
                <a:solidFill>
                  <a:srgbClr val="666600"/>
                </a:solidFill>
              </a:rPr>
              <a:t>(</a:t>
            </a:r>
            <a:r>
              <a:t>name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return</a:t>
            </a:r>
            <a:r>
              <a:rPr>
                <a:solidFill>
                  <a:srgbClr val="668099">
                    <a:alpha val="40000"/>
                  </a:srgbClr>
                </a:solidFill>
              </a:rPr>
              <a:t> </a:t>
            </a:r>
            <a:r>
              <a:t>'Hello, %s'</a:t>
            </a:r>
            <a:r>
              <a:rPr>
                <a:solidFill>
                  <a:srgbClr val="668099">
                    <a:alpha val="40000"/>
                  </a:srgbClr>
                </a:solidFill>
              </a:rPr>
              <a:t> </a:t>
            </a:r>
            <a:r>
              <a:rPr>
                <a:solidFill>
                  <a:srgbClr val="666600"/>
                </a:solidFill>
              </a:rPr>
              <a:t>%</a:t>
            </a:r>
            <a:r>
              <a:rPr>
                <a:solidFill>
                  <a:srgbClr val="668099">
                    <a:alpha val="40000"/>
                  </a:srgbClr>
                </a:solidFill>
              </a:rPr>
              <a:t> name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_private_2</a:t>
            </a:r>
            <a:r>
              <a:rPr>
                <a:solidFill>
                  <a:srgbClr val="666600"/>
                </a:solidFill>
              </a:rPr>
              <a:t>(</a:t>
            </a:r>
            <a:r>
              <a:t>name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return</a:t>
            </a:r>
            <a:r>
              <a:rPr>
                <a:solidFill>
                  <a:srgbClr val="668099">
                    <a:alpha val="40000"/>
                  </a:srgbClr>
                </a:solidFill>
              </a:rPr>
              <a:t> </a:t>
            </a:r>
            <a:r>
              <a:t>'Hi, %s'</a:t>
            </a:r>
            <a:r>
              <a:rPr>
                <a:solidFill>
                  <a:srgbClr val="668099">
                    <a:alpha val="40000"/>
                  </a:srgbClr>
                </a:solidFill>
              </a:rPr>
              <a:t> </a:t>
            </a:r>
            <a:r>
              <a:rPr>
                <a:solidFill>
                  <a:srgbClr val="666600"/>
                </a:solidFill>
              </a:rPr>
              <a:t>%</a:t>
            </a:r>
            <a:r>
              <a:rPr>
                <a:solidFill>
                  <a:srgbClr val="668099">
                    <a:alpha val="40000"/>
                  </a:srgbClr>
                </a:solidFill>
              </a:rPr>
              <a:t> name</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greeting</a:t>
            </a:r>
            <a:r>
              <a:rPr>
                <a:solidFill>
                  <a:srgbClr val="666600"/>
                </a:solidFill>
              </a:rPr>
              <a:t>(</a:t>
            </a:r>
            <a:r>
              <a:t>name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len</a:t>
            </a:r>
            <a:r>
              <a:rPr>
                <a:solidFill>
                  <a:srgbClr val="666600"/>
                </a:solidFill>
              </a:rPr>
              <a:t>(</a:t>
            </a:r>
            <a:r>
              <a:t>name</a:t>
            </a:r>
            <a:r>
              <a:rPr>
                <a:solidFill>
                  <a:srgbClr val="666600"/>
                </a:solidFill>
              </a:rPr>
              <a:t>)</a:t>
            </a:r>
            <a:r>
              <a:t> </a:t>
            </a:r>
            <a:r>
              <a:rPr>
                <a:solidFill>
                  <a:srgbClr val="666600"/>
                </a:solidFill>
              </a:rPr>
              <a:t>&gt;</a:t>
            </a:r>
            <a:r>
              <a:t> </a:t>
            </a:r>
            <a:r>
              <a:rPr>
                <a:solidFill>
                  <a:srgbClr val="006666"/>
                </a:solidFill>
              </a:rPr>
              <a:t>3</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_private_1</a:t>
            </a:r>
            <a:r>
              <a:rPr>
                <a:solidFill>
                  <a:srgbClr val="666600"/>
                </a:solidFill>
              </a:rPr>
              <a:t>(</a:t>
            </a:r>
            <a:r>
              <a:t>name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else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_private_2</a:t>
            </a:r>
            <a:r>
              <a:rPr>
                <a:solidFill>
                  <a:srgbClr val="666600"/>
                </a:solidFill>
              </a:rPr>
              <a:t>(</a:t>
            </a:r>
            <a:r>
              <a:t>name</a:t>
            </a:r>
            <a:r>
              <a:rPr>
                <a:solidFill>
                  <a:srgbClr val="666600"/>
                </a:solidFill>
              </a:rPr>
              <a:t>)</a:t>
            </a:r>
          </a:p>
        </p:txBody>
      </p:sp>
      <p:sp>
        <p:nvSpPr>
          <p:cNvPr id="1628" name="在模块里公开greeting( )函数，而把内部逻辑用private函数隐藏起来了，这样，调用greeting( )函数不用关心内部的private函数细节，这也是一种非常有用的代码封装和抽象的方法，即：…"/>
          <p:cNvSpPr txBox="1"/>
          <p:nvPr/>
        </p:nvSpPr>
        <p:spPr>
          <a:xfrm>
            <a:off x="426304" y="3462638"/>
            <a:ext cx="8291392" cy="16981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在模块里公开</a:t>
            </a:r>
            <a:r>
              <a:rPr>
                <a:solidFill>
                  <a:schemeClr val="accent2">
                    <a:satOff val="-67193"/>
                    <a:lumOff val="20931"/>
                  </a:schemeClr>
                </a:solidFill>
              </a:rPr>
              <a:t>greeting( )</a:t>
            </a:r>
            <a:r>
              <a:t>函数，而把内部逻辑用private函数隐藏起来了，这样，调用</a:t>
            </a:r>
            <a:r>
              <a:rPr>
                <a:solidFill>
                  <a:schemeClr val="accent2">
                    <a:satOff val="-67193"/>
                    <a:lumOff val="20931"/>
                  </a:schemeClr>
                </a:solidFill>
              </a:rPr>
              <a:t>greeting( )</a:t>
            </a:r>
            <a:r>
              <a:t>函数不用关心内部的private函数细节，这也是一种非常有用的代码封装和抽象的方法，即：</a:t>
            </a:r>
          </a:p>
          <a:p>
            <a:pPr defTabSz="457200">
              <a:defRPr>
                <a:solidFill>
                  <a:srgbClr val="000000"/>
                </a:solidFill>
                <a:latin typeface="Helvetica Neue"/>
                <a:ea typeface="Helvetica Neue"/>
                <a:cs typeface="Helvetica Neue"/>
                <a:sym typeface="Helvetica Neue"/>
              </a:defRPr>
            </a:pPr>
            <a:r>
              <a:t>      外部不需要引用的函数全部定义成private，只有外部需要引用的函数才定义为public。</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2" name="8.2 安装第三方模块"/>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8.2	</a:t>
            </a:r>
            <a:r>
              <a:t>安装第三方模块</a:t>
            </a:r>
          </a:p>
        </p:txBody>
      </p:sp>
      <p:sp>
        <p:nvSpPr>
          <p:cNvPr id="1633" name="在Python中，安装第三方模块，是通过包管理工具pip完成的。…"/>
          <p:cNvSpPr txBox="1"/>
          <p:nvPr/>
        </p:nvSpPr>
        <p:spPr>
          <a:xfrm>
            <a:off x="478051" y="1102409"/>
            <a:ext cx="8187898" cy="494355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在Python中，安装第三方模块，是通过包管理工具pip完成的。</a:t>
            </a:r>
          </a:p>
          <a:p>
            <a:pPr defTabSz="457200">
              <a:defRPr>
                <a:solidFill>
                  <a:srgbClr val="000000"/>
                </a:solidFill>
                <a:latin typeface="Helvetica Neue"/>
                <a:ea typeface="Helvetica Neue"/>
                <a:cs typeface="Helvetica Neue"/>
                <a:sym typeface="Helvetica Neue"/>
              </a:defRPr>
            </a:pPr>
            <a:r>
              <a:t>      Mac或Linux，pip已存在，无需安装。</a:t>
            </a:r>
          </a:p>
          <a:p>
            <a:pPr defTabSz="457200">
              <a:defRPr>
                <a:solidFill>
                  <a:srgbClr val="000000"/>
                </a:solidFill>
                <a:latin typeface="Helvetica Neue"/>
                <a:ea typeface="Helvetica Neue"/>
                <a:cs typeface="Helvetica Neue"/>
                <a:sym typeface="Helvetica Neue"/>
              </a:defRPr>
            </a:pPr>
            <a:r>
              <a:t>      Windows，请参考</a:t>
            </a:r>
            <a:r>
              <a:rPr>
                <a:hlinkClick r:id="rId3" invalidUrl="" action="" tgtFrame="" tooltip="" history="1" highlightClick="0" endSnd="0"/>
              </a:rPr>
              <a:t>安装Python</a:t>
            </a:r>
            <a:r>
              <a:t>一节的内容，确保安装时勾选了pip和Add python.exe to Path。</a:t>
            </a:r>
          </a:p>
          <a:p>
            <a:pPr defTabSz="457200">
              <a:defRPr>
                <a:solidFill>
                  <a:srgbClr val="000000"/>
                </a:solidFill>
                <a:latin typeface="Helvetica Neue"/>
                <a:ea typeface="Helvetica Neue"/>
                <a:cs typeface="Helvetica Neue"/>
                <a:sym typeface="Helvetica Neue"/>
              </a:defRPr>
            </a:pPr>
            <a:r>
              <a:t>      在命令提示符窗口下尝试运行pip，如果Windows提示未找到命令，可以重新运行安装程序添加pip。</a:t>
            </a:r>
          </a:p>
          <a:p>
            <a:pPr defTabSz="457200">
              <a:defRPr>
                <a:solidFill>
                  <a:srgbClr val="000000"/>
                </a:solidFill>
                <a:latin typeface="Helvetica Neue"/>
                <a:ea typeface="Helvetica Neue"/>
                <a:cs typeface="Helvetica Neue"/>
                <a:sym typeface="Helvetica Neue"/>
              </a:defRPr>
            </a:pPr>
            <a:r>
              <a:t>      注意：Mac或Linux上有可能并存Python 3.x和Python 2.x，因此对应的pip命令是pip3。</a:t>
            </a:r>
          </a:p>
          <a:p>
            <a:pPr defTabSz="457200">
              <a:defRPr>
                <a:solidFill>
                  <a:srgbClr val="000000"/>
                </a:solidFill>
                <a:latin typeface="Helvetica Neue"/>
                <a:ea typeface="Helvetica Neue"/>
                <a:cs typeface="Helvetica Neue"/>
                <a:sym typeface="Helvetica Neue"/>
              </a:defRPr>
            </a:pPr>
            <a:r>
              <a:t>      例如，我们要安装一个第三方库——Python Imaging Library，这是Python下非常强大的处理图像的工具库。不过，PIL目前只支持到Python 2.7，并且有年头没有更新了，因此，基于PIL的Pillow项目开发非常活跃，并且支持最新的Python 3。</a:t>
            </a:r>
          </a:p>
          <a:p>
            <a:pPr defTabSz="457200">
              <a:defRPr>
                <a:solidFill>
                  <a:srgbClr val="000000"/>
                </a:solidFill>
                <a:latin typeface="Helvetica Neue"/>
                <a:ea typeface="Helvetica Neue"/>
                <a:cs typeface="Helvetica Neue"/>
                <a:sym typeface="Helvetica Neue"/>
              </a:defRPr>
            </a:pPr>
            <a:r>
              <a:t>      一般来说，第三方库都会在Python官方</a:t>
            </a:r>
            <a:r>
              <a:rPr>
                <a:solidFill>
                  <a:schemeClr val="accent2">
                    <a:satOff val="-67193"/>
                    <a:lumOff val="20931"/>
                  </a:schemeClr>
                </a:solidFill>
              </a:rPr>
              <a:t>的</a:t>
            </a:r>
            <a:r>
              <a:rPr>
                <a:solidFill>
                  <a:schemeClr val="accent2">
                    <a:satOff val="-67193"/>
                    <a:lumOff val="20931"/>
                  </a:schemeClr>
                </a:solidFill>
                <a:hlinkClick r:id="rId4" invalidUrl="" action="" tgtFrame="" tooltip="" history="1" highlightClick="0" endSnd="0"/>
              </a:rPr>
              <a:t>pypi.python.org</a:t>
            </a:r>
            <a:r>
              <a:t>网站注册，要安装一个第三方库，必须先知道该库的名称，可以在官网或者pypi上搜索，比如Pillow的名称叫</a:t>
            </a:r>
            <a:r>
              <a:rPr>
                <a:hlinkClick r:id="rId5" invalidUrl="" action="" tgtFrame="" tooltip="" history="1" highlightClick="0" endSnd="0"/>
              </a:rPr>
              <a:t>Pillow</a:t>
            </a:r>
            <a:r>
              <a:t>，因此，安装Pillow的命令就是：</a:t>
            </a:r>
            <a:r>
              <a:rPr>
                <a:solidFill>
                  <a:schemeClr val="accent2">
                    <a:satOff val="-67193"/>
                    <a:lumOff val="20931"/>
                  </a:schemeClr>
                </a:solidFill>
              </a:rPr>
              <a:t>pip install Pillow</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7" name="8.1 使用模块"/>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8.1	</a:t>
            </a:r>
            <a:r>
              <a:t>使用模块</a:t>
            </a:r>
          </a:p>
        </p:txBody>
      </p:sp>
      <p:sp>
        <p:nvSpPr>
          <p:cNvPr id="1638" name="安装常用模块："/>
          <p:cNvSpPr txBox="1"/>
          <p:nvPr/>
        </p:nvSpPr>
        <p:spPr>
          <a:xfrm>
            <a:off x="1075139" y="995110"/>
            <a:ext cx="22377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安装常用模块：</a:t>
            </a:r>
          </a:p>
        </p:txBody>
      </p:sp>
      <p:sp>
        <p:nvSpPr>
          <p:cNvPr id="1639"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640" name="在使用Python时，经常需要用到很多第三方库，例如，上面提到的Pillow，以及MySQL驱动程序，Web框架Flask，科学计算Numpy等。用pip一个一个安装费时费力，还需要考虑兼容性。推荐直接使用Anaconda，这是一个基于Python的数据处理和科学计算平台，它已经内置了许多非常有用的第三方库，装上Anaconda，就相当于把数十个第三方模块自动安装好了，简单易用。…"/>
          <p:cNvSpPr txBox="1"/>
          <p:nvPr/>
        </p:nvSpPr>
        <p:spPr>
          <a:xfrm>
            <a:off x="447006" y="1615834"/>
            <a:ext cx="8249988" cy="33176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在使用Python时，经常需要用到很多第三方库，例如，上面提到的</a:t>
            </a:r>
            <a:r>
              <a:rPr>
                <a:solidFill>
                  <a:schemeClr val="accent2">
                    <a:satOff val="-67193"/>
                    <a:lumOff val="20931"/>
                  </a:schemeClr>
                </a:solidFill>
              </a:rPr>
              <a:t>Pillow</a:t>
            </a:r>
            <a:r>
              <a:t>，以及MySQL驱动程序，Web框架</a:t>
            </a:r>
            <a:r>
              <a:rPr>
                <a:solidFill>
                  <a:schemeClr val="accent2">
                    <a:satOff val="-67193"/>
                    <a:lumOff val="20931"/>
                  </a:schemeClr>
                </a:solidFill>
              </a:rPr>
              <a:t>Flask</a:t>
            </a:r>
            <a:r>
              <a:t>，科学计算</a:t>
            </a:r>
            <a:r>
              <a:rPr>
                <a:solidFill>
                  <a:schemeClr val="accent2">
                    <a:satOff val="-67193"/>
                    <a:lumOff val="20931"/>
                  </a:schemeClr>
                </a:solidFill>
              </a:rPr>
              <a:t>Numpy</a:t>
            </a:r>
            <a:r>
              <a:t>等。用pip一个一个安装费时费力，还需要考虑兼容性。推荐直接使用</a:t>
            </a:r>
            <a:r>
              <a:rPr>
                <a:solidFill>
                  <a:schemeClr val="accent2">
                    <a:satOff val="-67193"/>
                    <a:lumOff val="20931"/>
                  </a:schemeClr>
                </a:solidFill>
                <a:hlinkClick r:id="rId3" invalidUrl="" action="" tgtFrame="" tooltip="" history="1" highlightClick="0" endSnd="0"/>
              </a:rPr>
              <a:t>Anaconda</a:t>
            </a:r>
            <a:r>
              <a:t>，这是一个基于Python的数据处理和科学计算平台，它已经内置了许多非常有用的第三方库，装上Anaconda，就相当于把数十个第三方模块自动安装好了，简单易用。</a:t>
            </a:r>
          </a:p>
          <a:p>
            <a:pPr defTabSz="457200">
              <a:defRPr>
                <a:solidFill>
                  <a:srgbClr val="000000"/>
                </a:solidFill>
                <a:latin typeface="Helvetica Neue"/>
                <a:ea typeface="Helvetica Neue"/>
                <a:cs typeface="Helvetica Neue"/>
                <a:sym typeface="Helvetica Neue"/>
              </a:defRPr>
            </a:pPr>
            <a:r>
              <a:t>        可以从</a:t>
            </a:r>
            <a:r>
              <a:rPr>
                <a:solidFill>
                  <a:schemeClr val="accent2">
                    <a:satOff val="-67193"/>
                    <a:lumOff val="20931"/>
                  </a:schemeClr>
                </a:solidFill>
                <a:hlinkClick r:id="rId4" invalidUrl="" action="" tgtFrame="" tooltip="" history="1" highlightClick="0" endSnd="0"/>
              </a:rPr>
              <a:t>Anaconda官网</a:t>
            </a:r>
            <a:r>
              <a:t>下载GUI安装包，下载后直接安装，</a:t>
            </a:r>
            <a:r>
              <a:rPr>
                <a:solidFill>
                  <a:schemeClr val="accent2">
                    <a:satOff val="-67193"/>
                    <a:lumOff val="20931"/>
                  </a:schemeClr>
                </a:solidFill>
              </a:rPr>
              <a:t>Anaconda</a:t>
            </a:r>
            <a:r>
              <a:t>会把系统Path中的python指向自己自带的Python，并且，</a:t>
            </a:r>
            <a:r>
              <a:rPr>
                <a:solidFill>
                  <a:schemeClr val="accent2">
                    <a:satOff val="-67193"/>
                    <a:lumOff val="20931"/>
                  </a:schemeClr>
                </a:solidFill>
              </a:rPr>
              <a:t>Anaconda</a:t>
            </a:r>
            <a:r>
              <a:t>安装的第三方模块会安装在</a:t>
            </a:r>
            <a:r>
              <a:rPr>
                <a:solidFill>
                  <a:schemeClr val="accent2">
                    <a:satOff val="-67193"/>
                    <a:lumOff val="20931"/>
                  </a:schemeClr>
                </a:solidFill>
              </a:rPr>
              <a:t>Anaconda</a:t>
            </a:r>
            <a:r>
              <a:t>自己的路径下，不影响系统已安装的Python目录。</a:t>
            </a:r>
          </a:p>
          <a:p>
            <a:pPr defTabSz="457200">
              <a:defRPr>
                <a:solidFill>
                  <a:srgbClr val="000000"/>
                </a:solidFill>
                <a:latin typeface="Helvetica Neue"/>
                <a:ea typeface="Helvetica Neue"/>
                <a:cs typeface="Helvetica Neue"/>
                <a:sym typeface="Helvetica Neue"/>
              </a:defRPr>
            </a:pPr>
            <a:r>
              <a:t>安装好</a:t>
            </a:r>
            <a:r>
              <a:rPr>
                <a:solidFill>
                  <a:schemeClr val="accent2">
                    <a:satOff val="-67193"/>
                    <a:lumOff val="20931"/>
                  </a:schemeClr>
                </a:solidFill>
              </a:rPr>
              <a:t>Anaconda</a:t>
            </a:r>
            <a:r>
              <a:t>后，重新打开命令行窗口，输入python，可以看到</a:t>
            </a:r>
            <a:r>
              <a:rPr>
                <a:solidFill>
                  <a:schemeClr val="accent2">
                    <a:satOff val="-67193"/>
                    <a:lumOff val="20931"/>
                  </a:schemeClr>
                </a:solidFill>
              </a:rPr>
              <a:t>Anaconda</a:t>
            </a:r>
            <a:r>
              <a:t>的信息：</a:t>
            </a:r>
          </a:p>
        </p:txBody>
      </p:sp>
      <p:pic>
        <p:nvPicPr>
          <p:cNvPr id="1641" name="图像" descr="图像"/>
          <p:cNvPicPr>
            <a:picLocks noChangeAspect="1"/>
          </p:cNvPicPr>
          <p:nvPr/>
        </p:nvPicPr>
        <p:blipFill>
          <a:blip r:embed="rId5">
            <a:extLst/>
          </a:blip>
          <a:stretch>
            <a:fillRect/>
          </a:stretch>
        </p:blipFill>
        <p:spPr>
          <a:xfrm>
            <a:off x="1079500" y="5120258"/>
            <a:ext cx="6985000" cy="11049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4" name="矩形"/>
          <p:cNvSpPr/>
          <p:nvPr/>
        </p:nvSpPr>
        <p:spPr>
          <a:xfrm>
            <a:off x="620712" y="1095375"/>
            <a:ext cx="996951" cy="1196975"/>
          </a:xfrm>
          <a:prstGeom prst="rect">
            <a:avLst/>
          </a:prstGeom>
          <a:solidFill>
            <a:srgbClr val="024C89"/>
          </a:solidFill>
          <a:ln w="12700">
            <a:miter lim="400000"/>
          </a:ln>
        </p:spPr>
        <p:txBody>
          <a:bodyPr lIns="45719" rIns="45719"/>
          <a:lstStyle/>
          <a:p>
            <a:pPr>
              <a:defRPr>
                <a:solidFill>
                  <a:srgbClr val="024C89"/>
                </a:solidFill>
              </a:defRPr>
            </a:pPr>
          </a:p>
        </p:txBody>
      </p:sp>
      <p:sp>
        <p:nvSpPr>
          <p:cNvPr id="95" name="形状"/>
          <p:cNvSpPr/>
          <p:nvPr/>
        </p:nvSpPr>
        <p:spPr>
          <a:xfrm>
            <a:off x="760412" y="1290162"/>
            <a:ext cx="762001" cy="952987"/>
          </a:xfrm>
          <a:custGeom>
            <a:avLst/>
            <a:gdLst/>
            <a:ahLst/>
            <a:cxnLst>
              <a:cxn ang="0">
                <a:pos x="wd2" y="hd2"/>
              </a:cxn>
              <a:cxn ang="5400000">
                <a:pos x="wd2" y="hd2"/>
              </a:cxn>
              <a:cxn ang="10800000">
                <a:pos x="wd2" y="hd2"/>
              </a:cxn>
              <a:cxn ang="16200000">
                <a:pos x="wd2" y="hd2"/>
              </a:cxn>
            </a:cxnLst>
            <a:rect l="0" t="0" r="r" b="b"/>
            <a:pathLst>
              <a:path w="21600" h="21468" fill="norm" stroke="1" extrusionOk="0">
                <a:moveTo>
                  <a:pt x="20827" y="7790"/>
                </a:moveTo>
                <a:lnTo>
                  <a:pt x="20164" y="629"/>
                </a:lnTo>
                <a:cubicBezTo>
                  <a:pt x="20072" y="629"/>
                  <a:pt x="19906" y="658"/>
                  <a:pt x="19648" y="731"/>
                </a:cubicBezTo>
                <a:cubicBezTo>
                  <a:pt x="19206" y="878"/>
                  <a:pt x="18819" y="937"/>
                  <a:pt x="18470" y="937"/>
                </a:cubicBezTo>
                <a:cubicBezTo>
                  <a:pt x="17954" y="937"/>
                  <a:pt x="17438" y="878"/>
                  <a:pt x="16923" y="731"/>
                </a:cubicBezTo>
                <a:cubicBezTo>
                  <a:pt x="14916" y="188"/>
                  <a:pt x="13148" y="-61"/>
                  <a:pt x="11583" y="12"/>
                </a:cubicBezTo>
                <a:cubicBezTo>
                  <a:pt x="3941" y="291"/>
                  <a:pt x="92" y="4018"/>
                  <a:pt x="0" y="11209"/>
                </a:cubicBezTo>
                <a:cubicBezTo>
                  <a:pt x="92" y="17915"/>
                  <a:pt x="4033" y="21334"/>
                  <a:pt x="11840" y="21466"/>
                </a:cubicBezTo>
                <a:cubicBezTo>
                  <a:pt x="16794" y="21539"/>
                  <a:pt x="20035" y="19675"/>
                  <a:pt x="21600" y="15875"/>
                </a:cubicBezTo>
                <a:lnTo>
                  <a:pt x="20035" y="15141"/>
                </a:lnTo>
                <a:cubicBezTo>
                  <a:pt x="18396" y="18399"/>
                  <a:pt x="15965" y="20028"/>
                  <a:pt x="12743" y="20028"/>
                </a:cubicBezTo>
                <a:cubicBezTo>
                  <a:pt x="7808" y="19881"/>
                  <a:pt x="5340" y="16741"/>
                  <a:pt x="5340" y="10578"/>
                </a:cubicBezTo>
                <a:cubicBezTo>
                  <a:pt x="5340" y="4576"/>
                  <a:pt x="7513" y="1524"/>
                  <a:pt x="11840" y="1465"/>
                </a:cubicBezTo>
                <a:cubicBezTo>
                  <a:pt x="15229" y="1318"/>
                  <a:pt x="17696" y="3607"/>
                  <a:pt x="19261" y="8303"/>
                </a:cubicBezTo>
                <a:lnTo>
                  <a:pt x="20827" y="7790"/>
                </a:lnTo>
                <a:close/>
              </a:path>
            </a:pathLst>
          </a:custGeom>
          <a:solidFill>
            <a:schemeClr val="accent1">
              <a:lumOff val="44000"/>
            </a:schemeClr>
          </a:solidFill>
          <a:ln w="12700">
            <a:miter lim="400000"/>
          </a:ln>
        </p:spPr>
        <p:txBody>
          <a:bodyPr lIns="45719" rIns="45719"/>
          <a:lstStyle/>
          <a:p>
            <a:pPr>
              <a:defRPr>
                <a:solidFill>
                  <a:srgbClr val="024C89"/>
                </a:solidFill>
              </a:defRPr>
            </a:pPr>
          </a:p>
        </p:txBody>
      </p:sp>
      <p:sp>
        <p:nvSpPr>
          <p:cNvPr id="96" name="形状"/>
          <p:cNvSpPr/>
          <p:nvPr/>
        </p:nvSpPr>
        <p:spPr>
          <a:xfrm>
            <a:off x="1709737" y="1916112"/>
            <a:ext cx="1422737" cy="289265"/>
          </a:xfrm>
          <a:custGeom>
            <a:avLst/>
            <a:gdLst/>
            <a:ahLst/>
            <a:cxnLst>
              <a:cxn ang="0">
                <a:pos x="wd2" y="hd2"/>
              </a:cxn>
              <a:cxn ang="5400000">
                <a:pos x="wd2" y="hd2"/>
              </a:cxn>
              <a:cxn ang="10800000">
                <a:pos x="wd2" y="hd2"/>
              </a:cxn>
              <a:cxn ang="16200000">
                <a:pos x="wd2" y="hd2"/>
              </a:cxn>
            </a:cxnLst>
            <a:rect l="0" t="0" r="r" b="b"/>
            <a:pathLst>
              <a:path w="21581" h="21507" fill="norm" stroke="1" extrusionOk="0">
                <a:moveTo>
                  <a:pt x="1515" y="6893"/>
                </a:moveTo>
                <a:cubicBezTo>
                  <a:pt x="846" y="6990"/>
                  <a:pt x="502" y="9174"/>
                  <a:pt x="482" y="13494"/>
                </a:cubicBezTo>
                <a:cubicBezTo>
                  <a:pt x="502" y="17523"/>
                  <a:pt x="846" y="19658"/>
                  <a:pt x="1515" y="19756"/>
                </a:cubicBezTo>
                <a:cubicBezTo>
                  <a:pt x="2145" y="19658"/>
                  <a:pt x="2470" y="17523"/>
                  <a:pt x="2480" y="13397"/>
                </a:cubicBezTo>
                <a:cubicBezTo>
                  <a:pt x="2440" y="9368"/>
                  <a:pt x="2116" y="7184"/>
                  <a:pt x="1515" y="6893"/>
                </a:cubicBezTo>
                <a:close/>
                <a:moveTo>
                  <a:pt x="1496" y="21503"/>
                </a:moveTo>
                <a:cubicBezTo>
                  <a:pt x="541" y="21212"/>
                  <a:pt x="49" y="18591"/>
                  <a:pt x="0" y="13591"/>
                </a:cubicBezTo>
                <a:cubicBezTo>
                  <a:pt x="30" y="8058"/>
                  <a:pt x="541" y="5194"/>
                  <a:pt x="1535" y="5097"/>
                </a:cubicBezTo>
                <a:cubicBezTo>
                  <a:pt x="2460" y="5291"/>
                  <a:pt x="2942" y="8009"/>
                  <a:pt x="2982" y="13300"/>
                </a:cubicBezTo>
                <a:cubicBezTo>
                  <a:pt x="2972" y="18688"/>
                  <a:pt x="2470" y="21454"/>
                  <a:pt x="1496" y="21503"/>
                </a:cubicBezTo>
                <a:close/>
                <a:moveTo>
                  <a:pt x="6544" y="11018"/>
                </a:moveTo>
                <a:lnTo>
                  <a:pt x="6544" y="21066"/>
                </a:lnTo>
                <a:lnTo>
                  <a:pt x="6081" y="21066"/>
                </a:lnTo>
                <a:lnTo>
                  <a:pt x="6081" y="11358"/>
                </a:lnTo>
                <a:cubicBezTo>
                  <a:pt x="6062" y="8446"/>
                  <a:pt x="5816" y="6990"/>
                  <a:pt x="5334" y="6893"/>
                </a:cubicBezTo>
                <a:cubicBezTo>
                  <a:pt x="4763" y="7281"/>
                  <a:pt x="4448" y="8786"/>
                  <a:pt x="4389" y="11455"/>
                </a:cubicBezTo>
                <a:lnTo>
                  <a:pt x="4389" y="21066"/>
                </a:lnTo>
                <a:lnTo>
                  <a:pt x="3936" y="21163"/>
                </a:lnTo>
                <a:lnTo>
                  <a:pt x="3936" y="5388"/>
                </a:lnTo>
                <a:lnTo>
                  <a:pt x="4389" y="5388"/>
                </a:lnTo>
                <a:lnTo>
                  <a:pt x="4389" y="7766"/>
                </a:lnTo>
                <a:cubicBezTo>
                  <a:pt x="4645" y="5970"/>
                  <a:pt x="4989" y="5048"/>
                  <a:pt x="5442" y="4951"/>
                </a:cubicBezTo>
                <a:cubicBezTo>
                  <a:pt x="6180" y="4951"/>
                  <a:pt x="6544" y="6990"/>
                  <a:pt x="6544" y="11018"/>
                </a:cubicBezTo>
                <a:close/>
                <a:moveTo>
                  <a:pt x="8827" y="19756"/>
                </a:moveTo>
                <a:lnTo>
                  <a:pt x="8916" y="20969"/>
                </a:lnTo>
                <a:cubicBezTo>
                  <a:pt x="8768" y="21260"/>
                  <a:pt x="8610" y="21406"/>
                  <a:pt x="8433" y="21406"/>
                </a:cubicBezTo>
                <a:cubicBezTo>
                  <a:pt x="7981" y="21454"/>
                  <a:pt x="7754" y="20338"/>
                  <a:pt x="7774" y="17960"/>
                </a:cubicBezTo>
                <a:lnTo>
                  <a:pt x="7774" y="7329"/>
                </a:lnTo>
                <a:lnTo>
                  <a:pt x="7331" y="7329"/>
                </a:lnTo>
                <a:lnTo>
                  <a:pt x="7331" y="5388"/>
                </a:lnTo>
                <a:lnTo>
                  <a:pt x="7774" y="5388"/>
                </a:lnTo>
                <a:lnTo>
                  <a:pt x="7774" y="1165"/>
                </a:lnTo>
                <a:lnTo>
                  <a:pt x="8237" y="0"/>
                </a:lnTo>
                <a:lnTo>
                  <a:pt x="8237" y="5388"/>
                </a:lnTo>
                <a:lnTo>
                  <a:pt x="8827" y="5388"/>
                </a:lnTo>
                <a:lnTo>
                  <a:pt x="8827" y="7329"/>
                </a:lnTo>
                <a:lnTo>
                  <a:pt x="8237" y="7329"/>
                </a:lnTo>
                <a:lnTo>
                  <a:pt x="8237" y="17960"/>
                </a:lnTo>
                <a:cubicBezTo>
                  <a:pt x="8217" y="19319"/>
                  <a:pt x="8335" y="19950"/>
                  <a:pt x="8581" y="19901"/>
                </a:cubicBezTo>
                <a:cubicBezTo>
                  <a:pt x="8670" y="19901"/>
                  <a:pt x="8758" y="19853"/>
                  <a:pt x="8827" y="19756"/>
                </a:cubicBezTo>
                <a:close/>
                <a:moveTo>
                  <a:pt x="10037" y="12086"/>
                </a:moveTo>
                <a:lnTo>
                  <a:pt x="11946" y="12086"/>
                </a:lnTo>
                <a:cubicBezTo>
                  <a:pt x="11917" y="8931"/>
                  <a:pt x="11602" y="7281"/>
                  <a:pt x="11002" y="7135"/>
                </a:cubicBezTo>
                <a:cubicBezTo>
                  <a:pt x="10401" y="7427"/>
                  <a:pt x="10077" y="9077"/>
                  <a:pt x="10037" y="12086"/>
                </a:cubicBezTo>
                <a:close/>
                <a:moveTo>
                  <a:pt x="11946" y="16212"/>
                </a:moveTo>
                <a:lnTo>
                  <a:pt x="12429" y="16843"/>
                </a:lnTo>
                <a:cubicBezTo>
                  <a:pt x="12251" y="20047"/>
                  <a:pt x="11789" y="21600"/>
                  <a:pt x="11021" y="21503"/>
                </a:cubicBezTo>
                <a:cubicBezTo>
                  <a:pt x="10047" y="21309"/>
                  <a:pt x="9535" y="18639"/>
                  <a:pt x="9506" y="13494"/>
                </a:cubicBezTo>
                <a:cubicBezTo>
                  <a:pt x="9555" y="8106"/>
                  <a:pt x="10047" y="5291"/>
                  <a:pt x="11002" y="5097"/>
                </a:cubicBezTo>
                <a:cubicBezTo>
                  <a:pt x="11937" y="5194"/>
                  <a:pt x="12419" y="8009"/>
                  <a:pt x="12448" y="13494"/>
                </a:cubicBezTo>
                <a:cubicBezTo>
                  <a:pt x="12448" y="13785"/>
                  <a:pt x="12448" y="13979"/>
                  <a:pt x="12448" y="14028"/>
                </a:cubicBezTo>
                <a:lnTo>
                  <a:pt x="10018" y="14028"/>
                </a:lnTo>
                <a:cubicBezTo>
                  <a:pt x="10047" y="17571"/>
                  <a:pt x="10372" y="19464"/>
                  <a:pt x="11002" y="19658"/>
                </a:cubicBezTo>
                <a:cubicBezTo>
                  <a:pt x="11504" y="19658"/>
                  <a:pt x="11809" y="18542"/>
                  <a:pt x="11946" y="16212"/>
                </a:cubicBezTo>
                <a:close/>
                <a:moveTo>
                  <a:pt x="16001" y="11018"/>
                </a:moveTo>
                <a:lnTo>
                  <a:pt x="16001" y="21066"/>
                </a:lnTo>
                <a:lnTo>
                  <a:pt x="15548" y="21066"/>
                </a:lnTo>
                <a:lnTo>
                  <a:pt x="15548" y="11358"/>
                </a:lnTo>
                <a:cubicBezTo>
                  <a:pt x="15528" y="8446"/>
                  <a:pt x="15282" y="6990"/>
                  <a:pt x="14800" y="6893"/>
                </a:cubicBezTo>
                <a:cubicBezTo>
                  <a:pt x="14229" y="7281"/>
                  <a:pt x="13915" y="8786"/>
                  <a:pt x="13855" y="11455"/>
                </a:cubicBezTo>
                <a:lnTo>
                  <a:pt x="13855" y="21066"/>
                </a:lnTo>
                <a:lnTo>
                  <a:pt x="13393" y="21163"/>
                </a:lnTo>
                <a:lnTo>
                  <a:pt x="13393" y="5388"/>
                </a:lnTo>
                <a:lnTo>
                  <a:pt x="13855" y="5388"/>
                </a:lnTo>
                <a:lnTo>
                  <a:pt x="13855" y="7766"/>
                </a:lnTo>
                <a:cubicBezTo>
                  <a:pt x="14102" y="5970"/>
                  <a:pt x="14456" y="5048"/>
                  <a:pt x="14908" y="4951"/>
                </a:cubicBezTo>
                <a:cubicBezTo>
                  <a:pt x="15637" y="4951"/>
                  <a:pt x="16001" y="6990"/>
                  <a:pt x="16001" y="11018"/>
                </a:cubicBezTo>
                <a:close/>
                <a:moveTo>
                  <a:pt x="18294" y="19756"/>
                </a:moveTo>
                <a:lnTo>
                  <a:pt x="18382" y="20969"/>
                </a:lnTo>
                <a:cubicBezTo>
                  <a:pt x="18235" y="21260"/>
                  <a:pt x="18067" y="21406"/>
                  <a:pt x="17890" y="21406"/>
                </a:cubicBezTo>
                <a:cubicBezTo>
                  <a:pt x="17437" y="21454"/>
                  <a:pt x="17221" y="20338"/>
                  <a:pt x="17241" y="17960"/>
                </a:cubicBezTo>
                <a:lnTo>
                  <a:pt x="17241" y="7329"/>
                </a:lnTo>
                <a:lnTo>
                  <a:pt x="16798" y="7329"/>
                </a:lnTo>
                <a:lnTo>
                  <a:pt x="16798" y="5388"/>
                </a:lnTo>
                <a:lnTo>
                  <a:pt x="17241" y="5388"/>
                </a:lnTo>
                <a:lnTo>
                  <a:pt x="17241" y="1165"/>
                </a:lnTo>
                <a:lnTo>
                  <a:pt x="17693" y="0"/>
                </a:lnTo>
                <a:lnTo>
                  <a:pt x="17693" y="5388"/>
                </a:lnTo>
                <a:lnTo>
                  <a:pt x="18294" y="5388"/>
                </a:lnTo>
                <a:lnTo>
                  <a:pt x="18294" y="7329"/>
                </a:lnTo>
                <a:lnTo>
                  <a:pt x="17693" y="7329"/>
                </a:lnTo>
                <a:lnTo>
                  <a:pt x="17693" y="17960"/>
                </a:lnTo>
                <a:cubicBezTo>
                  <a:pt x="17683" y="19319"/>
                  <a:pt x="17802" y="19950"/>
                  <a:pt x="18048" y="19901"/>
                </a:cubicBezTo>
                <a:cubicBezTo>
                  <a:pt x="18136" y="19901"/>
                  <a:pt x="18215" y="19853"/>
                  <a:pt x="18294" y="19756"/>
                </a:cubicBezTo>
                <a:close/>
                <a:moveTo>
                  <a:pt x="20970" y="9853"/>
                </a:moveTo>
                <a:lnTo>
                  <a:pt x="21452" y="9174"/>
                </a:lnTo>
                <a:cubicBezTo>
                  <a:pt x="21324" y="6456"/>
                  <a:pt x="20911" y="5048"/>
                  <a:pt x="20222" y="4951"/>
                </a:cubicBezTo>
                <a:cubicBezTo>
                  <a:pt x="19504" y="5097"/>
                  <a:pt x="19120" y="6601"/>
                  <a:pt x="19061" y="9417"/>
                </a:cubicBezTo>
                <a:cubicBezTo>
                  <a:pt x="19032" y="12086"/>
                  <a:pt x="19445" y="13640"/>
                  <a:pt x="20291" y="14173"/>
                </a:cubicBezTo>
                <a:cubicBezTo>
                  <a:pt x="20842" y="14659"/>
                  <a:pt x="21118" y="15630"/>
                  <a:pt x="21098" y="17086"/>
                </a:cubicBezTo>
                <a:cubicBezTo>
                  <a:pt x="21088" y="18785"/>
                  <a:pt x="20813" y="19707"/>
                  <a:pt x="20291" y="19756"/>
                </a:cubicBezTo>
                <a:cubicBezTo>
                  <a:pt x="19809" y="19853"/>
                  <a:pt x="19504" y="18639"/>
                  <a:pt x="19386" y="16212"/>
                </a:cubicBezTo>
                <a:lnTo>
                  <a:pt x="18933" y="16843"/>
                </a:lnTo>
                <a:cubicBezTo>
                  <a:pt x="19101" y="20047"/>
                  <a:pt x="19563" y="21600"/>
                  <a:pt x="20291" y="21503"/>
                </a:cubicBezTo>
                <a:cubicBezTo>
                  <a:pt x="21137" y="21454"/>
                  <a:pt x="21570" y="19901"/>
                  <a:pt x="21580" y="16989"/>
                </a:cubicBezTo>
                <a:cubicBezTo>
                  <a:pt x="21600" y="14465"/>
                  <a:pt x="21206" y="12863"/>
                  <a:pt x="20419" y="12232"/>
                </a:cubicBezTo>
                <a:cubicBezTo>
                  <a:pt x="19819" y="11698"/>
                  <a:pt x="19533" y="10776"/>
                  <a:pt x="19543" y="9417"/>
                </a:cubicBezTo>
                <a:cubicBezTo>
                  <a:pt x="19583" y="7863"/>
                  <a:pt x="19819" y="7087"/>
                  <a:pt x="20242" y="7038"/>
                </a:cubicBezTo>
                <a:cubicBezTo>
                  <a:pt x="20636" y="7038"/>
                  <a:pt x="20882" y="7960"/>
                  <a:pt x="20970" y="9853"/>
                </a:cubicBezTo>
                <a:close/>
              </a:path>
            </a:pathLst>
          </a:custGeom>
          <a:solidFill>
            <a:srgbClr val="4D4D4D"/>
          </a:solidFill>
          <a:ln w="12700">
            <a:miter lim="400000"/>
          </a:ln>
        </p:spPr>
        <p:txBody>
          <a:bodyPr lIns="45719" rIns="45719"/>
          <a:lstStyle/>
          <a:p>
            <a:pPr>
              <a:defRPr>
                <a:solidFill>
                  <a:srgbClr val="024C89"/>
                </a:solidFill>
              </a:defRPr>
            </a:pPr>
          </a:p>
        </p:txBody>
      </p:sp>
      <p:sp>
        <p:nvSpPr>
          <p:cNvPr id="97" name="形状"/>
          <p:cNvSpPr/>
          <p:nvPr/>
        </p:nvSpPr>
        <p:spPr>
          <a:xfrm>
            <a:off x="1795462" y="1182687"/>
            <a:ext cx="1368426" cy="642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7825" y="0"/>
                </a:lnTo>
                <a:lnTo>
                  <a:pt x="7825" y="21600"/>
                </a:lnTo>
                <a:lnTo>
                  <a:pt x="6923" y="21600"/>
                </a:lnTo>
                <a:lnTo>
                  <a:pt x="6923" y="19760"/>
                </a:lnTo>
                <a:lnTo>
                  <a:pt x="860" y="19760"/>
                </a:lnTo>
                <a:lnTo>
                  <a:pt x="860" y="21600"/>
                </a:lnTo>
                <a:lnTo>
                  <a:pt x="0" y="21600"/>
                </a:lnTo>
                <a:lnTo>
                  <a:pt x="0" y="0"/>
                </a:lnTo>
                <a:close/>
                <a:moveTo>
                  <a:pt x="860" y="1753"/>
                </a:moveTo>
                <a:lnTo>
                  <a:pt x="860" y="6112"/>
                </a:lnTo>
                <a:lnTo>
                  <a:pt x="6923" y="6112"/>
                </a:lnTo>
                <a:lnTo>
                  <a:pt x="6923" y="1753"/>
                </a:lnTo>
                <a:lnTo>
                  <a:pt x="860" y="1753"/>
                </a:lnTo>
                <a:close/>
                <a:moveTo>
                  <a:pt x="860" y="13757"/>
                </a:moveTo>
                <a:lnTo>
                  <a:pt x="860" y="18204"/>
                </a:lnTo>
                <a:lnTo>
                  <a:pt x="6923" y="18204"/>
                </a:lnTo>
                <a:lnTo>
                  <a:pt x="6923" y="13757"/>
                </a:lnTo>
                <a:lnTo>
                  <a:pt x="860" y="13757"/>
                </a:lnTo>
                <a:close/>
                <a:moveTo>
                  <a:pt x="860" y="7755"/>
                </a:moveTo>
                <a:lnTo>
                  <a:pt x="860" y="12202"/>
                </a:lnTo>
                <a:lnTo>
                  <a:pt x="6923" y="12202"/>
                </a:lnTo>
                <a:lnTo>
                  <a:pt x="6923" y="7755"/>
                </a:lnTo>
                <a:lnTo>
                  <a:pt x="860" y="7755"/>
                </a:lnTo>
                <a:close/>
                <a:moveTo>
                  <a:pt x="20105" y="10559"/>
                </a:moveTo>
                <a:lnTo>
                  <a:pt x="20699" y="12114"/>
                </a:lnTo>
                <a:cubicBezTo>
                  <a:pt x="20484" y="12443"/>
                  <a:pt x="20053" y="13013"/>
                  <a:pt x="19388" y="13845"/>
                </a:cubicBezTo>
                <a:cubicBezTo>
                  <a:pt x="18937" y="14437"/>
                  <a:pt x="18589" y="14875"/>
                  <a:pt x="18343" y="15203"/>
                </a:cubicBezTo>
                <a:cubicBezTo>
                  <a:pt x="19040" y="16496"/>
                  <a:pt x="20125" y="17525"/>
                  <a:pt x="21600" y="18314"/>
                </a:cubicBezTo>
                <a:cubicBezTo>
                  <a:pt x="21395" y="18752"/>
                  <a:pt x="21201" y="19344"/>
                  <a:pt x="21016" y="20045"/>
                </a:cubicBezTo>
                <a:cubicBezTo>
                  <a:pt x="18937" y="18752"/>
                  <a:pt x="17452" y="16561"/>
                  <a:pt x="16582" y="13473"/>
                </a:cubicBezTo>
                <a:lnTo>
                  <a:pt x="16582" y="17920"/>
                </a:lnTo>
                <a:cubicBezTo>
                  <a:pt x="16633" y="20242"/>
                  <a:pt x="16110" y="21381"/>
                  <a:pt x="14994" y="21315"/>
                </a:cubicBezTo>
                <a:cubicBezTo>
                  <a:pt x="14574" y="21315"/>
                  <a:pt x="14144" y="21315"/>
                  <a:pt x="13724" y="21315"/>
                </a:cubicBezTo>
                <a:cubicBezTo>
                  <a:pt x="13693" y="20527"/>
                  <a:pt x="13632" y="19891"/>
                  <a:pt x="13540" y="19366"/>
                </a:cubicBezTo>
                <a:cubicBezTo>
                  <a:pt x="13908" y="19431"/>
                  <a:pt x="14369" y="19475"/>
                  <a:pt x="14943" y="19475"/>
                </a:cubicBezTo>
                <a:cubicBezTo>
                  <a:pt x="15516" y="19541"/>
                  <a:pt x="15793" y="18993"/>
                  <a:pt x="15762" y="17832"/>
                </a:cubicBezTo>
                <a:lnTo>
                  <a:pt x="15762" y="9792"/>
                </a:lnTo>
                <a:lnTo>
                  <a:pt x="10826" y="9792"/>
                </a:lnTo>
                <a:lnTo>
                  <a:pt x="10826" y="8237"/>
                </a:lnTo>
                <a:lnTo>
                  <a:pt x="18937" y="8237"/>
                </a:lnTo>
                <a:lnTo>
                  <a:pt x="18937" y="5718"/>
                </a:lnTo>
                <a:lnTo>
                  <a:pt x="12188" y="5718"/>
                </a:lnTo>
                <a:lnTo>
                  <a:pt x="12188" y="4162"/>
                </a:lnTo>
                <a:lnTo>
                  <a:pt x="18937" y="4162"/>
                </a:lnTo>
                <a:lnTo>
                  <a:pt x="18937" y="1643"/>
                </a:lnTo>
                <a:lnTo>
                  <a:pt x="12003" y="1643"/>
                </a:lnTo>
                <a:lnTo>
                  <a:pt x="12003" y="110"/>
                </a:lnTo>
                <a:lnTo>
                  <a:pt x="19787" y="110"/>
                </a:lnTo>
                <a:lnTo>
                  <a:pt x="19787" y="8237"/>
                </a:lnTo>
                <a:lnTo>
                  <a:pt x="21518" y="8237"/>
                </a:lnTo>
                <a:lnTo>
                  <a:pt x="21518" y="9792"/>
                </a:lnTo>
                <a:lnTo>
                  <a:pt x="16582" y="9792"/>
                </a:lnTo>
                <a:lnTo>
                  <a:pt x="16582" y="10559"/>
                </a:lnTo>
                <a:cubicBezTo>
                  <a:pt x="16940" y="11917"/>
                  <a:pt x="17329" y="13078"/>
                  <a:pt x="17749" y="14042"/>
                </a:cubicBezTo>
                <a:cubicBezTo>
                  <a:pt x="18661" y="12750"/>
                  <a:pt x="19449" y="11589"/>
                  <a:pt x="20105" y="10559"/>
                </a:cubicBezTo>
                <a:close/>
                <a:moveTo>
                  <a:pt x="10692" y="17832"/>
                </a:moveTo>
                <a:cubicBezTo>
                  <a:pt x="11962" y="16912"/>
                  <a:pt x="13499" y="15685"/>
                  <a:pt x="15312" y="14152"/>
                </a:cubicBezTo>
                <a:cubicBezTo>
                  <a:pt x="15373" y="14721"/>
                  <a:pt x="15434" y="15313"/>
                  <a:pt x="15496" y="15882"/>
                </a:cubicBezTo>
                <a:cubicBezTo>
                  <a:pt x="13837" y="17175"/>
                  <a:pt x="12341" y="18380"/>
                  <a:pt x="11010" y="19475"/>
                </a:cubicBezTo>
                <a:lnTo>
                  <a:pt x="10692" y="17832"/>
                </a:lnTo>
                <a:close/>
                <a:moveTo>
                  <a:pt x="12188" y="10362"/>
                </a:moveTo>
                <a:cubicBezTo>
                  <a:pt x="12311" y="10559"/>
                  <a:pt x="12475" y="10778"/>
                  <a:pt x="12679" y="11041"/>
                </a:cubicBezTo>
                <a:cubicBezTo>
                  <a:pt x="13345" y="11939"/>
                  <a:pt x="13888" y="12728"/>
                  <a:pt x="14318" y="13363"/>
                </a:cubicBezTo>
                <a:lnTo>
                  <a:pt x="13816" y="14918"/>
                </a:lnTo>
                <a:cubicBezTo>
                  <a:pt x="13488" y="14415"/>
                  <a:pt x="13028" y="13735"/>
                  <a:pt x="12454" y="12881"/>
                </a:cubicBezTo>
                <a:cubicBezTo>
                  <a:pt x="12126" y="12377"/>
                  <a:pt x="11870" y="11983"/>
                  <a:pt x="11686" y="11720"/>
                </a:cubicBezTo>
                <a:lnTo>
                  <a:pt x="12188" y="10362"/>
                </a:lnTo>
                <a:close/>
              </a:path>
            </a:pathLst>
          </a:custGeom>
          <a:solidFill>
            <a:srgbClr val="4D4D4D"/>
          </a:solidFill>
          <a:ln w="12700">
            <a:miter lim="400000"/>
          </a:ln>
        </p:spPr>
        <p:txBody>
          <a:bodyPr lIns="45719" rIns="45719"/>
          <a:lstStyle/>
          <a:p>
            <a:pPr>
              <a:defRPr>
                <a:solidFill>
                  <a:srgbClr val="024C89"/>
                </a:solidFill>
              </a:defRPr>
            </a:pPr>
          </a:p>
        </p:txBody>
      </p:sp>
      <p:sp>
        <p:nvSpPr>
          <p:cNvPr id="98" name="形状"/>
          <p:cNvSpPr/>
          <p:nvPr/>
        </p:nvSpPr>
        <p:spPr>
          <a:xfrm>
            <a:off x="3322637" y="982662"/>
            <a:ext cx="114301" cy="50403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612" y="0"/>
                </a:lnTo>
                <a:lnTo>
                  <a:pt x="8612" y="21600"/>
                </a:lnTo>
                <a:lnTo>
                  <a:pt x="0" y="21600"/>
                </a:lnTo>
                <a:lnTo>
                  <a:pt x="0" y="0"/>
                </a:lnTo>
                <a:close/>
                <a:moveTo>
                  <a:pt x="18494" y="0"/>
                </a:moveTo>
                <a:lnTo>
                  <a:pt x="21600" y="0"/>
                </a:lnTo>
                <a:lnTo>
                  <a:pt x="21600" y="21600"/>
                </a:lnTo>
                <a:lnTo>
                  <a:pt x="18494" y="21600"/>
                </a:lnTo>
                <a:lnTo>
                  <a:pt x="18494" y="0"/>
                </a:lnTo>
                <a:close/>
              </a:path>
            </a:pathLst>
          </a:custGeom>
          <a:solidFill>
            <a:srgbClr val="2E2C2C"/>
          </a:solidFill>
          <a:ln w="12700">
            <a:miter lim="400000"/>
          </a:ln>
        </p:spPr>
        <p:txBody>
          <a:bodyPr lIns="45719" rIns="45719"/>
          <a:lstStyle/>
          <a:p>
            <a:pPr>
              <a:defRPr>
                <a:solidFill>
                  <a:srgbClr val="024C89"/>
                </a:solidFill>
              </a:defRPr>
            </a:pPr>
          </a:p>
        </p:txBody>
      </p:sp>
      <p:sp>
        <p:nvSpPr>
          <p:cNvPr id="99" name="形状"/>
          <p:cNvSpPr/>
          <p:nvPr/>
        </p:nvSpPr>
        <p:spPr>
          <a:xfrm>
            <a:off x="3821112" y="1143000"/>
            <a:ext cx="4784726" cy="6381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3" y="0"/>
                </a:moveTo>
                <a:lnTo>
                  <a:pt x="21284" y="0"/>
                </a:lnTo>
                <a:cubicBezTo>
                  <a:pt x="21459" y="0"/>
                  <a:pt x="21600" y="996"/>
                  <a:pt x="21600" y="2205"/>
                </a:cubicBezTo>
                <a:lnTo>
                  <a:pt x="21600" y="19395"/>
                </a:lnTo>
                <a:cubicBezTo>
                  <a:pt x="21600" y="20604"/>
                  <a:pt x="21459" y="21600"/>
                  <a:pt x="21284" y="21600"/>
                </a:cubicBezTo>
                <a:lnTo>
                  <a:pt x="313" y="21600"/>
                </a:lnTo>
                <a:cubicBezTo>
                  <a:pt x="141" y="21600"/>
                  <a:pt x="0" y="20604"/>
                  <a:pt x="0" y="19395"/>
                </a:cubicBezTo>
                <a:lnTo>
                  <a:pt x="0" y="2205"/>
                </a:lnTo>
                <a:cubicBezTo>
                  <a:pt x="0" y="996"/>
                  <a:pt x="141" y="0"/>
                  <a:pt x="313" y="0"/>
                </a:cubicBezTo>
                <a:close/>
              </a:path>
            </a:pathLst>
          </a:custGeom>
          <a:solidFill>
            <a:srgbClr val="024C89"/>
          </a:solidFill>
          <a:ln w="12700">
            <a:miter lim="400000"/>
          </a:ln>
        </p:spPr>
        <p:txBody>
          <a:bodyPr lIns="45719" rIns="45719"/>
          <a:lstStyle/>
          <a:p>
            <a:pPr>
              <a:defRPr>
                <a:solidFill>
                  <a:srgbClr val="024C89"/>
                </a:solidFill>
              </a:defRPr>
            </a:pPr>
          </a:p>
        </p:txBody>
      </p:sp>
      <p:grpSp>
        <p:nvGrpSpPr>
          <p:cNvPr id="102" name="成组"/>
          <p:cNvGrpSpPr/>
          <p:nvPr/>
        </p:nvGrpSpPr>
        <p:grpSpPr>
          <a:xfrm>
            <a:off x="3935412" y="1213181"/>
            <a:ext cx="503238" cy="523241"/>
            <a:chOff x="0" y="14618"/>
            <a:chExt cx="503237" cy="523240"/>
          </a:xfrm>
        </p:grpSpPr>
        <p:sp>
          <p:nvSpPr>
            <p:cNvPr id="100" name="圆形"/>
            <p:cNvSpPr/>
            <p:nvPr/>
          </p:nvSpPr>
          <p:spPr>
            <a:xfrm>
              <a:off x="0" y="23840"/>
              <a:ext cx="503238" cy="504798"/>
            </a:xfrm>
            <a:prstGeom prst="ellipse">
              <a:avLst/>
            </a:prstGeom>
            <a:solidFill>
              <a:schemeClr val="accent1">
                <a:lumOff val="44000"/>
              </a:schemeClr>
            </a:solidFill>
            <a:ln w="12700" cap="flat">
              <a:noFill/>
              <a:miter lim="400000"/>
            </a:ln>
            <a:effectLst/>
          </p:spPr>
          <p:txBody>
            <a:bodyPr wrap="square" lIns="45719" tIns="45719" rIns="45719" bIns="45719" numCol="1" anchor="t">
              <a:noAutofit/>
            </a:bodyPr>
            <a:lstStyle/>
            <a:p>
              <a:pPr>
                <a:defRPr sz="2800">
                  <a:solidFill>
                    <a:srgbClr val="024C89"/>
                  </a:solidFill>
                </a:defRPr>
              </a:pPr>
            </a:p>
          </p:txBody>
        </p:sp>
        <p:sp>
          <p:nvSpPr>
            <p:cNvPr id="101" name="1"/>
            <p:cNvSpPr txBox="1"/>
            <p:nvPr/>
          </p:nvSpPr>
          <p:spPr>
            <a:xfrm>
              <a:off x="100664" y="14618"/>
              <a:ext cx="30190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24C89"/>
                  </a:solidFill>
                  <a:latin typeface="微软雅黑"/>
                  <a:ea typeface="微软雅黑"/>
                  <a:cs typeface="微软雅黑"/>
                  <a:sym typeface="微软雅黑"/>
                </a:defRPr>
              </a:lvl1pPr>
            </a:lstStyle>
            <a:p>
              <a:pPr/>
              <a:r>
                <a:t>1</a:t>
              </a:r>
            </a:p>
          </p:txBody>
        </p:sp>
      </p:grpSp>
      <p:sp>
        <p:nvSpPr>
          <p:cNvPr id="103" name="形状"/>
          <p:cNvSpPr/>
          <p:nvPr/>
        </p:nvSpPr>
        <p:spPr>
          <a:xfrm>
            <a:off x="3824287" y="2132012"/>
            <a:ext cx="4784726" cy="7254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3" y="0"/>
                </a:moveTo>
                <a:lnTo>
                  <a:pt x="21284" y="0"/>
                </a:lnTo>
                <a:cubicBezTo>
                  <a:pt x="21459" y="0"/>
                  <a:pt x="21600" y="996"/>
                  <a:pt x="21600" y="2205"/>
                </a:cubicBezTo>
                <a:lnTo>
                  <a:pt x="21600" y="19395"/>
                </a:lnTo>
                <a:cubicBezTo>
                  <a:pt x="21600" y="20604"/>
                  <a:pt x="21459" y="21600"/>
                  <a:pt x="21284" y="21600"/>
                </a:cubicBezTo>
                <a:lnTo>
                  <a:pt x="313" y="21600"/>
                </a:lnTo>
                <a:cubicBezTo>
                  <a:pt x="141" y="21600"/>
                  <a:pt x="0" y="20604"/>
                  <a:pt x="0" y="19395"/>
                </a:cubicBezTo>
                <a:lnTo>
                  <a:pt x="0" y="2205"/>
                </a:lnTo>
                <a:cubicBezTo>
                  <a:pt x="0" y="996"/>
                  <a:pt x="141" y="0"/>
                  <a:pt x="313" y="0"/>
                </a:cubicBezTo>
                <a:close/>
              </a:path>
            </a:pathLst>
          </a:custGeom>
          <a:solidFill>
            <a:srgbClr val="024C89"/>
          </a:solidFill>
          <a:ln w="12700">
            <a:miter lim="400000"/>
          </a:ln>
        </p:spPr>
        <p:txBody>
          <a:bodyPr lIns="45719" rIns="45719"/>
          <a:lstStyle/>
          <a:p>
            <a:pPr>
              <a:defRPr>
                <a:solidFill>
                  <a:srgbClr val="024C89"/>
                </a:solidFill>
              </a:defRPr>
            </a:pPr>
          </a:p>
        </p:txBody>
      </p:sp>
      <p:grpSp>
        <p:nvGrpSpPr>
          <p:cNvPr id="106" name="成组"/>
          <p:cNvGrpSpPr/>
          <p:nvPr/>
        </p:nvGrpSpPr>
        <p:grpSpPr>
          <a:xfrm>
            <a:off x="3908425" y="2275218"/>
            <a:ext cx="503238" cy="523241"/>
            <a:chOff x="0" y="14618"/>
            <a:chExt cx="503237" cy="523240"/>
          </a:xfrm>
        </p:grpSpPr>
        <p:sp>
          <p:nvSpPr>
            <p:cNvPr id="104" name="圆形"/>
            <p:cNvSpPr/>
            <p:nvPr/>
          </p:nvSpPr>
          <p:spPr>
            <a:xfrm>
              <a:off x="0" y="23840"/>
              <a:ext cx="503238" cy="504798"/>
            </a:xfrm>
            <a:prstGeom prst="ellipse">
              <a:avLst/>
            </a:prstGeom>
            <a:solidFill>
              <a:schemeClr val="accent1">
                <a:lumOff val="44000"/>
              </a:schemeClr>
            </a:solidFill>
            <a:ln w="12700" cap="flat">
              <a:noFill/>
              <a:miter lim="400000"/>
            </a:ln>
            <a:effectLst/>
          </p:spPr>
          <p:txBody>
            <a:bodyPr wrap="square" lIns="45719" tIns="45719" rIns="45719" bIns="45719" numCol="1" anchor="t">
              <a:noAutofit/>
            </a:bodyPr>
            <a:lstStyle/>
            <a:p>
              <a:pPr>
                <a:defRPr sz="2800">
                  <a:solidFill>
                    <a:srgbClr val="024C89"/>
                  </a:solidFill>
                </a:defRPr>
              </a:pPr>
            </a:p>
          </p:txBody>
        </p:sp>
        <p:sp>
          <p:nvSpPr>
            <p:cNvPr id="105" name="2"/>
            <p:cNvSpPr txBox="1"/>
            <p:nvPr/>
          </p:nvSpPr>
          <p:spPr>
            <a:xfrm>
              <a:off x="100664" y="14618"/>
              <a:ext cx="30190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24C89"/>
                  </a:solidFill>
                  <a:latin typeface="微软雅黑"/>
                  <a:ea typeface="微软雅黑"/>
                  <a:cs typeface="微软雅黑"/>
                  <a:sym typeface="微软雅黑"/>
                </a:defRPr>
              </a:lvl1pPr>
            </a:lstStyle>
            <a:p>
              <a:pPr/>
              <a:r>
                <a:t>2</a:t>
              </a:r>
            </a:p>
          </p:txBody>
        </p:sp>
      </p:grpSp>
      <p:sp>
        <p:nvSpPr>
          <p:cNvPr id="107" name="形状"/>
          <p:cNvSpPr/>
          <p:nvPr/>
        </p:nvSpPr>
        <p:spPr>
          <a:xfrm>
            <a:off x="3836987" y="3281362"/>
            <a:ext cx="4784726" cy="638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3" y="0"/>
                </a:moveTo>
                <a:lnTo>
                  <a:pt x="21284" y="0"/>
                </a:lnTo>
                <a:cubicBezTo>
                  <a:pt x="21459" y="0"/>
                  <a:pt x="21600" y="996"/>
                  <a:pt x="21600" y="2205"/>
                </a:cubicBezTo>
                <a:lnTo>
                  <a:pt x="21600" y="19395"/>
                </a:lnTo>
                <a:cubicBezTo>
                  <a:pt x="21600" y="20604"/>
                  <a:pt x="21459" y="21600"/>
                  <a:pt x="21284" y="21600"/>
                </a:cubicBezTo>
                <a:lnTo>
                  <a:pt x="313" y="21600"/>
                </a:lnTo>
                <a:cubicBezTo>
                  <a:pt x="141" y="21600"/>
                  <a:pt x="0" y="20604"/>
                  <a:pt x="0" y="19395"/>
                </a:cubicBezTo>
                <a:lnTo>
                  <a:pt x="0" y="2205"/>
                </a:lnTo>
                <a:cubicBezTo>
                  <a:pt x="0" y="996"/>
                  <a:pt x="141" y="0"/>
                  <a:pt x="313" y="0"/>
                </a:cubicBezTo>
                <a:close/>
              </a:path>
            </a:pathLst>
          </a:custGeom>
          <a:solidFill>
            <a:srgbClr val="024C89"/>
          </a:solidFill>
          <a:ln w="12700">
            <a:miter lim="400000"/>
          </a:ln>
        </p:spPr>
        <p:txBody>
          <a:bodyPr lIns="45719" rIns="45719"/>
          <a:lstStyle/>
          <a:p>
            <a:pPr>
              <a:defRPr>
                <a:solidFill>
                  <a:srgbClr val="024C89"/>
                </a:solidFill>
              </a:defRPr>
            </a:pPr>
          </a:p>
        </p:txBody>
      </p:sp>
      <p:grpSp>
        <p:nvGrpSpPr>
          <p:cNvPr id="110" name="成组"/>
          <p:cNvGrpSpPr/>
          <p:nvPr/>
        </p:nvGrpSpPr>
        <p:grpSpPr>
          <a:xfrm>
            <a:off x="3924300" y="3353889"/>
            <a:ext cx="503238" cy="523241"/>
            <a:chOff x="0" y="13789"/>
            <a:chExt cx="503237" cy="523240"/>
          </a:xfrm>
        </p:grpSpPr>
        <p:sp>
          <p:nvSpPr>
            <p:cNvPr id="108" name="圆形"/>
            <p:cNvSpPr/>
            <p:nvPr/>
          </p:nvSpPr>
          <p:spPr>
            <a:xfrm>
              <a:off x="0" y="23768"/>
              <a:ext cx="503238" cy="503282"/>
            </a:xfrm>
            <a:prstGeom prst="ellipse">
              <a:avLst/>
            </a:prstGeom>
            <a:solidFill>
              <a:schemeClr val="accent1">
                <a:lumOff val="44000"/>
              </a:schemeClr>
            </a:solidFill>
            <a:ln w="12700" cap="flat">
              <a:noFill/>
              <a:miter lim="400000"/>
            </a:ln>
            <a:effectLst/>
          </p:spPr>
          <p:txBody>
            <a:bodyPr wrap="square" lIns="45719" tIns="45719" rIns="45719" bIns="45719" numCol="1" anchor="t">
              <a:noAutofit/>
            </a:bodyPr>
            <a:lstStyle/>
            <a:p>
              <a:pPr>
                <a:defRPr sz="2800">
                  <a:solidFill>
                    <a:srgbClr val="024C89"/>
                  </a:solidFill>
                </a:defRPr>
              </a:pPr>
            </a:p>
          </p:txBody>
        </p:sp>
        <p:sp>
          <p:nvSpPr>
            <p:cNvPr id="109" name="3"/>
            <p:cNvSpPr txBox="1"/>
            <p:nvPr/>
          </p:nvSpPr>
          <p:spPr>
            <a:xfrm>
              <a:off x="100664" y="13789"/>
              <a:ext cx="30190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24C89"/>
                  </a:solidFill>
                  <a:latin typeface="微软雅黑"/>
                  <a:ea typeface="微软雅黑"/>
                  <a:cs typeface="微软雅黑"/>
                  <a:sym typeface="微软雅黑"/>
                </a:defRPr>
              </a:lvl1pPr>
            </a:lstStyle>
            <a:p>
              <a:pPr/>
              <a:r>
                <a:t>3</a:t>
              </a:r>
            </a:p>
          </p:txBody>
        </p:sp>
      </p:grpSp>
      <p:sp>
        <p:nvSpPr>
          <p:cNvPr id="111" name="形状"/>
          <p:cNvSpPr/>
          <p:nvPr/>
        </p:nvSpPr>
        <p:spPr>
          <a:xfrm>
            <a:off x="3821112" y="4227512"/>
            <a:ext cx="4784726" cy="638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3" y="0"/>
                </a:moveTo>
                <a:lnTo>
                  <a:pt x="21284" y="0"/>
                </a:lnTo>
                <a:cubicBezTo>
                  <a:pt x="21459" y="0"/>
                  <a:pt x="21600" y="996"/>
                  <a:pt x="21600" y="2205"/>
                </a:cubicBezTo>
                <a:lnTo>
                  <a:pt x="21600" y="19395"/>
                </a:lnTo>
                <a:cubicBezTo>
                  <a:pt x="21600" y="20604"/>
                  <a:pt x="21459" y="21600"/>
                  <a:pt x="21284" y="21600"/>
                </a:cubicBezTo>
                <a:lnTo>
                  <a:pt x="313" y="21600"/>
                </a:lnTo>
                <a:cubicBezTo>
                  <a:pt x="141" y="21600"/>
                  <a:pt x="0" y="20604"/>
                  <a:pt x="0" y="19395"/>
                </a:cubicBezTo>
                <a:lnTo>
                  <a:pt x="0" y="2205"/>
                </a:lnTo>
                <a:cubicBezTo>
                  <a:pt x="0" y="996"/>
                  <a:pt x="141" y="0"/>
                  <a:pt x="313" y="0"/>
                </a:cubicBezTo>
                <a:close/>
              </a:path>
            </a:pathLst>
          </a:custGeom>
          <a:solidFill>
            <a:srgbClr val="024C89"/>
          </a:solidFill>
          <a:ln w="12700">
            <a:miter lim="400000"/>
          </a:ln>
        </p:spPr>
        <p:txBody>
          <a:bodyPr lIns="45719" rIns="45719"/>
          <a:lstStyle/>
          <a:p>
            <a:pPr>
              <a:defRPr>
                <a:solidFill>
                  <a:srgbClr val="024C89"/>
                </a:solidFill>
              </a:defRPr>
            </a:pPr>
          </a:p>
        </p:txBody>
      </p:sp>
      <p:grpSp>
        <p:nvGrpSpPr>
          <p:cNvPr id="114" name="成组"/>
          <p:cNvGrpSpPr/>
          <p:nvPr/>
        </p:nvGrpSpPr>
        <p:grpSpPr>
          <a:xfrm>
            <a:off x="3924300" y="4297693"/>
            <a:ext cx="503238" cy="523241"/>
            <a:chOff x="0" y="14618"/>
            <a:chExt cx="503237" cy="523240"/>
          </a:xfrm>
        </p:grpSpPr>
        <p:sp>
          <p:nvSpPr>
            <p:cNvPr id="112" name="圆形"/>
            <p:cNvSpPr/>
            <p:nvPr/>
          </p:nvSpPr>
          <p:spPr>
            <a:xfrm>
              <a:off x="0" y="23840"/>
              <a:ext cx="503238" cy="504798"/>
            </a:xfrm>
            <a:prstGeom prst="ellipse">
              <a:avLst/>
            </a:prstGeom>
            <a:solidFill>
              <a:schemeClr val="accent1">
                <a:lumOff val="44000"/>
              </a:schemeClr>
            </a:solidFill>
            <a:ln w="12700" cap="flat">
              <a:noFill/>
              <a:miter lim="400000"/>
            </a:ln>
            <a:effectLst/>
          </p:spPr>
          <p:txBody>
            <a:bodyPr wrap="square" lIns="45719" tIns="45719" rIns="45719" bIns="45719" numCol="1" anchor="t">
              <a:noAutofit/>
            </a:bodyPr>
            <a:lstStyle/>
            <a:p>
              <a:pPr>
                <a:defRPr sz="2800">
                  <a:solidFill>
                    <a:srgbClr val="024C89"/>
                  </a:solidFill>
                </a:defRPr>
              </a:pPr>
            </a:p>
          </p:txBody>
        </p:sp>
        <p:sp>
          <p:nvSpPr>
            <p:cNvPr id="113" name="4"/>
            <p:cNvSpPr txBox="1"/>
            <p:nvPr/>
          </p:nvSpPr>
          <p:spPr>
            <a:xfrm>
              <a:off x="100664" y="14618"/>
              <a:ext cx="30190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24C89"/>
                  </a:solidFill>
                  <a:latin typeface="微软雅黑"/>
                  <a:ea typeface="微软雅黑"/>
                  <a:cs typeface="微软雅黑"/>
                  <a:sym typeface="微软雅黑"/>
                </a:defRPr>
              </a:lvl1pPr>
            </a:lstStyle>
            <a:p>
              <a:pPr/>
              <a:r>
                <a:t>4</a:t>
              </a:r>
            </a:p>
          </p:txBody>
        </p:sp>
      </p:grpSp>
      <p:sp>
        <p:nvSpPr>
          <p:cNvPr id="115" name="Python简介">
            <a:hlinkClick r:id="rId3" invalidUrl="" action="ppaction://hlinksldjump" tgtFrame="" tooltip="" history="1" highlightClick="0" endSnd="0"/>
          </p:cNvPr>
          <p:cNvSpPr txBox="1"/>
          <p:nvPr/>
        </p:nvSpPr>
        <p:spPr>
          <a:xfrm>
            <a:off x="4411662" y="1219200"/>
            <a:ext cx="3186113" cy="5105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lumOff val="44000"/>
                  </a:schemeClr>
                </a:solidFill>
                <a:latin typeface="微软雅黑"/>
                <a:ea typeface="微软雅黑"/>
                <a:cs typeface="微软雅黑"/>
                <a:sym typeface="微软雅黑"/>
              </a:defRPr>
            </a:lvl1pPr>
          </a:lstStyle>
          <a:p>
            <a:pPr/>
            <a:r>
              <a:t>Python简介</a:t>
            </a:r>
          </a:p>
        </p:txBody>
      </p:sp>
      <p:sp>
        <p:nvSpPr>
          <p:cNvPr id="116" name="第一个Python程序">
            <a:hlinkClick r:id="rId4" invalidUrl="" action="ppaction://hlinksldjump" tgtFrame="" tooltip="" history="1" highlightClick="0" endSnd="0"/>
          </p:cNvPr>
          <p:cNvSpPr txBox="1"/>
          <p:nvPr/>
        </p:nvSpPr>
        <p:spPr>
          <a:xfrm>
            <a:off x="4427537" y="3379787"/>
            <a:ext cx="2959328"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lumOff val="44000"/>
                  </a:schemeClr>
                </a:solidFill>
                <a:latin typeface="微软雅黑"/>
                <a:ea typeface="微软雅黑"/>
                <a:cs typeface="微软雅黑"/>
                <a:sym typeface="微软雅黑"/>
              </a:defRPr>
            </a:lvl1pPr>
          </a:lstStyle>
          <a:p>
            <a:pPr/>
            <a:r>
              <a:t>第一个Python程序</a:t>
            </a:r>
          </a:p>
        </p:txBody>
      </p:sp>
      <p:sp>
        <p:nvSpPr>
          <p:cNvPr id="117" name="安装Python">
            <a:hlinkClick r:id="rId5" invalidUrl="" action="ppaction://hlinksldjump" tgtFrame="" tooltip="" history="1" highlightClick="0" endSnd="0"/>
          </p:cNvPr>
          <p:cNvSpPr txBox="1"/>
          <p:nvPr/>
        </p:nvSpPr>
        <p:spPr>
          <a:xfrm>
            <a:off x="4438650" y="2284412"/>
            <a:ext cx="3321682"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lumOff val="44000"/>
                  </a:schemeClr>
                </a:solidFill>
                <a:latin typeface="微软雅黑"/>
                <a:ea typeface="微软雅黑"/>
                <a:cs typeface="微软雅黑"/>
                <a:sym typeface="微软雅黑"/>
              </a:defRPr>
            </a:lvl1pPr>
          </a:lstStyle>
          <a:p>
            <a:pPr/>
            <a:r>
              <a:t>安装Python</a:t>
            </a:r>
          </a:p>
        </p:txBody>
      </p:sp>
      <p:sp>
        <p:nvSpPr>
          <p:cNvPr id="118" name="Python 基础">
            <a:hlinkClick r:id="rId6" invalidUrl="" action="ppaction://hlinksldjump" tgtFrame="" tooltip="" history="1" highlightClick="0" endSnd="0"/>
          </p:cNvPr>
          <p:cNvSpPr txBox="1"/>
          <p:nvPr/>
        </p:nvSpPr>
        <p:spPr>
          <a:xfrm>
            <a:off x="4411662" y="4314825"/>
            <a:ext cx="2515731" cy="5105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lumOff val="44000"/>
                  </a:schemeClr>
                </a:solidFill>
                <a:latin typeface="微软雅黑"/>
                <a:ea typeface="微软雅黑"/>
                <a:cs typeface="微软雅黑"/>
                <a:sym typeface="微软雅黑"/>
              </a:defRPr>
            </a:lvl1pPr>
          </a:lstStyle>
          <a:p>
            <a:pPr/>
            <a:r>
              <a:t>Python 基础</a:t>
            </a:r>
          </a:p>
        </p:txBody>
      </p:sp>
      <p:sp>
        <p:nvSpPr>
          <p:cNvPr id="119" name="形状"/>
          <p:cNvSpPr/>
          <p:nvPr/>
        </p:nvSpPr>
        <p:spPr>
          <a:xfrm>
            <a:off x="3826814" y="5175250"/>
            <a:ext cx="4784726" cy="6381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3" y="0"/>
                </a:moveTo>
                <a:lnTo>
                  <a:pt x="21284" y="0"/>
                </a:lnTo>
                <a:cubicBezTo>
                  <a:pt x="21459" y="0"/>
                  <a:pt x="21600" y="996"/>
                  <a:pt x="21600" y="2205"/>
                </a:cubicBezTo>
                <a:lnTo>
                  <a:pt x="21600" y="19395"/>
                </a:lnTo>
                <a:cubicBezTo>
                  <a:pt x="21600" y="20604"/>
                  <a:pt x="21459" y="21600"/>
                  <a:pt x="21284" y="21600"/>
                </a:cubicBezTo>
                <a:lnTo>
                  <a:pt x="313" y="21600"/>
                </a:lnTo>
                <a:cubicBezTo>
                  <a:pt x="141" y="21600"/>
                  <a:pt x="0" y="20604"/>
                  <a:pt x="0" y="19395"/>
                </a:cubicBezTo>
                <a:lnTo>
                  <a:pt x="0" y="2205"/>
                </a:lnTo>
                <a:cubicBezTo>
                  <a:pt x="0" y="996"/>
                  <a:pt x="141" y="0"/>
                  <a:pt x="313" y="0"/>
                </a:cubicBezTo>
                <a:close/>
              </a:path>
            </a:pathLst>
          </a:custGeom>
          <a:solidFill>
            <a:srgbClr val="024C89"/>
          </a:solidFill>
          <a:ln w="12700">
            <a:miter lim="400000"/>
          </a:ln>
        </p:spPr>
        <p:txBody>
          <a:bodyPr lIns="45719" rIns="45719"/>
          <a:lstStyle/>
          <a:p>
            <a:pPr>
              <a:defRPr>
                <a:solidFill>
                  <a:srgbClr val="024C89"/>
                </a:solidFill>
              </a:defRPr>
            </a:pPr>
          </a:p>
        </p:txBody>
      </p:sp>
      <p:grpSp>
        <p:nvGrpSpPr>
          <p:cNvPr id="122" name="成组"/>
          <p:cNvGrpSpPr/>
          <p:nvPr/>
        </p:nvGrpSpPr>
        <p:grpSpPr>
          <a:xfrm>
            <a:off x="3930001" y="5245431"/>
            <a:ext cx="503239" cy="523241"/>
            <a:chOff x="0" y="14618"/>
            <a:chExt cx="503237" cy="523240"/>
          </a:xfrm>
        </p:grpSpPr>
        <p:sp>
          <p:nvSpPr>
            <p:cNvPr id="120" name="圆形"/>
            <p:cNvSpPr/>
            <p:nvPr/>
          </p:nvSpPr>
          <p:spPr>
            <a:xfrm>
              <a:off x="0" y="23840"/>
              <a:ext cx="503238" cy="504798"/>
            </a:xfrm>
            <a:prstGeom prst="ellipse">
              <a:avLst/>
            </a:prstGeom>
            <a:solidFill>
              <a:schemeClr val="accent1">
                <a:lumOff val="44000"/>
              </a:schemeClr>
            </a:solidFill>
            <a:ln w="12700" cap="flat">
              <a:noFill/>
              <a:miter lim="400000"/>
            </a:ln>
            <a:effectLst/>
          </p:spPr>
          <p:txBody>
            <a:bodyPr wrap="square" lIns="45719" tIns="45719" rIns="45719" bIns="45719" numCol="1" anchor="t">
              <a:noAutofit/>
            </a:bodyPr>
            <a:lstStyle/>
            <a:p>
              <a:pPr>
                <a:defRPr sz="2800">
                  <a:solidFill>
                    <a:srgbClr val="024C89"/>
                  </a:solidFill>
                </a:defRPr>
              </a:pPr>
            </a:p>
          </p:txBody>
        </p:sp>
        <p:sp>
          <p:nvSpPr>
            <p:cNvPr id="121" name="5"/>
            <p:cNvSpPr txBox="1"/>
            <p:nvPr/>
          </p:nvSpPr>
          <p:spPr>
            <a:xfrm>
              <a:off x="100664" y="14618"/>
              <a:ext cx="30190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24C89"/>
                  </a:solidFill>
                  <a:latin typeface="微软雅黑"/>
                  <a:ea typeface="微软雅黑"/>
                  <a:cs typeface="微软雅黑"/>
                  <a:sym typeface="微软雅黑"/>
                </a:defRPr>
              </a:lvl1pPr>
            </a:lstStyle>
            <a:p>
              <a:pPr/>
              <a:r>
                <a:t>5</a:t>
              </a:r>
            </a:p>
          </p:txBody>
        </p:sp>
      </p:grpSp>
      <p:sp>
        <p:nvSpPr>
          <p:cNvPr id="123" name="函数">
            <a:hlinkClick r:id="rId7" invalidUrl="" action="ppaction://hlinksldjump" tgtFrame="" tooltip="" history="1" highlightClick="0" endSnd="0"/>
          </p:cNvPr>
          <p:cNvSpPr txBox="1"/>
          <p:nvPr/>
        </p:nvSpPr>
        <p:spPr>
          <a:xfrm>
            <a:off x="4417364" y="5262562"/>
            <a:ext cx="1910480"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lumOff val="44000"/>
                  </a:schemeClr>
                </a:solidFill>
                <a:latin typeface="微软雅黑"/>
                <a:ea typeface="微软雅黑"/>
                <a:cs typeface="微软雅黑"/>
                <a:sym typeface="微软雅黑"/>
              </a:defRPr>
            </a:lvl1pPr>
          </a:lstStyle>
          <a:p>
            <a:pPr/>
            <a:r>
              <a:t>函数</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形状"/>
          <p:cNvSpPr/>
          <p:nvPr/>
        </p:nvSpPr>
        <p:spPr>
          <a:xfrm>
            <a:off x="3519487" y="3008312"/>
            <a:ext cx="5427663" cy="19970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7" y="0"/>
                </a:moveTo>
                <a:lnTo>
                  <a:pt x="21600" y="0"/>
                </a:lnTo>
                <a:lnTo>
                  <a:pt x="21600" y="21600"/>
                </a:lnTo>
                <a:lnTo>
                  <a:pt x="517" y="21600"/>
                </a:lnTo>
                <a:cubicBezTo>
                  <a:pt x="232" y="21600"/>
                  <a:pt x="0" y="21031"/>
                  <a:pt x="0" y="20333"/>
                </a:cubicBezTo>
                <a:lnTo>
                  <a:pt x="0" y="1267"/>
                </a:lnTo>
                <a:cubicBezTo>
                  <a:pt x="0" y="569"/>
                  <a:pt x="232" y="0"/>
                  <a:pt x="517" y="0"/>
                </a:cubicBezTo>
                <a:close/>
              </a:path>
            </a:pathLst>
          </a:custGeom>
          <a:solidFill>
            <a:srgbClr val="024C89"/>
          </a:solidFill>
          <a:ln w="12700">
            <a:miter lim="400000"/>
          </a:ln>
          <a:extLst>
            <a:ext uri="{C572A759-6A51-4108-AA02-DFA0A04FC94B}">
              <ma14:wrappingTextBoxFlag xmlns:ma14="http://schemas.microsoft.com/office/mac/drawingml/2011/main" val="1"/>
            </a:ext>
          </a:extLst>
        </p:spPr>
        <p:txBody>
          <a:bodyPr lIns="45719" rIns="45719"/>
          <a:lstStyle/>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r>
              <a:t>    </a:t>
            </a:r>
          </a:p>
        </p:txBody>
      </p:sp>
      <p:sp>
        <p:nvSpPr>
          <p:cNvPr id="278" name="3. 第一个Python程序"/>
          <p:cNvSpPr txBox="1"/>
          <p:nvPr/>
        </p:nvSpPr>
        <p:spPr>
          <a:xfrm>
            <a:off x="3519487" y="1468437"/>
            <a:ext cx="5427663" cy="87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4400">
                <a:solidFill>
                  <a:srgbClr val="024C89"/>
                </a:solidFill>
                <a:latin typeface="微软雅黑"/>
                <a:ea typeface="微软雅黑"/>
                <a:cs typeface="微软雅黑"/>
                <a:sym typeface="微软雅黑"/>
              </a:defRPr>
            </a:pPr>
            <a:r>
              <a:t>3. </a:t>
            </a:r>
            <a:r>
              <a:t>第一个Python程序</a:t>
            </a:r>
          </a:p>
        </p:txBody>
      </p:sp>
      <p:sp>
        <p:nvSpPr>
          <p:cNvPr id="279" name="椭圆形"/>
          <p:cNvSpPr/>
          <p:nvPr/>
        </p:nvSpPr>
        <p:spPr>
          <a:xfrm>
            <a:off x="3854450" y="3398837"/>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280" name="圆形"/>
          <p:cNvSpPr/>
          <p:nvPr/>
        </p:nvSpPr>
        <p:spPr>
          <a:xfrm>
            <a:off x="3854450" y="3935412"/>
            <a:ext cx="144463" cy="142876"/>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281" name="命令行和交互式"/>
          <p:cNvSpPr txBox="1"/>
          <p:nvPr/>
        </p:nvSpPr>
        <p:spPr>
          <a:xfrm>
            <a:off x="4200525" y="3267392"/>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1">
                    <a:lumOff val="44000"/>
                  </a:schemeClr>
                </a:solidFill>
                <a:latin typeface="微软雅黑"/>
                <a:ea typeface="微软雅黑"/>
                <a:cs typeface="微软雅黑"/>
                <a:sym typeface="微软雅黑"/>
              </a:defRPr>
            </a:lvl1pPr>
          </a:lstStyle>
          <a:p>
            <a:pPr/>
            <a:r>
              <a:t>命令行和交互式</a:t>
            </a:r>
          </a:p>
        </p:txBody>
      </p:sp>
      <p:sp>
        <p:nvSpPr>
          <p:cNvPr id="282" name="文本编辑器"/>
          <p:cNvSpPr txBox="1"/>
          <p:nvPr/>
        </p:nvSpPr>
        <p:spPr>
          <a:xfrm>
            <a:off x="4200525" y="3802379"/>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文本编辑器</a:t>
            </a:r>
          </a:p>
        </p:txBody>
      </p:sp>
      <p:sp>
        <p:nvSpPr>
          <p:cNvPr id="283" name="形状"/>
          <p:cNvSpPr/>
          <p:nvPr/>
        </p:nvSpPr>
        <p:spPr>
          <a:xfrm>
            <a:off x="1090612" y="2363787"/>
            <a:ext cx="1936751" cy="178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84" name="圆形"/>
          <p:cNvSpPr/>
          <p:nvPr/>
        </p:nvSpPr>
        <p:spPr>
          <a:xfrm>
            <a:off x="3854450" y="4468812"/>
            <a:ext cx="144463" cy="142876"/>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285" name="输入和输出"/>
          <p:cNvSpPr txBox="1"/>
          <p:nvPr/>
        </p:nvSpPr>
        <p:spPr>
          <a:xfrm>
            <a:off x="4200525" y="4335779"/>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输入和输出</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5" name="8.1 使用模块"/>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8.1	</a:t>
            </a:r>
            <a:r>
              <a:t>使用模块</a:t>
            </a:r>
          </a:p>
        </p:txBody>
      </p:sp>
      <p:sp>
        <p:nvSpPr>
          <p:cNvPr id="1646" name="模块搜索路径："/>
          <p:cNvSpPr txBox="1"/>
          <p:nvPr/>
        </p:nvSpPr>
        <p:spPr>
          <a:xfrm>
            <a:off x="1075139" y="995110"/>
            <a:ext cx="22377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模块搜索路径：</a:t>
            </a:r>
          </a:p>
        </p:txBody>
      </p:sp>
      <p:sp>
        <p:nvSpPr>
          <p:cNvPr id="1647"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648" name="试图加载一个模块时，Python会在指定的路径下搜索对应的.py文件，如果找不到，就会报错："/>
          <p:cNvSpPr txBox="1"/>
          <p:nvPr/>
        </p:nvSpPr>
        <p:spPr>
          <a:xfrm>
            <a:off x="447006" y="1615834"/>
            <a:ext cx="8249988"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试图加载一个模块时，Python会在指定的路径下搜索对应的.py文件，如果找不到，就会报错：</a:t>
            </a:r>
          </a:p>
        </p:txBody>
      </p:sp>
      <p:pic>
        <p:nvPicPr>
          <p:cNvPr id="1649" name="图像" descr="图像"/>
          <p:cNvPicPr>
            <a:picLocks noChangeAspect="1"/>
          </p:cNvPicPr>
          <p:nvPr/>
        </p:nvPicPr>
        <p:blipFill>
          <a:blip r:embed="rId3">
            <a:extLst/>
          </a:blip>
          <a:stretch>
            <a:fillRect/>
          </a:stretch>
        </p:blipFill>
        <p:spPr>
          <a:xfrm>
            <a:off x="1828800" y="2458860"/>
            <a:ext cx="5486400" cy="1130301"/>
          </a:xfrm>
          <a:prstGeom prst="rect">
            <a:avLst/>
          </a:prstGeom>
          <a:ln w="12700">
            <a:miter lim="400000"/>
          </a:ln>
        </p:spPr>
      </p:pic>
      <p:sp>
        <p:nvSpPr>
          <p:cNvPr id="1650" name="默认情况下，Python解释器会搜索当前目录、所有已安装的内置模块和第三方模块，搜索路径存放在sys模块的path变量中："/>
          <p:cNvSpPr txBox="1"/>
          <p:nvPr/>
        </p:nvSpPr>
        <p:spPr>
          <a:xfrm>
            <a:off x="447005" y="3935040"/>
            <a:ext cx="8249989"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默认情况下，Python解释器会搜索当前目录、所有已安装的内置模块和第三方模块，搜索路径存放在</a:t>
            </a:r>
            <a:r>
              <a:rPr>
                <a:solidFill>
                  <a:schemeClr val="accent2">
                    <a:satOff val="-67193"/>
                    <a:lumOff val="20931"/>
                  </a:schemeClr>
                </a:solidFill>
              </a:rPr>
              <a:t>sys</a:t>
            </a:r>
            <a:r>
              <a:t>模块的</a:t>
            </a:r>
            <a:r>
              <a:rPr>
                <a:solidFill>
                  <a:schemeClr val="accent2">
                    <a:satOff val="-67193"/>
                    <a:lumOff val="20931"/>
                  </a:schemeClr>
                </a:solidFill>
              </a:rPr>
              <a:t>path</a:t>
            </a:r>
            <a:r>
              <a:t>变量中：</a:t>
            </a:r>
          </a:p>
        </p:txBody>
      </p:sp>
      <p:pic>
        <p:nvPicPr>
          <p:cNvPr id="1651" name="图像" descr="图像"/>
          <p:cNvPicPr>
            <a:picLocks noChangeAspect="1"/>
          </p:cNvPicPr>
          <p:nvPr/>
        </p:nvPicPr>
        <p:blipFill>
          <a:blip r:embed="rId4">
            <a:extLst/>
          </a:blip>
          <a:stretch>
            <a:fillRect/>
          </a:stretch>
        </p:blipFill>
        <p:spPr>
          <a:xfrm>
            <a:off x="787400" y="4804971"/>
            <a:ext cx="7569200" cy="13081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5" name="8.2 安装第三方模块"/>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8.2	</a:t>
            </a:r>
            <a:r>
              <a:t>安装第三方模块</a:t>
            </a:r>
          </a:p>
        </p:txBody>
      </p:sp>
      <p:sp>
        <p:nvSpPr>
          <p:cNvPr id="1656" name="如果要添加自己的搜索目录，有两种方法："/>
          <p:cNvSpPr txBox="1"/>
          <p:nvPr/>
        </p:nvSpPr>
        <p:spPr>
          <a:xfrm>
            <a:off x="344497" y="1102409"/>
            <a:ext cx="8187898"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如果要添加自己的搜索目录，有两种方法：</a:t>
            </a:r>
          </a:p>
        </p:txBody>
      </p:sp>
      <p:pic>
        <p:nvPicPr>
          <p:cNvPr id="1657" name="图像" descr="图像"/>
          <p:cNvPicPr>
            <a:picLocks noChangeAspect="1"/>
          </p:cNvPicPr>
          <p:nvPr/>
        </p:nvPicPr>
        <p:blipFill>
          <a:blip r:embed="rId3">
            <a:extLst/>
          </a:blip>
          <a:stretch>
            <a:fillRect/>
          </a:stretch>
        </p:blipFill>
        <p:spPr>
          <a:xfrm>
            <a:off x="1346200" y="2217280"/>
            <a:ext cx="6451600" cy="673101"/>
          </a:xfrm>
          <a:prstGeom prst="rect">
            <a:avLst/>
          </a:prstGeom>
          <a:ln w="12700">
            <a:miter lim="400000"/>
          </a:ln>
        </p:spPr>
      </p:pic>
      <p:sp>
        <p:nvSpPr>
          <p:cNvPr id="1658" name="一是直接修改sys.path，添加要搜索的目录："/>
          <p:cNvSpPr txBox="1"/>
          <p:nvPr/>
        </p:nvSpPr>
        <p:spPr>
          <a:xfrm>
            <a:off x="774638" y="1659845"/>
            <a:ext cx="4625620"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一是直接修改</a:t>
            </a:r>
            <a:r>
              <a:rPr>
                <a:solidFill>
                  <a:schemeClr val="accent2">
                    <a:satOff val="-67193"/>
                    <a:lumOff val="20931"/>
                  </a:schemeClr>
                </a:solidFill>
              </a:rPr>
              <a:t>sys.path</a:t>
            </a:r>
            <a:r>
              <a:t>，添加要搜索的目录：</a:t>
            </a:r>
          </a:p>
        </p:txBody>
      </p:sp>
      <p:sp>
        <p:nvSpPr>
          <p:cNvPr id="1659" name="这种方法是在运行时修改，运行结束后失效。"/>
          <p:cNvSpPr txBox="1"/>
          <p:nvPr/>
        </p:nvSpPr>
        <p:spPr>
          <a:xfrm>
            <a:off x="749377" y="3129190"/>
            <a:ext cx="46761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这种方法是在运行时修改，运行结束后失效。</a:t>
            </a:r>
          </a:p>
        </p:txBody>
      </p:sp>
      <p:sp>
        <p:nvSpPr>
          <p:cNvPr id="1660" name="第二种方法是设置环境变量PYTHONPATH，该环境变量的内容会被自动添加到模块搜索路径中。设置方式与设置Path环境变量类似。注意只需要添加自己的搜索路径，Python自己本身的搜索路径不受影响。"/>
          <p:cNvSpPr txBox="1"/>
          <p:nvPr/>
        </p:nvSpPr>
        <p:spPr>
          <a:xfrm>
            <a:off x="709544" y="3596312"/>
            <a:ext cx="8187899"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第二种方法是设置环境变量PYTHONPATH，该环境变量的内容会被自动添加到模块搜索路径中。设置方式与设置Path环境变量类似。注意只需要添加自己的搜索路径，Python自己本身的搜索路径不受影响。</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4" name="形状"/>
          <p:cNvSpPr/>
          <p:nvPr/>
        </p:nvSpPr>
        <p:spPr>
          <a:xfrm>
            <a:off x="3459538" y="2745049"/>
            <a:ext cx="5547559" cy="29119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7" y="0"/>
                </a:moveTo>
                <a:lnTo>
                  <a:pt x="21600" y="0"/>
                </a:lnTo>
                <a:lnTo>
                  <a:pt x="21600" y="21600"/>
                </a:lnTo>
                <a:lnTo>
                  <a:pt x="517" y="21600"/>
                </a:lnTo>
                <a:cubicBezTo>
                  <a:pt x="232" y="21600"/>
                  <a:pt x="0" y="21031"/>
                  <a:pt x="0" y="20333"/>
                </a:cubicBezTo>
                <a:lnTo>
                  <a:pt x="0" y="1267"/>
                </a:lnTo>
                <a:cubicBezTo>
                  <a:pt x="0" y="569"/>
                  <a:pt x="232" y="0"/>
                  <a:pt x="517" y="0"/>
                </a:cubicBezTo>
                <a:close/>
              </a:path>
            </a:pathLst>
          </a:custGeom>
          <a:solidFill>
            <a:srgbClr val="024C89"/>
          </a:solidFill>
          <a:ln w="12700">
            <a:miter lim="400000"/>
          </a:ln>
          <a:extLst>
            <a:ext uri="{C572A759-6A51-4108-AA02-DFA0A04FC94B}">
              <ma14:wrappingTextBoxFlag xmlns:ma14="http://schemas.microsoft.com/office/mac/drawingml/2011/main" val="1"/>
            </a:ext>
          </a:extLst>
        </p:spPr>
        <p:txBody>
          <a:bodyPr lIns="45719" rIns="45719"/>
          <a:lstStyle/>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p:txBody>
      </p:sp>
      <p:sp>
        <p:nvSpPr>
          <p:cNvPr id="1665" name="9.面向对象编程"/>
          <p:cNvSpPr txBox="1"/>
          <p:nvPr/>
        </p:nvSpPr>
        <p:spPr>
          <a:xfrm>
            <a:off x="3519487" y="1468437"/>
            <a:ext cx="5427663" cy="87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4400">
                <a:solidFill>
                  <a:srgbClr val="024C89"/>
                </a:solidFill>
                <a:latin typeface="微软雅黑"/>
                <a:ea typeface="微软雅黑"/>
                <a:cs typeface="微软雅黑"/>
                <a:sym typeface="微软雅黑"/>
              </a:defRPr>
            </a:lvl1pPr>
          </a:lstStyle>
          <a:p>
            <a:pPr/>
            <a:r>
              <a:t>9.面向对象编程</a:t>
            </a:r>
          </a:p>
        </p:txBody>
      </p:sp>
      <p:sp>
        <p:nvSpPr>
          <p:cNvPr id="1666" name="椭圆形"/>
          <p:cNvSpPr/>
          <p:nvPr/>
        </p:nvSpPr>
        <p:spPr>
          <a:xfrm>
            <a:off x="3854450" y="30611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667" name="圆形"/>
          <p:cNvSpPr/>
          <p:nvPr/>
        </p:nvSpPr>
        <p:spPr>
          <a:xfrm>
            <a:off x="3854450" y="3596163"/>
            <a:ext cx="144463" cy="142876"/>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668" name="类和实例"/>
          <p:cNvSpPr txBox="1"/>
          <p:nvPr/>
        </p:nvSpPr>
        <p:spPr>
          <a:xfrm>
            <a:off x="4200525" y="29297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1">
                    <a:lumOff val="44000"/>
                  </a:schemeClr>
                </a:solidFill>
                <a:latin typeface="微软雅黑"/>
                <a:ea typeface="微软雅黑"/>
                <a:cs typeface="微软雅黑"/>
                <a:sym typeface="微软雅黑"/>
              </a:defRPr>
            </a:lvl1pPr>
          </a:lstStyle>
          <a:p>
            <a:pPr/>
            <a:r>
              <a:t>类和实例</a:t>
            </a:r>
          </a:p>
        </p:txBody>
      </p:sp>
      <p:sp>
        <p:nvSpPr>
          <p:cNvPr id="1669" name="访问限制"/>
          <p:cNvSpPr txBox="1"/>
          <p:nvPr/>
        </p:nvSpPr>
        <p:spPr>
          <a:xfrm>
            <a:off x="4200525" y="34631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访问限制</a:t>
            </a:r>
          </a:p>
        </p:txBody>
      </p:sp>
      <p:sp>
        <p:nvSpPr>
          <p:cNvPr id="1670" name="形状"/>
          <p:cNvSpPr/>
          <p:nvPr/>
        </p:nvSpPr>
        <p:spPr>
          <a:xfrm>
            <a:off x="1090612" y="2363787"/>
            <a:ext cx="1936751" cy="178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671" name="椭圆形"/>
          <p:cNvSpPr/>
          <p:nvPr/>
        </p:nvSpPr>
        <p:spPr>
          <a:xfrm>
            <a:off x="3854450" y="41279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672" name="继承和多态"/>
          <p:cNvSpPr txBox="1"/>
          <p:nvPr/>
        </p:nvSpPr>
        <p:spPr>
          <a:xfrm>
            <a:off x="4200525" y="39965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继承和多态</a:t>
            </a:r>
          </a:p>
        </p:txBody>
      </p:sp>
      <p:sp>
        <p:nvSpPr>
          <p:cNvPr id="1673" name="椭圆形"/>
          <p:cNvSpPr/>
          <p:nvPr/>
        </p:nvSpPr>
        <p:spPr>
          <a:xfrm>
            <a:off x="3854450" y="4662963"/>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674" name="获取对象信息"/>
          <p:cNvSpPr txBox="1"/>
          <p:nvPr/>
        </p:nvSpPr>
        <p:spPr>
          <a:xfrm>
            <a:off x="4200525" y="4531518"/>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获取对象信息</a:t>
            </a:r>
          </a:p>
        </p:txBody>
      </p:sp>
      <p:sp>
        <p:nvSpPr>
          <p:cNvPr id="1675" name="椭圆形"/>
          <p:cNvSpPr/>
          <p:nvPr/>
        </p:nvSpPr>
        <p:spPr>
          <a:xfrm>
            <a:off x="3854450" y="5197951"/>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676" name="实例属性和类属性"/>
          <p:cNvSpPr txBox="1"/>
          <p:nvPr/>
        </p:nvSpPr>
        <p:spPr>
          <a:xfrm>
            <a:off x="4200525" y="5066982"/>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实例属性和类属性</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8" name="面向对象编程——Object Oriented Programming，简称OOP，是一种程序设计思想。OOP把对象作为程序的基本单元，一个对象包含了数据和操作数据的函数。…"/>
          <p:cNvSpPr txBox="1"/>
          <p:nvPr/>
        </p:nvSpPr>
        <p:spPr>
          <a:xfrm>
            <a:off x="473024" y="557503"/>
            <a:ext cx="8197952" cy="45876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面向对象编程——Object Oriented Programming，简称OOP，是一种程序设计思想。OOP把对象作为程序的基本单元，一个对象包含了数据和操作数据的函数。</a:t>
            </a:r>
          </a:p>
          <a:p>
            <a:pPr defTabSz="457200">
              <a:defRPr>
                <a:solidFill>
                  <a:srgbClr val="000000"/>
                </a:solidFill>
                <a:latin typeface="Helvetica Neue"/>
                <a:ea typeface="Helvetica Neue"/>
                <a:cs typeface="Helvetica Neue"/>
                <a:sym typeface="Helvetica Neue"/>
              </a:defRPr>
            </a:pPr>
            <a:r>
              <a:t>       面向过程的程序设计把计算机程序视为一系列的命令集合，即一组函数的顺序执行。为了简化程序设计，面向过程把函数继续切分为子函数，即把大块函数通过切割成小块函数来降低系统的复杂度。</a:t>
            </a:r>
          </a:p>
          <a:p>
            <a:pPr defTabSz="457200">
              <a:defRPr>
                <a:solidFill>
                  <a:srgbClr val="000000"/>
                </a:solidFill>
                <a:latin typeface="Helvetica Neue"/>
                <a:ea typeface="Helvetica Neue"/>
                <a:cs typeface="Helvetica Neue"/>
                <a:sym typeface="Helvetica Neue"/>
              </a:defRPr>
            </a:pPr>
            <a:r>
              <a:t>       而面向对象的程序设计把计算机程序视为一组对象的集合，而每个对象都可以接收其他对象发过来的消息，并处理这些消息，计算机程序的执行就是一系列消息在各个对象之间传递。</a:t>
            </a:r>
          </a:p>
          <a:p>
            <a:pPr defTabSz="457200">
              <a:defRPr>
                <a:solidFill>
                  <a:srgbClr val="000000"/>
                </a:solidFill>
                <a:latin typeface="Helvetica Neue"/>
                <a:ea typeface="Helvetica Neue"/>
                <a:cs typeface="Helvetica Neue"/>
                <a:sym typeface="Helvetica Neue"/>
              </a:defRPr>
            </a:pPr>
            <a:r>
              <a:t>       在Python中，所有数据类型都可以视为对象，当然也可以自定义对象。自定义的对象数据类型就是面向对象中的类（Class）的概念。</a:t>
            </a:r>
          </a:p>
          <a:p>
            <a:pPr defTabSz="457200">
              <a:defRPr>
                <a:solidFill>
                  <a:srgbClr val="000000"/>
                </a:solidFill>
                <a:latin typeface="Helvetica Neue"/>
                <a:ea typeface="Helvetica Neue"/>
                <a:cs typeface="Helvetica Neue"/>
                <a:sym typeface="Helvetica Neue"/>
              </a:defRPr>
            </a:pPr>
            <a:r>
              <a:t>       以一个例子来说明面向过程和面向对象在程序流程上的不同之处。</a:t>
            </a:r>
          </a:p>
          <a:p>
            <a:pPr defTabSz="457200">
              <a:defRPr>
                <a:solidFill>
                  <a:srgbClr val="000000"/>
                </a:solidFill>
                <a:latin typeface="Helvetica Neue"/>
                <a:ea typeface="Helvetica Neue"/>
                <a:cs typeface="Helvetica Neue"/>
                <a:sym typeface="Helvetica Neue"/>
              </a:defRPr>
            </a:pPr>
            <a:r>
              <a:t>       假设要处理学生的成绩表，为了表示一个学生的成绩，面向过程的程序可以用一个dict表示：</a:t>
            </a:r>
          </a:p>
        </p:txBody>
      </p:sp>
      <p:sp>
        <p:nvSpPr>
          <p:cNvPr id="1679" name="std1 = { 'name': 'Michael', 'score': 98 }…"/>
          <p:cNvSpPr txBox="1"/>
          <p:nvPr/>
        </p:nvSpPr>
        <p:spPr>
          <a:xfrm>
            <a:off x="2050685" y="5432631"/>
            <a:ext cx="5042630"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std1 </a:t>
            </a:r>
            <a:r>
              <a:rPr>
                <a:solidFill>
                  <a:srgbClr val="666600"/>
                </a:solidFill>
              </a:rPr>
              <a:t>=</a:t>
            </a:r>
            <a:r>
              <a:rPr>
                <a:solidFill>
                  <a:srgbClr val="668099">
                    <a:alpha val="40000"/>
                  </a:srgbClr>
                </a:solidFill>
              </a:rPr>
              <a:t> </a:t>
            </a:r>
            <a:r>
              <a:rPr>
                <a:solidFill>
                  <a:srgbClr val="666600"/>
                </a:solidFill>
              </a:rPr>
              <a:t>{</a:t>
            </a:r>
            <a:r>
              <a:rPr>
                <a:solidFill>
                  <a:srgbClr val="668099">
                    <a:alpha val="40000"/>
                  </a:srgbClr>
                </a:solidFill>
              </a:rPr>
              <a:t> </a:t>
            </a:r>
            <a:r>
              <a:t>'name'</a:t>
            </a:r>
            <a:r>
              <a:rPr>
                <a:solidFill>
                  <a:srgbClr val="666600"/>
                </a:solidFill>
              </a:rPr>
              <a:t>:</a:t>
            </a:r>
            <a:r>
              <a:rPr>
                <a:solidFill>
                  <a:srgbClr val="668099">
                    <a:alpha val="40000"/>
                  </a:srgbClr>
                </a:solidFill>
              </a:rPr>
              <a:t> </a:t>
            </a:r>
            <a:r>
              <a:t>'Michael'</a:t>
            </a:r>
            <a:r>
              <a:rPr>
                <a:solidFill>
                  <a:srgbClr val="666600"/>
                </a:solidFill>
              </a:rPr>
              <a:t>,</a:t>
            </a:r>
            <a:r>
              <a:rPr>
                <a:solidFill>
                  <a:srgbClr val="668099">
                    <a:alpha val="40000"/>
                  </a:srgbClr>
                </a:solidFill>
              </a:rPr>
              <a:t> </a:t>
            </a:r>
            <a:r>
              <a:t>'score'</a:t>
            </a:r>
            <a:r>
              <a:rPr>
                <a:solidFill>
                  <a:srgbClr val="666600"/>
                </a:solidFill>
              </a:rPr>
              <a:t>:</a:t>
            </a:r>
            <a:r>
              <a:rPr>
                <a:solidFill>
                  <a:srgbClr val="668099">
                    <a:alpha val="40000"/>
                  </a:srgbClr>
                </a:solidFill>
              </a:rPr>
              <a:t> </a:t>
            </a:r>
            <a:r>
              <a:rPr>
                <a:solidFill>
                  <a:srgbClr val="006666"/>
                </a:solidFill>
              </a:rPr>
              <a:t>98</a:t>
            </a:r>
            <a:r>
              <a:rPr>
                <a:solidFill>
                  <a:srgbClr val="668099">
                    <a:alpha val="40000"/>
                  </a:srgbClr>
                </a:solidFill>
              </a:rPr>
              <a:t> </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std2 </a:t>
            </a:r>
            <a:r>
              <a:rPr>
                <a:solidFill>
                  <a:srgbClr val="666600"/>
                </a:solidFill>
              </a:rPr>
              <a:t>=</a:t>
            </a:r>
            <a:r>
              <a:t> </a:t>
            </a:r>
            <a:r>
              <a:rPr>
                <a:solidFill>
                  <a:srgbClr val="666600"/>
                </a:solidFill>
              </a:rPr>
              <a:t>{</a:t>
            </a:r>
            <a:r>
              <a:t> </a:t>
            </a:r>
            <a:r>
              <a:rPr>
                <a:solidFill>
                  <a:srgbClr val="008800"/>
                </a:solidFill>
              </a:rPr>
              <a:t>'name'</a:t>
            </a:r>
            <a:r>
              <a:rPr>
                <a:solidFill>
                  <a:srgbClr val="666600"/>
                </a:solidFill>
              </a:rPr>
              <a:t>:</a:t>
            </a:r>
            <a:r>
              <a:t> </a:t>
            </a:r>
            <a:r>
              <a:rPr>
                <a:solidFill>
                  <a:srgbClr val="008800"/>
                </a:solidFill>
              </a:rPr>
              <a:t>'Bob'</a:t>
            </a:r>
            <a:r>
              <a:rPr>
                <a:solidFill>
                  <a:srgbClr val="666600"/>
                </a:solidFill>
              </a:rPr>
              <a:t>,</a:t>
            </a:r>
            <a:r>
              <a:t> </a:t>
            </a:r>
            <a:r>
              <a:rPr>
                <a:solidFill>
                  <a:srgbClr val="008800"/>
                </a:solidFill>
              </a:rPr>
              <a:t>'score'</a:t>
            </a:r>
            <a:r>
              <a:rPr>
                <a:solidFill>
                  <a:srgbClr val="666600"/>
                </a:solidFill>
              </a:rPr>
              <a:t>:</a:t>
            </a:r>
            <a:r>
              <a:t> </a:t>
            </a:r>
            <a:r>
              <a:rPr>
                <a:solidFill>
                  <a:srgbClr val="006666"/>
                </a:solidFill>
              </a:rPr>
              <a:t>81</a:t>
            </a:r>
            <a:r>
              <a:t> </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1" name="而处理学生成绩可以通过函数实现，比如打印学生的成绩："/>
          <p:cNvSpPr txBox="1"/>
          <p:nvPr/>
        </p:nvSpPr>
        <p:spPr>
          <a:xfrm>
            <a:off x="694917" y="451645"/>
            <a:ext cx="60477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而处理学生成绩可以通过函数实现，比如打印学生的成绩：</a:t>
            </a:r>
          </a:p>
        </p:txBody>
      </p:sp>
      <p:sp>
        <p:nvSpPr>
          <p:cNvPr id="1682" name="def print_score(std):…"/>
          <p:cNvSpPr txBox="1"/>
          <p:nvPr/>
        </p:nvSpPr>
        <p:spPr>
          <a:xfrm>
            <a:off x="1677244" y="1131433"/>
            <a:ext cx="5789512" cy="5591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print_score</a:t>
            </a:r>
            <a:r>
              <a:rPr>
                <a:solidFill>
                  <a:srgbClr val="666600"/>
                </a:solidFill>
              </a:rPr>
              <a:t>(</a:t>
            </a:r>
            <a:r>
              <a:t>std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'%s: %s'</a:t>
            </a:r>
            <a:r>
              <a:rPr>
                <a:solidFill>
                  <a:srgbClr val="668099">
                    <a:alpha val="40000"/>
                  </a:srgbClr>
                </a:solidFill>
              </a:rPr>
              <a:t> </a:t>
            </a:r>
            <a:r>
              <a:rPr>
                <a:solidFill>
                  <a:srgbClr val="666600"/>
                </a:solidFill>
              </a:rPr>
              <a:t>%</a:t>
            </a:r>
            <a:r>
              <a:rPr>
                <a:solidFill>
                  <a:srgbClr val="668099">
                    <a:alpha val="40000"/>
                  </a:srgbClr>
                </a:solidFill>
              </a:rPr>
              <a:t> </a:t>
            </a:r>
            <a:r>
              <a:rPr>
                <a:solidFill>
                  <a:srgbClr val="666600"/>
                </a:solidFill>
              </a:rPr>
              <a:t>(</a:t>
            </a:r>
            <a:r>
              <a:rPr>
                <a:solidFill>
                  <a:srgbClr val="668099">
                    <a:alpha val="40000"/>
                  </a:srgbClr>
                </a:solidFill>
              </a:rPr>
              <a:t>std</a:t>
            </a:r>
            <a:r>
              <a:rPr>
                <a:solidFill>
                  <a:srgbClr val="666600"/>
                </a:solidFill>
              </a:rPr>
              <a:t>[</a:t>
            </a:r>
            <a:r>
              <a:t>'name'</a:t>
            </a:r>
            <a:r>
              <a:rPr>
                <a:solidFill>
                  <a:srgbClr val="666600"/>
                </a:solidFill>
              </a:rPr>
              <a:t>],</a:t>
            </a:r>
            <a:r>
              <a:rPr>
                <a:solidFill>
                  <a:srgbClr val="668099">
                    <a:alpha val="40000"/>
                  </a:srgbClr>
                </a:solidFill>
              </a:rPr>
              <a:t> std</a:t>
            </a:r>
            <a:r>
              <a:rPr>
                <a:solidFill>
                  <a:srgbClr val="666600"/>
                </a:solidFill>
              </a:rPr>
              <a:t>[</a:t>
            </a:r>
            <a:r>
              <a:t>'score'</a:t>
            </a:r>
            <a:r>
              <a:rPr>
                <a:solidFill>
                  <a:srgbClr val="666600"/>
                </a:solidFill>
              </a:rPr>
              <a:t>]))</a:t>
            </a:r>
          </a:p>
        </p:txBody>
      </p:sp>
      <p:sp>
        <p:nvSpPr>
          <p:cNvPr id="1683" name="如果采用面向对象的程序设计思想，首选思考的不是程序的执行流程，而是Student这种数据类型应该被视为一个对象，这个对象拥有name和score这两个属性（Property）。如果要打印一个学生的成绩，首先必须创建出这个学生对应的对象，然后，给对象发一个print_score消息，让对象自己把自己的数据打印出来。"/>
          <p:cNvSpPr txBox="1"/>
          <p:nvPr/>
        </p:nvSpPr>
        <p:spPr>
          <a:xfrm>
            <a:off x="558831" y="2038732"/>
            <a:ext cx="8026338" cy="17045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如果采用面向对象的程序设计思想，首选思考的不是程序的执行流程，而是</a:t>
            </a:r>
            <a:r>
              <a:rPr>
                <a:solidFill>
                  <a:schemeClr val="accent2">
                    <a:satOff val="-67193"/>
                    <a:lumOff val="20931"/>
                  </a:schemeClr>
                </a:solidFill>
              </a:rPr>
              <a:t>Student</a:t>
            </a:r>
            <a:r>
              <a:t>这种数据类型应该被视为一个对象，这个对象拥有</a:t>
            </a:r>
            <a:r>
              <a:rPr>
                <a:solidFill>
                  <a:schemeClr val="accent2">
                    <a:satOff val="-67193"/>
                    <a:lumOff val="20931"/>
                  </a:schemeClr>
                </a:solidFill>
              </a:rPr>
              <a:t>name</a:t>
            </a:r>
            <a:r>
              <a:t>和</a:t>
            </a:r>
            <a:r>
              <a:rPr>
                <a:solidFill>
                  <a:schemeClr val="accent2">
                    <a:satOff val="-67193"/>
                    <a:lumOff val="20931"/>
                  </a:schemeClr>
                </a:solidFill>
              </a:rPr>
              <a:t>score</a:t>
            </a:r>
            <a:r>
              <a:t>这两个属性（Property）。如果要打印一个学生的成绩，首先必须创建出这个学生对应的对象，然后，给对象发一个</a:t>
            </a:r>
            <a:r>
              <a:rPr>
                <a:solidFill>
                  <a:schemeClr val="accent2">
                    <a:satOff val="-67193"/>
                    <a:lumOff val="20931"/>
                  </a:schemeClr>
                </a:solidFill>
              </a:rPr>
              <a:t>print_score</a:t>
            </a:r>
            <a:r>
              <a:t>消息，让对象自己把自己的数据打印出来。</a:t>
            </a:r>
          </a:p>
        </p:txBody>
      </p:sp>
      <p:sp>
        <p:nvSpPr>
          <p:cNvPr id="1684" name="class Student(object):…"/>
          <p:cNvSpPr txBox="1"/>
          <p:nvPr/>
        </p:nvSpPr>
        <p:spPr>
          <a:xfrm>
            <a:off x="1561497" y="4091379"/>
            <a:ext cx="5789512" cy="15243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rPr>
                <a:solidFill>
                  <a:srgbClr val="000088"/>
                </a:solidFill>
              </a:rPr>
              <a:t>self</a:t>
            </a:r>
            <a:r>
              <a:rPr>
                <a:solidFill>
                  <a:srgbClr val="666600"/>
                </a:solidFill>
              </a:rPr>
              <a:t>,</a:t>
            </a:r>
            <a:r>
              <a:t> name</a:t>
            </a:r>
            <a:r>
              <a:rPr>
                <a:solidFill>
                  <a:srgbClr val="666600"/>
                </a:solidFill>
              </a:rPr>
              <a:t>,</a:t>
            </a:r>
            <a:r>
              <a:t> score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name </a:t>
            </a:r>
            <a:r>
              <a:rPr>
                <a:solidFill>
                  <a:srgbClr val="666600"/>
                </a:solidFill>
              </a:rPr>
              <a:t>=</a:t>
            </a:r>
            <a:r>
              <a:t> name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score </a:t>
            </a:r>
            <a:r>
              <a:rPr>
                <a:solidFill>
                  <a:srgbClr val="666600"/>
                </a:solidFill>
              </a:rPr>
              <a:t>=</a:t>
            </a:r>
            <a:r>
              <a:t> score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print_score</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'%s: %s'</a:t>
            </a:r>
            <a:r>
              <a:t> </a:t>
            </a:r>
            <a:r>
              <a:rPr>
                <a:solidFill>
                  <a:srgbClr val="666600"/>
                </a:solidFill>
              </a:rPr>
              <a:t>%</a:t>
            </a:r>
            <a:r>
              <a:t> </a:t>
            </a:r>
            <a:r>
              <a:rPr>
                <a:solidFill>
                  <a:srgbClr val="666600"/>
                </a:solidFill>
              </a:rPr>
              <a:t>(</a:t>
            </a:r>
            <a:r>
              <a:rPr>
                <a:solidFill>
                  <a:srgbClr val="000088"/>
                </a:solidFill>
              </a:rPr>
              <a:t>self</a:t>
            </a:r>
            <a:r>
              <a:rPr>
                <a:solidFill>
                  <a:srgbClr val="666600"/>
                </a:solidFill>
              </a:rPr>
              <a:t>.</a:t>
            </a:r>
            <a:r>
              <a:t>name</a:t>
            </a:r>
            <a:r>
              <a:rPr>
                <a:solidFill>
                  <a:srgbClr val="666600"/>
                </a:solidFill>
              </a:rPr>
              <a:t>,</a:t>
            </a:r>
            <a:r>
              <a:t> </a:t>
            </a:r>
            <a:r>
              <a:rPr>
                <a:solidFill>
                  <a:srgbClr val="000088"/>
                </a:solidFill>
              </a:rPr>
              <a:t>self</a:t>
            </a:r>
            <a:r>
              <a:rPr>
                <a:solidFill>
                  <a:srgbClr val="666600"/>
                </a:solidFill>
              </a:rPr>
              <a:t>.</a:t>
            </a:r>
            <a:r>
              <a:t>score</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6" name="给对象发消息实际上就是调用对象对应的关联函数，称之为对象的方法（Method）。面向对象的程序写出来就像这样："/>
          <p:cNvSpPr txBox="1"/>
          <p:nvPr/>
        </p:nvSpPr>
        <p:spPr>
          <a:xfrm>
            <a:off x="395235" y="445244"/>
            <a:ext cx="8353530"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给对象发消息实际上就是调用对象对应的关联函数，称之为对象的方法（</a:t>
            </a:r>
            <a:r>
              <a:rPr>
                <a:solidFill>
                  <a:schemeClr val="accent2">
                    <a:satOff val="-67193"/>
                    <a:lumOff val="20931"/>
                  </a:schemeClr>
                </a:solidFill>
              </a:rPr>
              <a:t>Method</a:t>
            </a:r>
            <a:r>
              <a:t>）。面向对象的程序写出来就像这样：</a:t>
            </a:r>
          </a:p>
        </p:txBody>
      </p:sp>
      <p:sp>
        <p:nvSpPr>
          <p:cNvPr id="1687" name="面向对象的设计思想是从自然界中来的，因为在自然界中，类（Class）和实例（Instance）的概念是很自然的。Class是一种抽象概念，比如定义的Class——Student，是指学生这个概念，而实例（Instance）则是一个个具体的Student，比如，Bart Simpson和Lisa Simpson是两个具体的Student。…"/>
          <p:cNvSpPr txBox="1"/>
          <p:nvPr/>
        </p:nvSpPr>
        <p:spPr>
          <a:xfrm>
            <a:off x="558831" y="2991417"/>
            <a:ext cx="8026338" cy="23523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面向对象的设计思想是从自然界中来的，因为在自然界中，类（</a:t>
            </a:r>
            <a:r>
              <a:rPr>
                <a:solidFill>
                  <a:schemeClr val="accent2">
                    <a:satOff val="-67193"/>
                    <a:lumOff val="20931"/>
                  </a:schemeClr>
                </a:solidFill>
              </a:rPr>
              <a:t>Class</a:t>
            </a:r>
            <a:r>
              <a:t>）和实例（</a:t>
            </a:r>
            <a:r>
              <a:rPr>
                <a:solidFill>
                  <a:schemeClr val="accent2">
                    <a:satOff val="-67193"/>
                    <a:lumOff val="20931"/>
                  </a:schemeClr>
                </a:solidFill>
              </a:rPr>
              <a:t>Instance</a:t>
            </a:r>
            <a:r>
              <a:t>）的概念是很自然的。Class是一种抽象概念，比如定义的Class——Student，是指学生这个概念，而实例（</a:t>
            </a:r>
            <a:r>
              <a:rPr>
                <a:solidFill>
                  <a:schemeClr val="accent2">
                    <a:satOff val="-67193"/>
                    <a:lumOff val="20931"/>
                  </a:schemeClr>
                </a:solidFill>
              </a:rPr>
              <a:t>Instance</a:t>
            </a:r>
            <a:r>
              <a:t>）则是一个个具体的</a:t>
            </a:r>
            <a:r>
              <a:rPr>
                <a:solidFill>
                  <a:schemeClr val="accent2">
                    <a:satOff val="-67193"/>
                    <a:lumOff val="20931"/>
                  </a:schemeClr>
                </a:solidFill>
              </a:rPr>
              <a:t>Student</a:t>
            </a:r>
            <a:r>
              <a:t>，比如，Bart Simpson和Lisa Simpson是两个具体的Student。</a:t>
            </a:r>
          </a:p>
          <a:p>
            <a:pPr defTabSz="457200">
              <a:defRPr>
                <a:solidFill>
                  <a:srgbClr val="000000"/>
                </a:solidFill>
                <a:latin typeface="Helvetica Neue"/>
                <a:ea typeface="Helvetica Neue"/>
                <a:cs typeface="Helvetica Neue"/>
                <a:sym typeface="Helvetica Neue"/>
              </a:defRPr>
            </a:pPr>
            <a:r>
              <a:t>       所以，面向对象的设计思想是抽象出</a:t>
            </a:r>
            <a:r>
              <a:rPr>
                <a:solidFill>
                  <a:schemeClr val="accent2">
                    <a:satOff val="-67193"/>
                    <a:lumOff val="20931"/>
                  </a:schemeClr>
                </a:solidFill>
              </a:rPr>
              <a:t>Class</a:t>
            </a:r>
            <a:r>
              <a:t>，根据</a:t>
            </a:r>
            <a:r>
              <a:rPr>
                <a:solidFill>
                  <a:schemeClr val="accent2">
                    <a:satOff val="-67193"/>
                    <a:lumOff val="20931"/>
                  </a:schemeClr>
                </a:solidFill>
              </a:rPr>
              <a:t>Class</a:t>
            </a:r>
            <a:r>
              <a:t>创建</a:t>
            </a:r>
            <a:r>
              <a:rPr>
                <a:solidFill>
                  <a:schemeClr val="accent2">
                    <a:satOff val="-67193"/>
                    <a:lumOff val="20931"/>
                  </a:schemeClr>
                </a:solidFill>
              </a:rPr>
              <a:t>Instance</a:t>
            </a:r>
            <a:r>
              <a:t>。</a:t>
            </a:r>
          </a:p>
          <a:p>
            <a:pPr defTabSz="457200">
              <a:defRPr>
                <a:solidFill>
                  <a:srgbClr val="000000"/>
                </a:solidFill>
                <a:latin typeface="Helvetica Neue"/>
                <a:ea typeface="Helvetica Neue"/>
                <a:cs typeface="Helvetica Neue"/>
                <a:sym typeface="Helvetica Neue"/>
              </a:defRPr>
            </a:pPr>
            <a:r>
              <a:t>       面向对象的抽象程度又比函数要高，因为一个</a:t>
            </a:r>
            <a:r>
              <a:rPr>
                <a:solidFill>
                  <a:schemeClr val="accent2">
                    <a:satOff val="-67193"/>
                    <a:lumOff val="20931"/>
                  </a:schemeClr>
                </a:solidFill>
              </a:rPr>
              <a:t>Class</a:t>
            </a:r>
            <a:r>
              <a:t>既包含数据，又包含操作数据的方法。</a:t>
            </a:r>
          </a:p>
        </p:txBody>
      </p:sp>
      <p:sp>
        <p:nvSpPr>
          <p:cNvPr id="1688" name="bart = Student('Bart Simpson', 59)…"/>
          <p:cNvSpPr txBox="1"/>
          <p:nvPr/>
        </p:nvSpPr>
        <p:spPr>
          <a:xfrm>
            <a:off x="2424126" y="1563854"/>
            <a:ext cx="4295748" cy="10417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bart </a:t>
            </a:r>
            <a:r>
              <a:rPr>
                <a:solidFill>
                  <a:srgbClr val="666600"/>
                </a:solidFill>
              </a:rPr>
              <a:t>=</a:t>
            </a:r>
            <a:r>
              <a:rPr>
                <a:solidFill>
                  <a:srgbClr val="668099">
                    <a:alpha val="40000"/>
                  </a:srgbClr>
                </a:solidFill>
              </a:rPr>
              <a:t> </a:t>
            </a:r>
            <a:r>
              <a:rPr>
                <a:solidFill>
                  <a:srgbClr val="660066"/>
                </a:solidFill>
              </a:rPr>
              <a:t>Student</a:t>
            </a:r>
            <a:r>
              <a:rPr>
                <a:solidFill>
                  <a:srgbClr val="666600"/>
                </a:solidFill>
              </a:rPr>
              <a:t>(</a:t>
            </a:r>
            <a:r>
              <a:t>'Bart Simpson'</a:t>
            </a:r>
            <a:r>
              <a:rPr>
                <a:solidFill>
                  <a:srgbClr val="666600"/>
                </a:solidFill>
              </a:rPr>
              <a:t>,</a:t>
            </a:r>
            <a:r>
              <a:rPr>
                <a:solidFill>
                  <a:srgbClr val="668099">
                    <a:alpha val="40000"/>
                  </a:srgbClr>
                </a:solidFill>
              </a:rPr>
              <a:t> </a:t>
            </a:r>
            <a:r>
              <a:rPr>
                <a:solidFill>
                  <a:srgbClr val="006666"/>
                </a:solidFill>
              </a:rPr>
              <a:t>59</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lisa </a:t>
            </a:r>
            <a:r>
              <a:rPr>
                <a:solidFill>
                  <a:srgbClr val="666600"/>
                </a:solidFill>
              </a:rPr>
              <a:t>=</a:t>
            </a:r>
            <a:r>
              <a:rPr>
                <a:solidFill>
                  <a:srgbClr val="668099">
                    <a:alpha val="40000"/>
                  </a:srgbClr>
                </a:solidFill>
              </a:rPr>
              <a:t> </a:t>
            </a:r>
            <a:r>
              <a:rPr>
                <a:solidFill>
                  <a:srgbClr val="660066"/>
                </a:solidFill>
              </a:rPr>
              <a:t>Student</a:t>
            </a:r>
            <a:r>
              <a:rPr>
                <a:solidFill>
                  <a:srgbClr val="666600"/>
                </a:solidFill>
              </a:rPr>
              <a:t>(</a:t>
            </a:r>
            <a:r>
              <a:t>'Lisa Simpson'</a:t>
            </a:r>
            <a:r>
              <a:rPr>
                <a:solidFill>
                  <a:srgbClr val="666600"/>
                </a:solidFill>
              </a:rPr>
              <a:t>,</a:t>
            </a:r>
            <a:r>
              <a:rPr>
                <a:solidFill>
                  <a:srgbClr val="668099">
                    <a:alpha val="40000"/>
                  </a:srgbClr>
                </a:solidFill>
              </a:rPr>
              <a:t> </a:t>
            </a:r>
            <a:r>
              <a:rPr>
                <a:solidFill>
                  <a:srgbClr val="006666"/>
                </a:solidFill>
              </a:rPr>
              <a:t>87</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bart</a:t>
            </a:r>
            <a:r>
              <a:rPr>
                <a:solidFill>
                  <a:srgbClr val="666600"/>
                </a:solidFill>
              </a:rPr>
              <a:t>.</a:t>
            </a:r>
            <a:r>
              <a:t>print_score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lisa</a:t>
            </a:r>
            <a:r>
              <a:rPr>
                <a:solidFill>
                  <a:srgbClr val="666600"/>
                </a:solidFill>
              </a:rPr>
              <a:t>.</a:t>
            </a:r>
            <a:r>
              <a:t>print_score</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0" name="9.1 类和实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9.1	</a:t>
            </a:r>
            <a:r>
              <a:t>类和实例</a:t>
            </a:r>
          </a:p>
        </p:txBody>
      </p:sp>
      <p:sp>
        <p:nvSpPr>
          <p:cNvPr id="1691" name="面向对象最重要的概念就是类（Class）和实例（Instance），必须牢记类是抽象的模板，比如Student类，而实例是根据类创建出来的一个个具体的“对象”，每个对象都拥有相同的方法，但各自的数据可能不同。…"/>
          <p:cNvSpPr txBox="1"/>
          <p:nvPr/>
        </p:nvSpPr>
        <p:spPr>
          <a:xfrm>
            <a:off x="344497" y="951337"/>
            <a:ext cx="8187898" cy="13742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面向对象最重要的概念就是类（</a:t>
            </a:r>
            <a:r>
              <a:rPr>
                <a:solidFill>
                  <a:schemeClr val="accent2">
                    <a:satOff val="-67193"/>
                    <a:lumOff val="20931"/>
                  </a:schemeClr>
                </a:solidFill>
              </a:rPr>
              <a:t>Class</a:t>
            </a:r>
            <a:r>
              <a:t>）和实例（</a:t>
            </a:r>
            <a:r>
              <a:rPr>
                <a:solidFill>
                  <a:schemeClr val="accent2">
                    <a:satOff val="-67193"/>
                    <a:lumOff val="20931"/>
                  </a:schemeClr>
                </a:solidFill>
              </a:rPr>
              <a:t>Instance</a:t>
            </a:r>
            <a:r>
              <a:t>），必须牢记类是抽象的模板，比如</a:t>
            </a:r>
            <a:r>
              <a:rPr>
                <a:solidFill>
                  <a:schemeClr val="accent2">
                    <a:satOff val="-67193"/>
                    <a:lumOff val="20931"/>
                  </a:schemeClr>
                </a:solidFill>
              </a:rPr>
              <a:t>Student</a:t>
            </a:r>
            <a:r>
              <a:t>类，而实例是根据类创建出来的一个个具体的“对象”，每个对象都拥有相同的方法，但各自的数据可能不同。</a:t>
            </a:r>
          </a:p>
          <a:p>
            <a:pPr defTabSz="457200">
              <a:defRPr>
                <a:solidFill>
                  <a:srgbClr val="000000"/>
                </a:solidFill>
                <a:latin typeface="Helvetica Neue"/>
                <a:ea typeface="Helvetica Neue"/>
                <a:cs typeface="Helvetica Neue"/>
                <a:sym typeface="Helvetica Neue"/>
              </a:defRPr>
            </a:pPr>
            <a:r>
              <a:t>      仍以</a:t>
            </a:r>
            <a:r>
              <a:rPr>
                <a:solidFill>
                  <a:schemeClr val="accent2">
                    <a:satOff val="-67193"/>
                    <a:lumOff val="20931"/>
                  </a:schemeClr>
                </a:solidFill>
              </a:rPr>
              <a:t>Student</a:t>
            </a:r>
            <a:r>
              <a:t>类为例，在Python中，定义类是通过</a:t>
            </a:r>
            <a:r>
              <a:rPr>
                <a:solidFill>
                  <a:schemeClr val="accent2">
                    <a:satOff val="-67193"/>
                    <a:lumOff val="20931"/>
                  </a:schemeClr>
                </a:solidFill>
              </a:rPr>
              <a:t>class</a:t>
            </a:r>
            <a:r>
              <a:t>关键字：</a:t>
            </a:r>
          </a:p>
        </p:txBody>
      </p:sp>
      <p:sp>
        <p:nvSpPr>
          <p:cNvPr id="1692" name="class Student(object):…"/>
          <p:cNvSpPr txBox="1"/>
          <p:nvPr/>
        </p:nvSpPr>
        <p:spPr>
          <a:xfrm>
            <a:off x="2930756" y="2527162"/>
            <a:ext cx="3015380"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p:txBody>
      </p:sp>
      <p:sp>
        <p:nvSpPr>
          <p:cNvPr id="1693" name="class后面紧接着是类名，即Student，类名通常是大写开头的单词，紧接着是(object)，表示该类是从哪个类继承下来的，通常，如果没有合适的继承类，就使用object类，这是所有类最终都会继承的类。…"/>
          <p:cNvSpPr txBox="1"/>
          <p:nvPr/>
        </p:nvSpPr>
        <p:spPr>
          <a:xfrm>
            <a:off x="433761" y="3287939"/>
            <a:ext cx="8276479" cy="17045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class</a:t>
            </a:r>
            <a:r>
              <a:t>后面紧接着是类名，即</a:t>
            </a:r>
            <a:r>
              <a:rPr>
                <a:solidFill>
                  <a:schemeClr val="accent2">
                    <a:satOff val="-67193"/>
                    <a:lumOff val="20931"/>
                  </a:schemeClr>
                </a:solidFill>
              </a:rPr>
              <a:t>Student</a:t>
            </a:r>
            <a:r>
              <a:t>，类名通常是大写开头的单词，紧接着是</a:t>
            </a:r>
            <a:r>
              <a:rPr>
                <a:solidFill>
                  <a:schemeClr val="accent2">
                    <a:satOff val="-67193"/>
                    <a:lumOff val="20931"/>
                  </a:schemeClr>
                </a:solidFill>
              </a:rPr>
              <a:t>(object)</a:t>
            </a:r>
            <a:r>
              <a:t>，表示该类是从哪个类继承下来的，通常，如果没有合适的继承类，就使用</a:t>
            </a:r>
            <a:r>
              <a:rPr>
                <a:solidFill>
                  <a:schemeClr val="accent2">
                    <a:satOff val="-67193"/>
                    <a:lumOff val="20931"/>
                  </a:schemeClr>
                </a:solidFill>
              </a:rPr>
              <a:t>object</a:t>
            </a:r>
            <a:r>
              <a:t>类，这是所有类最终都会继承的类。</a:t>
            </a:r>
          </a:p>
          <a:p>
            <a:pPr defTabSz="457200">
              <a:defRPr>
                <a:solidFill>
                  <a:srgbClr val="000000"/>
                </a:solidFill>
                <a:latin typeface="Helvetica Neue"/>
                <a:ea typeface="Helvetica Neue"/>
                <a:cs typeface="Helvetica Neue"/>
                <a:sym typeface="Helvetica Neue"/>
              </a:defRPr>
            </a:pPr>
            <a:r>
              <a:t>      定义好了</a:t>
            </a:r>
            <a:r>
              <a:rPr>
                <a:solidFill>
                  <a:schemeClr val="accent2">
                    <a:satOff val="-67193"/>
                    <a:lumOff val="20931"/>
                  </a:schemeClr>
                </a:solidFill>
              </a:rPr>
              <a:t>Student</a:t>
            </a:r>
            <a:r>
              <a:t>类，就可以根据</a:t>
            </a:r>
            <a:r>
              <a:rPr>
                <a:solidFill>
                  <a:schemeClr val="accent2">
                    <a:satOff val="-67193"/>
                    <a:lumOff val="20931"/>
                  </a:schemeClr>
                </a:solidFill>
              </a:rPr>
              <a:t>Student</a:t>
            </a:r>
            <a:r>
              <a:t>类创建出</a:t>
            </a:r>
            <a:r>
              <a:rPr>
                <a:solidFill>
                  <a:schemeClr val="accent2">
                    <a:satOff val="-67193"/>
                    <a:lumOff val="20931"/>
                  </a:schemeClr>
                </a:solidFill>
              </a:rPr>
              <a:t>Student</a:t>
            </a:r>
            <a:r>
              <a:t>的实例，创建实例是通过类名</a:t>
            </a:r>
            <a:r>
              <a:rPr>
                <a:solidFill>
                  <a:schemeClr val="accent2">
                    <a:satOff val="-67193"/>
                    <a:lumOff val="20931"/>
                  </a:schemeClr>
                </a:solidFill>
              </a:rPr>
              <a:t>+()</a:t>
            </a:r>
            <a:r>
              <a:t>实现的：</a:t>
            </a:r>
          </a:p>
        </p:txBody>
      </p:sp>
      <p:pic>
        <p:nvPicPr>
          <p:cNvPr id="1694" name="图像" descr="图像"/>
          <p:cNvPicPr>
            <a:picLocks noChangeAspect="1"/>
          </p:cNvPicPr>
          <p:nvPr/>
        </p:nvPicPr>
        <p:blipFill>
          <a:blip r:embed="rId3">
            <a:extLst/>
          </a:blip>
          <a:stretch>
            <a:fillRect/>
          </a:stretch>
        </p:blipFill>
        <p:spPr>
          <a:xfrm>
            <a:off x="2197100" y="5119287"/>
            <a:ext cx="4749800" cy="1498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8" name="9.1 类和实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9.1	</a:t>
            </a:r>
            <a:r>
              <a:t>类和实例</a:t>
            </a:r>
          </a:p>
        </p:txBody>
      </p:sp>
      <p:sp>
        <p:nvSpPr>
          <p:cNvPr id="1699" name="可以看到，变量bart指向的就是一个Student的实例，后面的0x10d094c18是内存地址，每个object的地址都不一样，而Student本身则是一个类。…"/>
          <p:cNvSpPr txBox="1"/>
          <p:nvPr/>
        </p:nvSpPr>
        <p:spPr>
          <a:xfrm>
            <a:off x="344497" y="1102409"/>
            <a:ext cx="8187898" cy="13806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可以看到，变量</a:t>
            </a:r>
            <a:r>
              <a:rPr>
                <a:solidFill>
                  <a:schemeClr val="accent2">
                    <a:satOff val="-67193"/>
                    <a:lumOff val="20931"/>
                  </a:schemeClr>
                </a:solidFill>
              </a:rPr>
              <a:t>bart</a:t>
            </a:r>
            <a:r>
              <a:t>指向的就是一个</a:t>
            </a:r>
            <a:r>
              <a:rPr>
                <a:solidFill>
                  <a:schemeClr val="accent2">
                    <a:satOff val="-67193"/>
                    <a:lumOff val="20931"/>
                  </a:schemeClr>
                </a:solidFill>
              </a:rPr>
              <a:t>Student</a:t>
            </a:r>
            <a:r>
              <a:t>的实例，后面的</a:t>
            </a:r>
            <a:r>
              <a:rPr>
                <a:solidFill>
                  <a:schemeClr val="accent2">
                    <a:satOff val="-67193"/>
                    <a:lumOff val="20931"/>
                  </a:schemeClr>
                </a:solidFill>
              </a:rPr>
              <a:t>0x10d094c18</a:t>
            </a:r>
            <a:r>
              <a:t>是内存地址，每个object的地址都不一样，而</a:t>
            </a:r>
            <a:r>
              <a:rPr>
                <a:solidFill>
                  <a:schemeClr val="accent2">
                    <a:satOff val="-67193"/>
                    <a:lumOff val="20931"/>
                  </a:schemeClr>
                </a:solidFill>
              </a:rPr>
              <a:t>Student</a:t>
            </a:r>
            <a:r>
              <a:t>本身则是一个类。</a:t>
            </a:r>
          </a:p>
          <a:p>
            <a:pPr defTabSz="457200">
              <a:defRPr>
                <a:solidFill>
                  <a:srgbClr val="000000"/>
                </a:solidFill>
                <a:latin typeface="Helvetica Neue"/>
                <a:ea typeface="Helvetica Neue"/>
                <a:cs typeface="Helvetica Neue"/>
                <a:sym typeface="Helvetica Neue"/>
              </a:defRPr>
            </a:pPr>
            <a:r>
              <a:t>      可以自由地给一个实例变量绑定属性，比如，给实例</a:t>
            </a:r>
            <a:r>
              <a:rPr>
                <a:solidFill>
                  <a:schemeClr val="accent2">
                    <a:satOff val="-67193"/>
                    <a:lumOff val="20931"/>
                  </a:schemeClr>
                </a:solidFill>
              </a:rPr>
              <a:t>bart</a:t>
            </a:r>
            <a:r>
              <a:t>绑定一个</a:t>
            </a:r>
            <a:r>
              <a:rPr>
                <a:solidFill>
                  <a:schemeClr val="accent2">
                    <a:satOff val="-67193"/>
                    <a:lumOff val="20931"/>
                  </a:schemeClr>
                </a:solidFill>
              </a:rPr>
              <a:t>name</a:t>
            </a:r>
            <a:r>
              <a:t>属性：</a:t>
            </a:r>
          </a:p>
        </p:txBody>
      </p:sp>
      <p:sp>
        <p:nvSpPr>
          <p:cNvPr id="1700" name="由于类可以起到模板的作用，因此，可以在创建实例的时候，把一些我们认为必须绑定的属性强制填写进去。通过定义一个特殊的__init__方法，在创建实例的时候，就把name，score等属性绑上去："/>
          <p:cNvSpPr txBox="1"/>
          <p:nvPr/>
        </p:nvSpPr>
        <p:spPr>
          <a:xfrm>
            <a:off x="433761" y="3437495"/>
            <a:ext cx="8276479"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由于类可以起到模板的作用，因此，可以在创建实例的时候，把一些我们认为必须绑定的属性强制填写进去。通过定义一个特殊的</a:t>
            </a:r>
            <a:r>
              <a:rPr>
                <a:solidFill>
                  <a:schemeClr val="accent2">
                    <a:satOff val="-67193"/>
                    <a:lumOff val="20931"/>
                  </a:schemeClr>
                </a:solidFill>
              </a:rPr>
              <a:t>__init__</a:t>
            </a:r>
            <a:r>
              <a:t>方法，在创建实例的时候，就把</a:t>
            </a:r>
            <a:r>
              <a:rPr>
                <a:solidFill>
                  <a:schemeClr val="accent2">
                    <a:satOff val="-67193"/>
                    <a:lumOff val="20931"/>
                  </a:schemeClr>
                </a:solidFill>
              </a:rPr>
              <a:t>name</a:t>
            </a:r>
            <a:r>
              <a:t>，</a:t>
            </a:r>
            <a:r>
              <a:rPr>
                <a:solidFill>
                  <a:schemeClr val="accent2">
                    <a:satOff val="-67193"/>
                    <a:lumOff val="20931"/>
                  </a:schemeClr>
                </a:solidFill>
              </a:rPr>
              <a:t>score</a:t>
            </a:r>
            <a:r>
              <a:t>等属性绑上去：</a:t>
            </a:r>
          </a:p>
        </p:txBody>
      </p:sp>
      <p:pic>
        <p:nvPicPr>
          <p:cNvPr id="1701" name="图像" descr="图像"/>
          <p:cNvPicPr>
            <a:picLocks noChangeAspect="1"/>
          </p:cNvPicPr>
          <p:nvPr/>
        </p:nvPicPr>
        <p:blipFill>
          <a:blip r:embed="rId3">
            <a:extLst/>
          </a:blip>
          <a:stretch>
            <a:fillRect/>
          </a:stretch>
        </p:blipFill>
        <p:spPr>
          <a:xfrm>
            <a:off x="2673350" y="2433913"/>
            <a:ext cx="3797300" cy="850901"/>
          </a:xfrm>
          <a:prstGeom prst="rect">
            <a:avLst/>
          </a:prstGeom>
          <a:ln w="12700">
            <a:miter lim="400000"/>
          </a:ln>
        </p:spPr>
      </p:pic>
      <p:sp>
        <p:nvSpPr>
          <p:cNvPr id="1702" name="class Student(object):…"/>
          <p:cNvSpPr txBox="1"/>
          <p:nvPr/>
        </p:nvSpPr>
        <p:spPr>
          <a:xfrm>
            <a:off x="2382103" y="4646919"/>
            <a:ext cx="4402446" cy="10417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rPr>
                <a:solidFill>
                  <a:srgbClr val="000088"/>
                </a:solidFill>
              </a:rPr>
              <a:t>self</a:t>
            </a:r>
            <a:r>
              <a:rPr>
                <a:solidFill>
                  <a:srgbClr val="666600"/>
                </a:solidFill>
              </a:rPr>
              <a:t>,</a:t>
            </a:r>
            <a:r>
              <a:t> name</a:t>
            </a:r>
            <a:r>
              <a:rPr>
                <a:solidFill>
                  <a:srgbClr val="666600"/>
                </a:solidFill>
              </a:rPr>
              <a:t>,</a:t>
            </a:r>
            <a:r>
              <a:t> score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name </a:t>
            </a:r>
            <a:r>
              <a:rPr>
                <a:solidFill>
                  <a:srgbClr val="666600"/>
                </a:solidFill>
              </a:rPr>
              <a:t>=</a:t>
            </a:r>
            <a:r>
              <a:t> name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score </a:t>
            </a:r>
            <a:r>
              <a:rPr>
                <a:solidFill>
                  <a:srgbClr val="666600"/>
                </a:solidFill>
              </a:rPr>
              <a:t>=</a:t>
            </a:r>
            <a:r>
              <a:t> score</a:t>
            </a:r>
          </a:p>
        </p:txBody>
      </p:sp>
      <p:sp>
        <p:nvSpPr>
          <p:cNvPr id="1703" name="注意：特殊方法“__init__”前后分别有两个下划线"/>
          <p:cNvSpPr txBox="1"/>
          <p:nvPr/>
        </p:nvSpPr>
        <p:spPr>
          <a:xfrm>
            <a:off x="2237929" y="6072168"/>
            <a:ext cx="4942917"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effectLst>
                  <a:outerShdw sx="100000" sy="100000" kx="0" ky="0" algn="b" rotWithShape="0" blurRad="0" dist="12700" dir="5400000">
                    <a:srgbClr val="000000"/>
                  </a:outerShdw>
                </a:effectLst>
                <a:latin typeface="Helvetica Neue"/>
                <a:ea typeface="Helvetica Neue"/>
                <a:cs typeface="Helvetica Neue"/>
                <a:sym typeface="Helvetica Neue"/>
              </a:defRPr>
            </a:lvl1pPr>
          </a:lstStyle>
          <a:p>
            <a:pPr/>
            <a:r>
              <a:t>注意：特殊方法“__init__”前后分别有两个下划线</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7" name="9.1 类和实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9.1	</a:t>
            </a:r>
            <a:r>
              <a:t>类和实例</a:t>
            </a:r>
          </a:p>
        </p:txBody>
      </p:sp>
      <p:sp>
        <p:nvSpPr>
          <p:cNvPr id="1708" name="__init__方法的第一个参数永远是self，表示创建的实例本身，因此，在__init__方法内部，就可以把各种属性绑定到self，因为self就指向创建的实例本身。…"/>
          <p:cNvSpPr txBox="1"/>
          <p:nvPr/>
        </p:nvSpPr>
        <p:spPr>
          <a:xfrm>
            <a:off x="344497" y="1102409"/>
            <a:ext cx="8187898" cy="20220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__init__</a:t>
            </a:r>
            <a:r>
              <a:t>方法的第一个参数永远是</a:t>
            </a:r>
            <a:r>
              <a:rPr>
                <a:solidFill>
                  <a:schemeClr val="accent2">
                    <a:satOff val="-67193"/>
                    <a:lumOff val="20931"/>
                  </a:schemeClr>
                </a:solidFill>
              </a:rPr>
              <a:t>self</a:t>
            </a:r>
            <a:r>
              <a:t>，表示创建的实例本身，因此，在</a:t>
            </a:r>
            <a:r>
              <a:rPr>
                <a:solidFill>
                  <a:schemeClr val="accent2">
                    <a:satOff val="-67193"/>
                    <a:lumOff val="20931"/>
                  </a:schemeClr>
                </a:solidFill>
              </a:rPr>
              <a:t>__init__</a:t>
            </a:r>
            <a:r>
              <a:t>方法内部，就可以把各种属性绑定到</a:t>
            </a:r>
            <a:r>
              <a:rPr>
                <a:solidFill>
                  <a:schemeClr val="accent2">
                    <a:satOff val="-67193"/>
                    <a:lumOff val="20931"/>
                  </a:schemeClr>
                </a:solidFill>
              </a:rPr>
              <a:t>self</a:t>
            </a:r>
            <a:r>
              <a:t>，因为</a:t>
            </a:r>
            <a:r>
              <a:rPr>
                <a:solidFill>
                  <a:schemeClr val="accent2">
                    <a:satOff val="-67193"/>
                    <a:lumOff val="20931"/>
                  </a:schemeClr>
                </a:solidFill>
              </a:rPr>
              <a:t>self</a:t>
            </a:r>
            <a:r>
              <a:t>就指向创建的实例本身。</a:t>
            </a:r>
          </a:p>
          <a:p>
            <a:pPr defTabSz="457200">
              <a:defRPr>
                <a:solidFill>
                  <a:srgbClr val="000000"/>
                </a:solidFill>
                <a:latin typeface="Helvetica Neue"/>
                <a:ea typeface="Helvetica Neue"/>
                <a:cs typeface="Helvetica Neue"/>
                <a:sym typeface="Helvetica Neue"/>
              </a:defRPr>
            </a:pPr>
            <a:r>
              <a:t>      有了</a:t>
            </a:r>
            <a:r>
              <a:rPr>
                <a:solidFill>
                  <a:schemeClr val="accent2">
                    <a:satOff val="-67193"/>
                    <a:lumOff val="20931"/>
                  </a:schemeClr>
                </a:solidFill>
              </a:rPr>
              <a:t>__init__</a:t>
            </a:r>
            <a:r>
              <a:t>方法，在创建实例的时候，就不能传入空的参数了，必须传入与</a:t>
            </a:r>
            <a:r>
              <a:rPr>
                <a:solidFill>
                  <a:schemeClr val="accent2">
                    <a:satOff val="-67193"/>
                    <a:lumOff val="20931"/>
                  </a:schemeClr>
                </a:solidFill>
              </a:rPr>
              <a:t>__init__</a:t>
            </a:r>
            <a:r>
              <a:t>方法匹配的参数，但</a:t>
            </a:r>
            <a:r>
              <a:rPr>
                <a:solidFill>
                  <a:schemeClr val="accent2">
                    <a:satOff val="-67193"/>
                    <a:lumOff val="20931"/>
                  </a:schemeClr>
                </a:solidFill>
              </a:rPr>
              <a:t>self</a:t>
            </a:r>
            <a:r>
              <a:t>不需要传，Python解释器自己会把实例变量传进去：</a:t>
            </a:r>
          </a:p>
        </p:txBody>
      </p:sp>
      <p:pic>
        <p:nvPicPr>
          <p:cNvPr id="1709" name="图像" descr="图像"/>
          <p:cNvPicPr>
            <a:picLocks noChangeAspect="1"/>
          </p:cNvPicPr>
          <p:nvPr/>
        </p:nvPicPr>
        <p:blipFill>
          <a:blip r:embed="rId3">
            <a:extLst/>
          </a:blip>
          <a:stretch>
            <a:fillRect/>
          </a:stretch>
        </p:blipFill>
        <p:spPr>
          <a:xfrm>
            <a:off x="2178050" y="3149037"/>
            <a:ext cx="4787900" cy="1485901"/>
          </a:xfrm>
          <a:prstGeom prst="rect">
            <a:avLst/>
          </a:prstGeom>
          <a:ln w="12700">
            <a:miter lim="400000"/>
          </a:ln>
        </p:spPr>
      </p:pic>
      <p:sp>
        <p:nvSpPr>
          <p:cNvPr id="1710" name="和普通的函数相比，在类中定义的函数只有一点不同，就是第一个参数永远是实例变量self，并且，调用时，不用传递该参数。除此之外，类的方法和普通函数没有什么区别，所以，你仍然可以用默认参数、可变参数、关键字参数和命名关键字参数。"/>
          <p:cNvSpPr txBox="1"/>
          <p:nvPr/>
        </p:nvSpPr>
        <p:spPr>
          <a:xfrm>
            <a:off x="390513" y="5007940"/>
            <a:ext cx="8362974" cy="13742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和普通的函数相比，在类中定义的函数只有一点不同，就是第一个参数永远是实例变量</a:t>
            </a:r>
            <a:r>
              <a:rPr>
                <a:solidFill>
                  <a:schemeClr val="accent2">
                    <a:satOff val="-67193"/>
                    <a:lumOff val="20931"/>
                  </a:schemeClr>
                </a:solidFill>
              </a:rPr>
              <a:t>self</a:t>
            </a:r>
            <a:r>
              <a:t>，并且，调用时，不用传递该参数。除此之外，类的方法和普通函数没有什么区别，所以，你仍然可以用默认参数、可变参数、关键字参数和命名关键字参数。</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4" name="9.1 类和实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9.1	</a:t>
            </a:r>
            <a:r>
              <a:t>类和实例</a:t>
            </a:r>
          </a:p>
        </p:txBody>
      </p:sp>
      <p:sp>
        <p:nvSpPr>
          <p:cNvPr id="1715" name="数据封装："/>
          <p:cNvSpPr txBox="1"/>
          <p:nvPr/>
        </p:nvSpPr>
        <p:spPr>
          <a:xfrm>
            <a:off x="1075139" y="995110"/>
            <a:ext cx="16281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数据封装：</a:t>
            </a:r>
          </a:p>
        </p:txBody>
      </p:sp>
      <p:sp>
        <p:nvSpPr>
          <p:cNvPr id="1716"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717" name="面向对象编程的一个重要特点就是数据封装。在上面的Student类中，每个实例就拥有各自的name和score这些数据。可以通过函数来访问这些数据，比如打印一个学生的成绩："/>
          <p:cNvSpPr txBox="1"/>
          <p:nvPr/>
        </p:nvSpPr>
        <p:spPr>
          <a:xfrm>
            <a:off x="447005" y="1793906"/>
            <a:ext cx="8249989"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面向对象编程的一个重要特点就是数据封装。在上面的</a:t>
            </a:r>
            <a:r>
              <a:rPr>
                <a:solidFill>
                  <a:schemeClr val="accent2">
                    <a:satOff val="-67193"/>
                    <a:lumOff val="20931"/>
                  </a:schemeClr>
                </a:solidFill>
              </a:rPr>
              <a:t>Student</a:t>
            </a:r>
            <a:r>
              <a:t>类中，每个实例就拥有各自的</a:t>
            </a:r>
            <a:r>
              <a:rPr>
                <a:solidFill>
                  <a:schemeClr val="accent2">
                    <a:satOff val="-67193"/>
                    <a:lumOff val="20931"/>
                  </a:schemeClr>
                </a:solidFill>
              </a:rPr>
              <a:t>name</a:t>
            </a:r>
            <a:r>
              <a:t>和</a:t>
            </a:r>
            <a:r>
              <a:rPr>
                <a:solidFill>
                  <a:schemeClr val="accent2">
                    <a:satOff val="-67193"/>
                    <a:lumOff val="20931"/>
                  </a:schemeClr>
                </a:solidFill>
              </a:rPr>
              <a:t>score</a:t>
            </a:r>
            <a:r>
              <a:t>这些数据。可以通过函数来访问这些数据，比如打印一个学生的成绩：</a:t>
            </a:r>
          </a:p>
        </p:txBody>
      </p:sp>
      <p:pic>
        <p:nvPicPr>
          <p:cNvPr id="1718" name="图像" descr="图像"/>
          <p:cNvPicPr>
            <a:picLocks noChangeAspect="1"/>
          </p:cNvPicPr>
          <p:nvPr/>
        </p:nvPicPr>
        <p:blipFill>
          <a:blip r:embed="rId3">
            <a:extLst/>
          </a:blip>
          <a:stretch>
            <a:fillRect/>
          </a:stretch>
        </p:blipFill>
        <p:spPr>
          <a:xfrm>
            <a:off x="1987550" y="3385502"/>
            <a:ext cx="5168900" cy="1333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3.1 命令行和交互式"/>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3.1	</a:t>
            </a:r>
            <a:r>
              <a:t>命令行和交互式</a:t>
            </a:r>
          </a:p>
        </p:txBody>
      </p:sp>
      <p:sp>
        <p:nvSpPr>
          <p:cNvPr id="288" name="命令行模式："/>
          <p:cNvSpPr txBox="1"/>
          <p:nvPr/>
        </p:nvSpPr>
        <p:spPr>
          <a:xfrm>
            <a:off x="1075139" y="995110"/>
            <a:ext cx="19329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命令行模式：</a:t>
            </a:r>
          </a:p>
        </p:txBody>
      </p:sp>
      <p:sp>
        <p:nvSpPr>
          <p:cNvPr id="289"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00000"/>
                </a:solidFill>
              </a:defRPr>
            </a:pPr>
          </a:p>
        </p:txBody>
      </p:sp>
      <p:sp>
        <p:nvSpPr>
          <p:cNvPr id="290" name="在Windows开始菜单选择“命令提示符”，就进入到命令行模式，它的提示符类似 C:\&gt;"/>
          <p:cNvSpPr txBox="1"/>
          <p:nvPr/>
        </p:nvSpPr>
        <p:spPr>
          <a:xfrm>
            <a:off x="510619" y="1760913"/>
            <a:ext cx="8122762" cy="7974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在Windows开始菜单选择“命令提示符”，就进入到命令行模式，它的提示符类似 </a:t>
            </a:r>
            <a:r>
              <a:rPr>
                <a:solidFill>
                  <a:schemeClr val="accent2">
                    <a:satOff val="-67193"/>
                    <a:lumOff val="20931"/>
                  </a:schemeClr>
                </a:solidFill>
              </a:rPr>
              <a:t>C:\&gt;</a:t>
            </a:r>
          </a:p>
        </p:txBody>
      </p:sp>
      <p:pic>
        <p:nvPicPr>
          <p:cNvPr id="291" name="图像" descr="图像"/>
          <p:cNvPicPr>
            <a:picLocks noChangeAspect="1"/>
          </p:cNvPicPr>
          <p:nvPr/>
        </p:nvPicPr>
        <p:blipFill>
          <a:blip r:embed="rId3">
            <a:extLst/>
          </a:blip>
          <a:stretch>
            <a:fillRect/>
          </a:stretch>
        </p:blipFill>
        <p:spPr>
          <a:xfrm>
            <a:off x="2638052" y="2566307"/>
            <a:ext cx="3867896" cy="1725386"/>
          </a:xfrm>
          <a:prstGeom prst="rect">
            <a:avLst/>
          </a:prstGeom>
          <a:ln w="12700">
            <a:miter lim="400000"/>
          </a:ln>
        </p:spPr>
      </p:pic>
      <p:sp>
        <p:nvSpPr>
          <p:cNvPr id="292" name="在mac中进入终端窗口，就进入到命令行模式，它的提示符类似 $…"/>
          <p:cNvSpPr txBox="1"/>
          <p:nvPr/>
        </p:nvSpPr>
        <p:spPr>
          <a:xfrm>
            <a:off x="510619" y="4381510"/>
            <a:ext cx="8122762" cy="8522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在mac中进入终端窗口，就进入到命令行模式，它的提示符类似 </a:t>
            </a:r>
            <a:r>
              <a:rPr>
                <a:solidFill>
                  <a:schemeClr val="accent2">
                    <a:satOff val="-67193"/>
                    <a:lumOff val="20931"/>
                  </a:schemeClr>
                </a:solidFill>
              </a:rPr>
              <a:t>$</a:t>
            </a:r>
          </a:p>
          <a:p>
            <a:pPr indent="342900">
              <a:lnSpc>
                <a:spcPct val="120000"/>
              </a:lnSpc>
              <a:spcBef>
                <a:spcPts val="400"/>
              </a:spcBef>
              <a:defRPr>
                <a:solidFill>
                  <a:srgbClr val="000000"/>
                </a:solidFill>
              </a:defRPr>
            </a:pPr>
            <a:r>
              <a:t>（以下例子均为mac版本）</a:t>
            </a:r>
          </a:p>
        </p:txBody>
      </p:sp>
      <p:pic>
        <p:nvPicPr>
          <p:cNvPr id="293" name="图像" descr="图像"/>
          <p:cNvPicPr>
            <a:picLocks noChangeAspect="1"/>
          </p:cNvPicPr>
          <p:nvPr/>
        </p:nvPicPr>
        <p:blipFill>
          <a:blip r:embed="rId4">
            <a:extLst/>
          </a:blip>
          <a:stretch>
            <a:fillRect/>
          </a:stretch>
        </p:blipFill>
        <p:spPr>
          <a:xfrm>
            <a:off x="2603500" y="5285358"/>
            <a:ext cx="3937000" cy="10287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2" name="9.1 类和实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9.1	</a:t>
            </a:r>
            <a:r>
              <a:t>类和实例</a:t>
            </a:r>
          </a:p>
        </p:txBody>
      </p:sp>
      <p:sp>
        <p:nvSpPr>
          <p:cNvPr id="1723" name="但是，既然Student实例本身就拥有这些数据，要访问这些数据，就没有必要从外面的函数去访问，可以直接在Student类的内部定义访问数据的函数，这样，就把“数据”给封装起来了。这些封装数据的函数是和Student类本身是关联起来的，称之为类的方法："/>
          <p:cNvSpPr txBox="1"/>
          <p:nvPr/>
        </p:nvSpPr>
        <p:spPr>
          <a:xfrm>
            <a:off x="447005" y="1006837"/>
            <a:ext cx="8249989" cy="1380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但是，既然</a:t>
            </a:r>
            <a:r>
              <a:rPr>
                <a:solidFill>
                  <a:schemeClr val="accent2">
                    <a:satOff val="-67193"/>
                    <a:lumOff val="20931"/>
                  </a:schemeClr>
                </a:solidFill>
              </a:rPr>
              <a:t>Student</a:t>
            </a:r>
            <a:r>
              <a:t>实例本身就拥有这些数据，要访问这些数据，就没有必要从外面的函数去访问，可以直接在</a:t>
            </a:r>
            <a:r>
              <a:rPr>
                <a:solidFill>
                  <a:schemeClr val="accent2">
                    <a:satOff val="-67193"/>
                    <a:lumOff val="20931"/>
                  </a:schemeClr>
                </a:solidFill>
              </a:rPr>
              <a:t>Student</a:t>
            </a:r>
            <a:r>
              <a:t>类的内部定义访问数据的函数，这样，就把“数据”给封装起来了。这些封装数据的函数是和</a:t>
            </a:r>
            <a:r>
              <a:rPr>
                <a:solidFill>
                  <a:schemeClr val="accent2">
                    <a:satOff val="-67193"/>
                    <a:lumOff val="20931"/>
                  </a:schemeClr>
                </a:solidFill>
              </a:rPr>
              <a:t>Student</a:t>
            </a:r>
            <a:r>
              <a:t>类本身是关联起来的，称之为类的方法：</a:t>
            </a:r>
          </a:p>
        </p:txBody>
      </p:sp>
      <p:sp>
        <p:nvSpPr>
          <p:cNvPr id="1724" name="class Student(object):…"/>
          <p:cNvSpPr txBox="1"/>
          <p:nvPr/>
        </p:nvSpPr>
        <p:spPr>
          <a:xfrm>
            <a:off x="1677244" y="2666802"/>
            <a:ext cx="5789512" cy="15243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rPr>
                <a:solidFill>
                  <a:srgbClr val="000088"/>
                </a:solidFill>
              </a:rPr>
              <a:t>self</a:t>
            </a:r>
            <a:r>
              <a:rPr>
                <a:solidFill>
                  <a:srgbClr val="666600"/>
                </a:solidFill>
              </a:rPr>
              <a:t>,</a:t>
            </a:r>
            <a:r>
              <a:t> name</a:t>
            </a:r>
            <a:r>
              <a:rPr>
                <a:solidFill>
                  <a:srgbClr val="666600"/>
                </a:solidFill>
              </a:rPr>
              <a:t>,</a:t>
            </a:r>
            <a:r>
              <a:t> score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name </a:t>
            </a:r>
            <a:r>
              <a:rPr>
                <a:solidFill>
                  <a:srgbClr val="666600"/>
                </a:solidFill>
              </a:rPr>
              <a:t>=</a:t>
            </a:r>
            <a:r>
              <a:t> name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score </a:t>
            </a:r>
            <a:r>
              <a:rPr>
                <a:solidFill>
                  <a:srgbClr val="666600"/>
                </a:solidFill>
              </a:rPr>
              <a:t>=</a:t>
            </a:r>
            <a:r>
              <a:t> score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print_score</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'%s: %s'</a:t>
            </a:r>
            <a:r>
              <a:t> </a:t>
            </a:r>
            <a:r>
              <a:rPr>
                <a:solidFill>
                  <a:srgbClr val="666600"/>
                </a:solidFill>
              </a:rPr>
              <a:t>%</a:t>
            </a:r>
            <a:r>
              <a:t> </a:t>
            </a:r>
            <a:r>
              <a:rPr>
                <a:solidFill>
                  <a:srgbClr val="666600"/>
                </a:solidFill>
              </a:rPr>
              <a:t>(</a:t>
            </a:r>
            <a:r>
              <a:rPr>
                <a:solidFill>
                  <a:srgbClr val="000088"/>
                </a:solidFill>
              </a:rPr>
              <a:t>self</a:t>
            </a:r>
            <a:r>
              <a:rPr>
                <a:solidFill>
                  <a:srgbClr val="666600"/>
                </a:solidFill>
              </a:rPr>
              <a:t>.</a:t>
            </a:r>
            <a:r>
              <a:t>name</a:t>
            </a:r>
            <a:r>
              <a:rPr>
                <a:solidFill>
                  <a:srgbClr val="666600"/>
                </a:solidFill>
              </a:rPr>
              <a:t>,</a:t>
            </a:r>
            <a:r>
              <a:t> </a:t>
            </a:r>
            <a:r>
              <a:rPr>
                <a:solidFill>
                  <a:srgbClr val="000088"/>
                </a:solidFill>
              </a:rPr>
              <a:t>self</a:t>
            </a:r>
            <a:r>
              <a:rPr>
                <a:solidFill>
                  <a:srgbClr val="666600"/>
                </a:solidFill>
              </a:rPr>
              <a:t>.</a:t>
            </a:r>
            <a:r>
              <a:t>score</a:t>
            </a:r>
            <a:r>
              <a:rPr>
                <a:solidFill>
                  <a:srgbClr val="666600"/>
                </a:solidFill>
              </a:rPr>
              <a:t>))</a:t>
            </a:r>
          </a:p>
        </p:txBody>
      </p:sp>
      <p:sp>
        <p:nvSpPr>
          <p:cNvPr id="1725" name="要定义一个方法，除了第一个参数是self外，其他和普通函数一样。要调用一个方法，只需要在实例变量上直接调用，除了self不用传递，其他参数正常传入。…"/>
          <p:cNvSpPr txBox="1"/>
          <p:nvPr/>
        </p:nvSpPr>
        <p:spPr>
          <a:xfrm>
            <a:off x="390513" y="4395940"/>
            <a:ext cx="8362974" cy="17045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要定义一个方法，除了第一个参数是</a:t>
            </a:r>
            <a:r>
              <a:rPr>
                <a:solidFill>
                  <a:schemeClr val="accent2">
                    <a:satOff val="-67193"/>
                    <a:lumOff val="20931"/>
                  </a:schemeClr>
                </a:solidFill>
              </a:rPr>
              <a:t>self</a:t>
            </a:r>
            <a:r>
              <a:t>外，其他和普通函数一样。要调用一个方法，只需要在实例变量上直接调用，除了</a:t>
            </a:r>
            <a:r>
              <a:rPr>
                <a:solidFill>
                  <a:schemeClr val="accent2">
                    <a:satOff val="-67193"/>
                    <a:lumOff val="20931"/>
                  </a:schemeClr>
                </a:solidFill>
              </a:rPr>
              <a:t>self</a:t>
            </a:r>
            <a:r>
              <a:t>不用传递，其他参数正常传入。</a:t>
            </a:r>
          </a:p>
          <a:p>
            <a:pPr defTabSz="457200">
              <a:defRPr>
                <a:solidFill>
                  <a:srgbClr val="000000"/>
                </a:solidFill>
                <a:latin typeface="Helvetica Neue"/>
                <a:ea typeface="Helvetica Neue"/>
                <a:cs typeface="Helvetica Neue"/>
                <a:sym typeface="Helvetica Neue"/>
              </a:defRPr>
            </a:pPr>
            <a:r>
              <a:t>        这样一来，从外部看</a:t>
            </a:r>
            <a:r>
              <a:rPr>
                <a:solidFill>
                  <a:schemeClr val="accent2">
                    <a:satOff val="-67193"/>
                    <a:lumOff val="20931"/>
                  </a:schemeClr>
                </a:solidFill>
              </a:rPr>
              <a:t>Student</a:t>
            </a:r>
            <a:r>
              <a:t>类，就只需要知道，创建实例需要给出</a:t>
            </a:r>
            <a:r>
              <a:rPr>
                <a:solidFill>
                  <a:schemeClr val="accent2">
                    <a:satOff val="-67193"/>
                    <a:lumOff val="20931"/>
                  </a:schemeClr>
                </a:solidFill>
              </a:rPr>
              <a:t>name</a:t>
            </a:r>
            <a:r>
              <a:t>和</a:t>
            </a:r>
            <a:r>
              <a:rPr>
                <a:solidFill>
                  <a:schemeClr val="accent2">
                    <a:satOff val="-67193"/>
                    <a:lumOff val="20931"/>
                  </a:schemeClr>
                </a:solidFill>
              </a:rPr>
              <a:t>score</a:t>
            </a:r>
            <a:r>
              <a:t>，而如何打印，都是在</a:t>
            </a:r>
            <a:r>
              <a:rPr>
                <a:solidFill>
                  <a:schemeClr val="accent2">
                    <a:satOff val="-67193"/>
                    <a:lumOff val="20931"/>
                  </a:schemeClr>
                </a:solidFill>
              </a:rPr>
              <a:t>Student</a:t>
            </a:r>
            <a:r>
              <a:t>类的内部定义的，这些数据和逻辑被“封装”起来了，调用很容易，但却不用知道内部实现的细节。</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9" name="9.1 类和实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9.1	</a:t>
            </a:r>
            <a:r>
              <a:t>类和实例</a:t>
            </a:r>
          </a:p>
        </p:txBody>
      </p:sp>
      <p:sp>
        <p:nvSpPr>
          <p:cNvPr id="1730" name="封装的另一个好处是可以给Student类增加新的方法，比如get_grade："/>
          <p:cNvSpPr txBox="1"/>
          <p:nvPr/>
        </p:nvSpPr>
        <p:spPr>
          <a:xfrm>
            <a:off x="447005" y="1006837"/>
            <a:ext cx="8249989"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封装的另一个好处是可以给</a:t>
            </a:r>
            <a:r>
              <a:rPr>
                <a:solidFill>
                  <a:schemeClr val="accent2">
                    <a:satOff val="-67193"/>
                    <a:lumOff val="20931"/>
                  </a:schemeClr>
                </a:solidFill>
              </a:rPr>
              <a:t>Student</a:t>
            </a:r>
            <a:r>
              <a:t>类增加新的方法，比如</a:t>
            </a:r>
            <a:r>
              <a:rPr>
                <a:solidFill>
                  <a:schemeClr val="accent2">
                    <a:satOff val="-67193"/>
                    <a:lumOff val="20931"/>
                  </a:schemeClr>
                </a:solidFill>
              </a:rPr>
              <a:t>get_grade</a:t>
            </a:r>
            <a:r>
              <a:t>：</a:t>
            </a:r>
          </a:p>
        </p:txBody>
      </p:sp>
      <p:sp>
        <p:nvSpPr>
          <p:cNvPr id="1731" name="同样的，get_grade方法可以直接在实例变量上调用，不需要知道内部实现细节。"/>
          <p:cNvSpPr txBox="1"/>
          <p:nvPr/>
        </p:nvSpPr>
        <p:spPr>
          <a:xfrm>
            <a:off x="390513" y="4627434"/>
            <a:ext cx="8362974"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同样的，</a:t>
            </a:r>
            <a:r>
              <a:rPr>
                <a:solidFill>
                  <a:schemeClr val="accent2">
                    <a:satOff val="-67193"/>
                    <a:lumOff val="20931"/>
                  </a:schemeClr>
                </a:solidFill>
              </a:rPr>
              <a:t>get_grade</a:t>
            </a:r>
            <a:r>
              <a:t>方法可以直接在实例变量上调用，不需要知道内部实现细节。</a:t>
            </a:r>
          </a:p>
        </p:txBody>
      </p:sp>
      <p:sp>
        <p:nvSpPr>
          <p:cNvPr id="1732" name="class Student(object):…"/>
          <p:cNvSpPr txBox="1"/>
          <p:nvPr/>
        </p:nvSpPr>
        <p:spPr>
          <a:xfrm>
            <a:off x="2317428" y="1656158"/>
            <a:ext cx="4509144" cy="27308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rPr>
                <a:solidFill>
                  <a:srgbClr val="000088"/>
                </a:solidFill>
              </a:rPr>
              <a:t>self</a:t>
            </a:r>
            <a:r>
              <a:rPr>
                <a:solidFill>
                  <a:srgbClr val="666600"/>
                </a:solidFill>
              </a:rPr>
              <a:t>,</a:t>
            </a:r>
            <a:r>
              <a:t> name</a:t>
            </a:r>
            <a:r>
              <a:rPr>
                <a:solidFill>
                  <a:srgbClr val="666600"/>
                </a:solidFill>
              </a:rPr>
              <a:t>,</a:t>
            </a:r>
            <a:r>
              <a:t> score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name </a:t>
            </a:r>
            <a:r>
              <a:rPr>
                <a:solidFill>
                  <a:srgbClr val="666600"/>
                </a:solidFill>
              </a:rPr>
              <a:t>=</a:t>
            </a:r>
            <a:r>
              <a:t> name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score </a:t>
            </a:r>
            <a:r>
              <a:rPr>
                <a:solidFill>
                  <a:srgbClr val="666600"/>
                </a:solidFill>
              </a:rPr>
              <a:t>=</a:t>
            </a:r>
            <a:r>
              <a:t> score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get_grade</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a:t>
            </a:r>
            <a:r>
              <a:rPr>
                <a:solidFill>
                  <a:srgbClr val="000088"/>
                </a:solidFill>
              </a:rPr>
              <a:t>self</a:t>
            </a:r>
            <a:r>
              <a:rPr>
                <a:solidFill>
                  <a:srgbClr val="666600"/>
                </a:solidFill>
              </a:rPr>
              <a:t>.</a:t>
            </a:r>
            <a:r>
              <a:t>score </a:t>
            </a:r>
            <a:r>
              <a:rPr>
                <a:solidFill>
                  <a:srgbClr val="666600"/>
                </a:solidFill>
              </a:rPr>
              <a:t>&gt;=</a:t>
            </a:r>
            <a:r>
              <a:t> </a:t>
            </a:r>
            <a:r>
              <a:rPr>
                <a:solidFill>
                  <a:srgbClr val="006666"/>
                </a:solidFill>
              </a:rPr>
              <a:t>90</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8800"/>
                </a:solidFill>
              </a:rPr>
              <a:t>'A'</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elif</a:t>
            </a:r>
            <a:r>
              <a:t> </a:t>
            </a:r>
            <a:r>
              <a:rPr>
                <a:solidFill>
                  <a:srgbClr val="000088"/>
                </a:solidFill>
              </a:rPr>
              <a:t>self</a:t>
            </a:r>
            <a:r>
              <a:rPr>
                <a:solidFill>
                  <a:srgbClr val="666600"/>
                </a:solidFill>
              </a:rPr>
              <a:t>.</a:t>
            </a:r>
            <a:r>
              <a:t>score </a:t>
            </a:r>
            <a:r>
              <a:rPr>
                <a:solidFill>
                  <a:srgbClr val="666600"/>
                </a:solidFill>
              </a:rPr>
              <a:t>&gt;=</a:t>
            </a:r>
            <a:r>
              <a:t> </a:t>
            </a:r>
            <a:r>
              <a:rPr>
                <a:solidFill>
                  <a:srgbClr val="006666"/>
                </a:solidFill>
              </a:rPr>
              <a:t>60</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8800"/>
                </a:solidFill>
              </a:rPr>
              <a:t>'B'</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else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8800"/>
                </a:solidFill>
              </a:rPr>
              <a:t>'C'</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6" name="9.1 类和实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9.1	</a:t>
            </a:r>
            <a:r>
              <a:t>类和实例</a:t>
            </a:r>
          </a:p>
        </p:txBody>
      </p:sp>
      <p:sp>
        <p:nvSpPr>
          <p:cNvPr id="1737" name="类是创建实例的模板，而实例则是一个一个具体的对象，各个实例拥有的数据都互相独立，互不影响；…"/>
          <p:cNvSpPr txBox="1"/>
          <p:nvPr/>
        </p:nvSpPr>
        <p:spPr>
          <a:xfrm>
            <a:off x="336688" y="1179935"/>
            <a:ext cx="8470625" cy="29300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类是创建实例的模板，而实例则是一个一个具体的对象，各个实例拥有的数据都互相独立，互不影响；</a:t>
            </a:r>
          </a:p>
          <a:p>
            <a:pPr defTabSz="457200">
              <a:defRPr>
                <a:solidFill>
                  <a:srgbClr val="000000"/>
                </a:solidFill>
                <a:latin typeface="Helvetica Neue"/>
                <a:ea typeface="Helvetica Neue"/>
                <a:cs typeface="Helvetica Neue"/>
                <a:sym typeface="Helvetica Neue"/>
              </a:defRPr>
            </a:pPr>
            <a:r>
              <a:t>        方法就是与实例绑定的函数，和普通函数不同，方法可以直接访问实例的数据；</a:t>
            </a:r>
          </a:p>
          <a:p>
            <a:pPr defTabSz="457200">
              <a:defRPr>
                <a:solidFill>
                  <a:srgbClr val="000000"/>
                </a:solidFill>
                <a:latin typeface="Helvetica Neue"/>
                <a:ea typeface="Helvetica Neue"/>
                <a:cs typeface="Helvetica Neue"/>
                <a:sym typeface="Helvetica Neue"/>
              </a:defRPr>
            </a:pPr>
            <a:r>
              <a:t>        通过在实例上调用方法，我们就直接操作了对象内部的数据，但无需知道方法内部的实现细节。</a:t>
            </a:r>
          </a:p>
          <a:p>
            <a:pPr defTabSz="457200">
              <a:defRPr>
                <a:solidFill>
                  <a:srgbClr val="000000"/>
                </a:solidFill>
                <a:latin typeface="Helvetica Neue"/>
                <a:ea typeface="Helvetica Neue"/>
                <a:cs typeface="Helvetica Neue"/>
                <a:sym typeface="Helvetica Neue"/>
              </a:defRPr>
            </a:pPr>
            <a:r>
              <a:t>        和静态语言不同，Python允许对实例变量绑定任何数据，也就是说，对于两个实例变量，虽然它们都是同一个类的不同实例，但拥有的变量名称都可能不同：</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1" name="9.2 访问限制"/>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9.2	</a:t>
            </a:r>
            <a:r>
              <a:t>访问限制</a:t>
            </a:r>
          </a:p>
        </p:txBody>
      </p:sp>
      <p:sp>
        <p:nvSpPr>
          <p:cNvPr id="1742" name="在Class内部，可以有属性和方法，而外部代码可以通过直接调用实例变量的方法来操作数据，这样，就隐藏了内部的复杂逻辑。…"/>
          <p:cNvSpPr txBox="1"/>
          <p:nvPr/>
        </p:nvSpPr>
        <p:spPr>
          <a:xfrm>
            <a:off x="336688" y="1455946"/>
            <a:ext cx="8470625" cy="13742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在Class内部，可以有属性和方法，而外部代码可以通过直接调用实例变量的方法来操作数据，这样，就隐藏了内部的复杂逻辑。</a:t>
            </a:r>
          </a:p>
          <a:p>
            <a:pPr defTabSz="457200">
              <a:defRPr>
                <a:solidFill>
                  <a:srgbClr val="000000"/>
                </a:solidFill>
                <a:latin typeface="Helvetica Neue"/>
                <a:ea typeface="Helvetica Neue"/>
                <a:cs typeface="Helvetica Neue"/>
                <a:sym typeface="Helvetica Neue"/>
              </a:defRPr>
            </a:pPr>
            <a:r>
              <a:t>       但是，从前面</a:t>
            </a:r>
            <a:r>
              <a:rPr>
                <a:solidFill>
                  <a:schemeClr val="accent2">
                    <a:satOff val="-67193"/>
                    <a:lumOff val="20931"/>
                  </a:schemeClr>
                </a:solidFill>
              </a:rPr>
              <a:t>Student</a:t>
            </a:r>
            <a:r>
              <a:t>类的定义来看，外部代码还是可以自由地修改一个实例的</a:t>
            </a:r>
            <a:r>
              <a:rPr>
                <a:solidFill>
                  <a:schemeClr val="accent2">
                    <a:satOff val="-67193"/>
                    <a:lumOff val="20931"/>
                  </a:schemeClr>
                </a:solidFill>
              </a:rPr>
              <a:t>name</a:t>
            </a:r>
            <a:r>
              <a:t>、</a:t>
            </a:r>
            <a:r>
              <a:rPr>
                <a:solidFill>
                  <a:schemeClr val="accent2">
                    <a:satOff val="-67193"/>
                    <a:lumOff val="20931"/>
                  </a:schemeClr>
                </a:solidFill>
              </a:rPr>
              <a:t>score</a:t>
            </a:r>
            <a:r>
              <a:t>属性：</a:t>
            </a:r>
          </a:p>
        </p:txBody>
      </p:sp>
      <p:pic>
        <p:nvPicPr>
          <p:cNvPr id="1743" name="图像" descr="图像"/>
          <p:cNvPicPr>
            <a:picLocks noChangeAspect="1"/>
          </p:cNvPicPr>
          <p:nvPr/>
        </p:nvPicPr>
        <p:blipFill>
          <a:blip r:embed="rId3">
            <a:extLst/>
          </a:blip>
          <a:stretch>
            <a:fillRect/>
          </a:stretch>
        </p:blipFill>
        <p:spPr>
          <a:xfrm>
            <a:off x="2387600" y="3516978"/>
            <a:ext cx="4368800" cy="19431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7" name="9.2 访问限制"/>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9.2	</a:t>
            </a:r>
            <a:r>
              <a:t>访问限制</a:t>
            </a:r>
          </a:p>
        </p:txBody>
      </p:sp>
      <p:sp>
        <p:nvSpPr>
          <p:cNvPr id="1748" name="如果要让内部属性不被外部访问，可以把属性的名称前加上两个下划线__，在Python中，实例的变量名如果以__开头，就变成了一个私有变量（private），只有内部可以访问，外部不能访问，所以，把Student类改一改："/>
          <p:cNvSpPr txBox="1"/>
          <p:nvPr/>
        </p:nvSpPr>
        <p:spPr>
          <a:xfrm>
            <a:off x="336688" y="959015"/>
            <a:ext cx="8470625"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如果要让内部属性不被外部访问，可以把属性的名称前加上两个下划线</a:t>
            </a:r>
            <a:r>
              <a:rPr>
                <a:solidFill>
                  <a:schemeClr val="accent2">
                    <a:satOff val="-67193"/>
                    <a:lumOff val="20931"/>
                  </a:schemeClr>
                </a:solidFill>
              </a:rPr>
              <a:t>__</a:t>
            </a:r>
            <a:r>
              <a:t>，在Python中，实例的变量名如果以</a:t>
            </a:r>
            <a:r>
              <a:rPr>
                <a:solidFill>
                  <a:schemeClr val="accent2">
                    <a:satOff val="-67193"/>
                    <a:lumOff val="20931"/>
                  </a:schemeClr>
                </a:solidFill>
              </a:rPr>
              <a:t>__</a:t>
            </a:r>
            <a:r>
              <a:t>开头，就变成了一个私有变量（private），只有内部可以访问，外部不能访问，所以，把Student类改一改：</a:t>
            </a:r>
          </a:p>
        </p:txBody>
      </p:sp>
      <p:sp>
        <p:nvSpPr>
          <p:cNvPr id="1749" name="class Student(object):…"/>
          <p:cNvSpPr txBox="1"/>
          <p:nvPr/>
        </p:nvSpPr>
        <p:spPr>
          <a:xfrm>
            <a:off x="1463849" y="2286297"/>
            <a:ext cx="6216301" cy="15243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rPr>
                <a:solidFill>
                  <a:srgbClr val="000088"/>
                </a:solidFill>
              </a:rPr>
              <a:t>self</a:t>
            </a:r>
            <a:r>
              <a:rPr>
                <a:solidFill>
                  <a:srgbClr val="666600"/>
                </a:solidFill>
              </a:rPr>
              <a:t>,</a:t>
            </a:r>
            <a:r>
              <a:t> name</a:t>
            </a:r>
            <a:r>
              <a:rPr>
                <a:solidFill>
                  <a:srgbClr val="666600"/>
                </a:solidFill>
              </a:rPr>
              <a:t>,</a:t>
            </a:r>
            <a:r>
              <a:t> score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__name </a:t>
            </a:r>
            <a:r>
              <a:rPr>
                <a:solidFill>
                  <a:srgbClr val="666600"/>
                </a:solidFill>
              </a:rPr>
              <a:t>=</a:t>
            </a:r>
            <a:r>
              <a:t> name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__score </a:t>
            </a:r>
            <a:r>
              <a:rPr>
                <a:solidFill>
                  <a:srgbClr val="666600"/>
                </a:solidFill>
              </a:rPr>
              <a:t>=</a:t>
            </a:r>
            <a:r>
              <a:t> score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print_score</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'%s: %s'</a:t>
            </a:r>
            <a:r>
              <a:t> </a:t>
            </a:r>
            <a:r>
              <a:rPr>
                <a:solidFill>
                  <a:srgbClr val="666600"/>
                </a:solidFill>
              </a:rPr>
              <a:t>%</a:t>
            </a:r>
            <a:r>
              <a:t> </a:t>
            </a:r>
            <a:r>
              <a:rPr>
                <a:solidFill>
                  <a:srgbClr val="666600"/>
                </a:solidFill>
              </a:rPr>
              <a:t>(</a:t>
            </a:r>
            <a:r>
              <a:rPr>
                <a:solidFill>
                  <a:srgbClr val="000088"/>
                </a:solidFill>
              </a:rPr>
              <a:t>self</a:t>
            </a:r>
            <a:r>
              <a:rPr>
                <a:solidFill>
                  <a:srgbClr val="666600"/>
                </a:solidFill>
              </a:rPr>
              <a:t>.</a:t>
            </a:r>
            <a:r>
              <a:t>__name</a:t>
            </a:r>
            <a:r>
              <a:rPr>
                <a:solidFill>
                  <a:srgbClr val="666600"/>
                </a:solidFill>
              </a:rPr>
              <a:t>,</a:t>
            </a:r>
            <a:r>
              <a:t> </a:t>
            </a:r>
            <a:r>
              <a:rPr>
                <a:solidFill>
                  <a:srgbClr val="000088"/>
                </a:solidFill>
              </a:rPr>
              <a:t>self</a:t>
            </a:r>
            <a:r>
              <a:rPr>
                <a:solidFill>
                  <a:srgbClr val="666600"/>
                </a:solidFill>
              </a:rPr>
              <a:t>.</a:t>
            </a:r>
            <a:r>
              <a:t>__score</a:t>
            </a:r>
            <a:r>
              <a:rPr>
                <a:solidFill>
                  <a:srgbClr val="666600"/>
                </a:solidFill>
              </a:rPr>
              <a:t>))</a:t>
            </a:r>
          </a:p>
        </p:txBody>
      </p:sp>
      <p:sp>
        <p:nvSpPr>
          <p:cNvPr id="1750" name="改完后，对于外部代码来说，没什么变动，但是已经无法从外部访问实例变量.__name和实例变量.__score了："/>
          <p:cNvSpPr txBox="1"/>
          <p:nvPr/>
        </p:nvSpPr>
        <p:spPr>
          <a:xfrm>
            <a:off x="485116" y="4081231"/>
            <a:ext cx="8583719"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改完后，对于外部代码来说，没什么变动，但是已经无法从外部访问实例变量</a:t>
            </a:r>
            <a:r>
              <a:rPr>
                <a:solidFill>
                  <a:schemeClr val="accent2">
                    <a:satOff val="-67193"/>
                    <a:lumOff val="20931"/>
                  </a:schemeClr>
                </a:solidFill>
              </a:rPr>
              <a:t>.__name</a:t>
            </a:r>
            <a:r>
              <a:t>和实例变量</a:t>
            </a:r>
            <a:r>
              <a:rPr>
                <a:solidFill>
                  <a:schemeClr val="accent2">
                    <a:satOff val="-67193"/>
                    <a:lumOff val="20931"/>
                  </a:schemeClr>
                </a:solidFill>
              </a:rPr>
              <a:t>.__score</a:t>
            </a:r>
            <a:r>
              <a:t>了：</a:t>
            </a:r>
          </a:p>
        </p:txBody>
      </p:sp>
      <p:pic>
        <p:nvPicPr>
          <p:cNvPr id="1751" name="图像" descr="图像"/>
          <p:cNvPicPr>
            <a:picLocks noChangeAspect="1"/>
          </p:cNvPicPr>
          <p:nvPr/>
        </p:nvPicPr>
        <p:blipFill>
          <a:blip r:embed="rId3">
            <a:extLst/>
          </a:blip>
          <a:stretch>
            <a:fillRect/>
          </a:stretch>
        </p:blipFill>
        <p:spPr>
          <a:xfrm>
            <a:off x="1917700" y="5084612"/>
            <a:ext cx="5308600" cy="1270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5" name="9.2 访问限制"/>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9.2	</a:t>
            </a:r>
            <a:r>
              <a:t>访问限制</a:t>
            </a:r>
          </a:p>
        </p:txBody>
      </p:sp>
      <p:sp>
        <p:nvSpPr>
          <p:cNvPr id="1756" name="这样就确保了外部代码不能随意修改对象内部的状态，这样通过访问限制的保护，代码更加健壮。…"/>
          <p:cNvSpPr txBox="1"/>
          <p:nvPr/>
        </p:nvSpPr>
        <p:spPr>
          <a:xfrm>
            <a:off x="336688" y="1168250"/>
            <a:ext cx="8470625" cy="13742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这样就确保了外部代码不能随意修改对象内部的状态，这样通过访问限制的保护，代码更加健壮。</a:t>
            </a:r>
          </a:p>
          <a:p>
            <a:pPr defTabSz="457200">
              <a:defRPr>
                <a:solidFill>
                  <a:srgbClr val="000000"/>
                </a:solidFill>
                <a:latin typeface="Helvetica Neue"/>
                <a:ea typeface="Helvetica Neue"/>
                <a:cs typeface="Helvetica Neue"/>
                <a:sym typeface="Helvetica Neue"/>
              </a:defRPr>
            </a:pPr>
            <a:r>
              <a:t>      但是如果外部代码要获取</a:t>
            </a:r>
            <a:r>
              <a:rPr>
                <a:solidFill>
                  <a:schemeClr val="accent2">
                    <a:satOff val="-67193"/>
                    <a:lumOff val="20931"/>
                  </a:schemeClr>
                </a:solidFill>
              </a:rPr>
              <a:t>name</a:t>
            </a:r>
            <a:r>
              <a:t>和</a:t>
            </a:r>
            <a:r>
              <a:rPr>
                <a:solidFill>
                  <a:schemeClr val="accent2">
                    <a:satOff val="-67193"/>
                    <a:lumOff val="20931"/>
                  </a:schemeClr>
                </a:solidFill>
              </a:rPr>
              <a:t>score</a:t>
            </a:r>
            <a:r>
              <a:t>怎么办？可以给</a:t>
            </a:r>
            <a:r>
              <a:rPr>
                <a:solidFill>
                  <a:schemeClr val="accent2">
                    <a:satOff val="-67193"/>
                    <a:lumOff val="20931"/>
                  </a:schemeClr>
                </a:solidFill>
              </a:rPr>
              <a:t>Student</a:t>
            </a:r>
            <a:r>
              <a:t>类增加</a:t>
            </a:r>
            <a:r>
              <a:rPr>
                <a:solidFill>
                  <a:schemeClr val="accent2">
                    <a:satOff val="-67193"/>
                    <a:lumOff val="20931"/>
                  </a:schemeClr>
                </a:solidFill>
              </a:rPr>
              <a:t>get_name</a:t>
            </a:r>
            <a:r>
              <a:t>和</a:t>
            </a:r>
            <a:r>
              <a:rPr>
                <a:solidFill>
                  <a:schemeClr val="accent2">
                    <a:satOff val="-67193"/>
                    <a:lumOff val="20931"/>
                  </a:schemeClr>
                </a:solidFill>
              </a:rPr>
              <a:t>get_score</a:t>
            </a:r>
            <a:r>
              <a:t>这样的方法：</a:t>
            </a:r>
          </a:p>
        </p:txBody>
      </p:sp>
      <p:sp>
        <p:nvSpPr>
          <p:cNvPr id="1757" name="如果又要允许外部代码修改score怎么办？可以再给Student类增加set_score方法："/>
          <p:cNvSpPr txBox="1"/>
          <p:nvPr/>
        </p:nvSpPr>
        <p:spPr>
          <a:xfrm>
            <a:off x="485116" y="4320507"/>
            <a:ext cx="8583719"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如果又要允许外部代码修改</a:t>
            </a:r>
            <a:r>
              <a:rPr>
                <a:solidFill>
                  <a:schemeClr val="accent2">
                    <a:satOff val="-67193"/>
                    <a:lumOff val="20931"/>
                  </a:schemeClr>
                </a:solidFill>
              </a:rPr>
              <a:t>score</a:t>
            </a:r>
            <a:r>
              <a:t>怎么办？可以再给</a:t>
            </a:r>
            <a:r>
              <a:rPr>
                <a:solidFill>
                  <a:schemeClr val="accent2">
                    <a:satOff val="-67193"/>
                    <a:lumOff val="20931"/>
                  </a:schemeClr>
                </a:solidFill>
              </a:rPr>
              <a:t>Student</a:t>
            </a:r>
            <a:r>
              <a:t>类增加</a:t>
            </a:r>
            <a:r>
              <a:rPr>
                <a:solidFill>
                  <a:schemeClr val="accent2">
                    <a:satOff val="-67193"/>
                    <a:lumOff val="20931"/>
                  </a:schemeClr>
                </a:solidFill>
              </a:rPr>
              <a:t>set_score</a:t>
            </a:r>
            <a:r>
              <a:t>方法：</a:t>
            </a:r>
          </a:p>
        </p:txBody>
      </p:sp>
      <p:sp>
        <p:nvSpPr>
          <p:cNvPr id="1758" name="class Student(object):…"/>
          <p:cNvSpPr txBox="1"/>
          <p:nvPr/>
        </p:nvSpPr>
        <p:spPr>
          <a:xfrm>
            <a:off x="2850915" y="2666802"/>
            <a:ext cx="3442170" cy="15243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get_name</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0088"/>
                </a:solidFill>
              </a:rPr>
              <a:t>self</a:t>
            </a:r>
            <a:r>
              <a:rPr>
                <a:solidFill>
                  <a:srgbClr val="666600"/>
                </a:solidFill>
              </a:rPr>
              <a:t>.</a:t>
            </a:r>
            <a:r>
              <a:t>__name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get_score</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0088"/>
                </a:solidFill>
              </a:rPr>
              <a:t>self</a:t>
            </a:r>
            <a:r>
              <a:rPr>
                <a:solidFill>
                  <a:srgbClr val="666600"/>
                </a:solidFill>
              </a:rPr>
              <a:t>.</a:t>
            </a:r>
            <a:r>
              <a:t>__score</a:t>
            </a:r>
          </a:p>
        </p:txBody>
      </p:sp>
      <p:sp>
        <p:nvSpPr>
          <p:cNvPr id="1759" name="class Student(object):…"/>
          <p:cNvSpPr txBox="1"/>
          <p:nvPr/>
        </p:nvSpPr>
        <p:spPr>
          <a:xfrm>
            <a:off x="2860462" y="5022523"/>
            <a:ext cx="3975656" cy="10417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rPr>
                <a:solidFill>
                  <a:srgbClr val="668099">
                    <a:alpha val="40000"/>
                  </a:srgbClr>
                </a:solidFill>
              </a:rP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set_score</a:t>
            </a:r>
            <a:r>
              <a:rPr>
                <a:solidFill>
                  <a:srgbClr val="666600"/>
                </a:solidFill>
              </a:rPr>
              <a:t>(</a:t>
            </a:r>
            <a:r>
              <a:t>self</a:t>
            </a:r>
            <a:r>
              <a:rPr>
                <a:solidFill>
                  <a:srgbClr val="666600"/>
                </a:solidFill>
              </a:rPr>
              <a:t>,</a:t>
            </a:r>
            <a:r>
              <a:t> score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self</a:t>
            </a:r>
            <a:r>
              <a:rPr>
                <a:solidFill>
                  <a:srgbClr val="666600"/>
                </a:solidFill>
              </a:rPr>
              <a:t>.</a:t>
            </a:r>
            <a:r>
              <a:t>__score </a:t>
            </a:r>
            <a:r>
              <a:rPr>
                <a:solidFill>
                  <a:srgbClr val="666600"/>
                </a:solidFill>
              </a:rPr>
              <a:t>=</a:t>
            </a:r>
            <a:r>
              <a:t> score</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3" name="9.2 访问限制"/>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9.2	</a:t>
            </a:r>
            <a:r>
              <a:t>访问限制</a:t>
            </a:r>
          </a:p>
        </p:txBody>
      </p:sp>
      <p:sp>
        <p:nvSpPr>
          <p:cNvPr id="1764" name="原先那种直接通过bart.score = 99也可以修改,为什么要定义一个方法大费周折？因为在方法中，可以对参数做检查，避免传入无效的参数："/>
          <p:cNvSpPr txBox="1"/>
          <p:nvPr/>
        </p:nvSpPr>
        <p:spPr>
          <a:xfrm>
            <a:off x="336688" y="959015"/>
            <a:ext cx="8470625"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原先那种直接通过</a:t>
            </a:r>
            <a:r>
              <a:rPr>
                <a:solidFill>
                  <a:schemeClr val="accent2">
                    <a:satOff val="-67193"/>
                    <a:lumOff val="20931"/>
                  </a:schemeClr>
                </a:solidFill>
              </a:rPr>
              <a:t>bart.score = 99</a:t>
            </a:r>
            <a:r>
              <a:t>也可以修改,为什么要定义一个方法大费周折？因为在方法中，可以对参数做检查，避免传入无效的参数：</a:t>
            </a:r>
          </a:p>
        </p:txBody>
      </p:sp>
      <p:sp>
        <p:nvSpPr>
          <p:cNvPr id="1765" name="class Student(object):…"/>
          <p:cNvSpPr txBox="1"/>
          <p:nvPr/>
        </p:nvSpPr>
        <p:spPr>
          <a:xfrm>
            <a:off x="2104034" y="2018286"/>
            <a:ext cx="4935933" cy="17656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set_score</a:t>
            </a:r>
            <a:r>
              <a:rPr>
                <a:solidFill>
                  <a:srgbClr val="666600"/>
                </a:solidFill>
              </a:rPr>
              <a:t>(</a:t>
            </a:r>
            <a:r>
              <a:rPr>
                <a:solidFill>
                  <a:srgbClr val="000088"/>
                </a:solidFill>
              </a:rPr>
              <a:t>self</a:t>
            </a:r>
            <a:r>
              <a:rPr>
                <a:solidFill>
                  <a:srgbClr val="666600"/>
                </a:solidFill>
              </a:rPr>
              <a:t>,</a:t>
            </a:r>
            <a:r>
              <a:t> score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a:t>
            </a:r>
            <a:r>
              <a:rPr>
                <a:solidFill>
                  <a:srgbClr val="006666"/>
                </a:solidFill>
              </a:rPr>
              <a:t>0</a:t>
            </a:r>
            <a:r>
              <a:t> </a:t>
            </a:r>
            <a:r>
              <a:rPr>
                <a:solidFill>
                  <a:srgbClr val="666600"/>
                </a:solidFill>
              </a:rPr>
              <a:t>&lt;=</a:t>
            </a:r>
            <a:r>
              <a:t> score </a:t>
            </a:r>
            <a:r>
              <a:rPr>
                <a:solidFill>
                  <a:srgbClr val="666600"/>
                </a:solidFill>
              </a:rPr>
              <a:t>&lt;=</a:t>
            </a:r>
            <a:r>
              <a:t> </a:t>
            </a:r>
            <a:r>
              <a:rPr>
                <a:solidFill>
                  <a:srgbClr val="006666"/>
                </a:solidFill>
              </a:rPr>
              <a:t>100</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__score </a:t>
            </a:r>
            <a:r>
              <a:rPr>
                <a:solidFill>
                  <a:srgbClr val="666600"/>
                </a:solidFill>
              </a:rPr>
              <a:t>=</a:t>
            </a:r>
            <a:r>
              <a:t> score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else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raise</a:t>
            </a:r>
            <a:r>
              <a:t> </a:t>
            </a:r>
            <a:r>
              <a:rPr>
                <a:solidFill>
                  <a:srgbClr val="660066"/>
                </a:solidFill>
              </a:rPr>
              <a:t>ValueError</a:t>
            </a:r>
            <a:r>
              <a:rPr>
                <a:solidFill>
                  <a:srgbClr val="666600"/>
                </a:solidFill>
              </a:rPr>
              <a:t>(</a:t>
            </a:r>
            <a:r>
              <a:rPr>
                <a:solidFill>
                  <a:srgbClr val="008800"/>
                </a:solidFill>
              </a:rPr>
              <a:t>'bad score'</a:t>
            </a:r>
            <a:r>
              <a:rPr>
                <a:solidFill>
                  <a:srgbClr val="666600"/>
                </a:solidFill>
              </a:rPr>
              <a:t>)</a:t>
            </a:r>
          </a:p>
        </p:txBody>
      </p:sp>
      <p:sp>
        <p:nvSpPr>
          <p:cNvPr id="1766" name="在Python中，变量名类似__xxx__的，也就是以双下划线开头，并且以双下划线结尾的，是特殊变量，特殊变量是可以直接访问的，不是private变量，所以，不能用__name__、__score__这样的变量名。…"/>
          <p:cNvSpPr txBox="1"/>
          <p:nvPr/>
        </p:nvSpPr>
        <p:spPr>
          <a:xfrm>
            <a:off x="530632" y="4110410"/>
            <a:ext cx="8296015" cy="20284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在Python中，变量名类似</a:t>
            </a:r>
            <a:r>
              <a:rPr>
                <a:solidFill>
                  <a:schemeClr val="accent2">
                    <a:satOff val="-67193"/>
                    <a:lumOff val="20931"/>
                  </a:schemeClr>
                </a:solidFill>
              </a:rPr>
              <a:t>__xxx__</a:t>
            </a:r>
            <a:r>
              <a:t>的，也就是以双下划线开头，并且以双下划线结尾的，是特殊变量，特殊变量是可以直接访问的，不是private变量，所以，不能用</a:t>
            </a:r>
            <a:r>
              <a:rPr>
                <a:solidFill>
                  <a:schemeClr val="accent2">
                    <a:satOff val="-67193"/>
                    <a:lumOff val="20931"/>
                  </a:schemeClr>
                </a:solidFill>
              </a:rPr>
              <a:t>__name__、__score__</a:t>
            </a:r>
            <a:r>
              <a:t>这样的变量名。</a:t>
            </a:r>
          </a:p>
          <a:p>
            <a:pPr defTabSz="457200">
              <a:defRPr>
                <a:solidFill>
                  <a:srgbClr val="000000"/>
                </a:solidFill>
                <a:latin typeface="Helvetica Neue"/>
                <a:ea typeface="Helvetica Neue"/>
                <a:cs typeface="Helvetica Neue"/>
                <a:sym typeface="Helvetica Neue"/>
              </a:defRPr>
            </a:pPr>
            <a:r>
              <a:t>       以一个下划线开头的实例变量名，比如</a:t>
            </a:r>
            <a:r>
              <a:rPr>
                <a:solidFill>
                  <a:schemeClr val="accent2">
                    <a:satOff val="-67193"/>
                    <a:lumOff val="20931"/>
                  </a:schemeClr>
                </a:solidFill>
              </a:rPr>
              <a:t>_name</a:t>
            </a:r>
            <a:r>
              <a:t>，这样的实例变量外部是可以访问的。但是，按照约定俗成的规定，当你看到这样的变量时，意思就是，“虽然我可以被访问，但是，请把我视为私有变量，不要随意访问”。</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0" name="9.2 访问限制"/>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9.2	</a:t>
            </a:r>
            <a:r>
              <a:t>访问限制</a:t>
            </a:r>
          </a:p>
        </p:txBody>
      </p:sp>
      <p:sp>
        <p:nvSpPr>
          <p:cNvPr id="1771" name="双下划线开头的实例变量是不是一定不能从外部访问呢？其实也不是。不能直接访问__name是因为Python解释器对外把__name变量改成了_Student__name，所以，仍然可以通过_Student__name来访问__name变量。…"/>
          <p:cNvSpPr txBox="1"/>
          <p:nvPr/>
        </p:nvSpPr>
        <p:spPr>
          <a:xfrm>
            <a:off x="336688" y="1787050"/>
            <a:ext cx="8470625" cy="17045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双下划线开头的实例变量是不是一定不能从外部访问呢？其实也不是。不能直接访问</a:t>
            </a:r>
            <a:r>
              <a:rPr>
                <a:solidFill>
                  <a:schemeClr val="accent2">
                    <a:satOff val="-67193"/>
                    <a:lumOff val="20931"/>
                  </a:schemeClr>
                </a:solidFill>
              </a:rPr>
              <a:t>__name</a:t>
            </a:r>
            <a:r>
              <a:t>是因为Python解释器对外把</a:t>
            </a:r>
            <a:r>
              <a:rPr>
                <a:solidFill>
                  <a:schemeClr val="accent2">
                    <a:satOff val="-67193"/>
                    <a:lumOff val="20931"/>
                  </a:schemeClr>
                </a:solidFill>
              </a:rPr>
              <a:t>__name</a:t>
            </a:r>
            <a:r>
              <a:t>变量改成了</a:t>
            </a:r>
            <a:r>
              <a:rPr>
                <a:solidFill>
                  <a:schemeClr val="accent2">
                    <a:satOff val="-67193"/>
                    <a:lumOff val="20931"/>
                  </a:schemeClr>
                </a:solidFill>
              </a:rPr>
              <a:t>_Student__name</a:t>
            </a:r>
            <a:r>
              <a:t>，所以，仍然可以通过</a:t>
            </a:r>
            <a:r>
              <a:rPr>
                <a:solidFill>
                  <a:schemeClr val="accent2">
                    <a:satOff val="-67193"/>
                    <a:lumOff val="20931"/>
                  </a:schemeClr>
                </a:solidFill>
              </a:rPr>
              <a:t>_Student__name</a:t>
            </a:r>
            <a:r>
              <a:t>来访问</a:t>
            </a:r>
            <a:r>
              <a:rPr>
                <a:solidFill>
                  <a:schemeClr val="accent2">
                    <a:satOff val="-67193"/>
                    <a:lumOff val="20931"/>
                  </a:schemeClr>
                </a:solidFill>
              </a:rPr>
              <a:t>__name</a:t>
            </a:r>
            <a:r>
              <a:t>变量。</a:t>
            </a:r>
          </a:p>
          <a:p>
            <a:pPr defTabSz="457200">
              <a:defRPr>
                <a:solidFill>
                  <a:srgbClr val="000000"/>
                </a:solidFill>
                <a:latin typeface="Helvetica Neue"/>
                <a:ea typeface="Helvetica Neue"/>
                <a:cs typeface="Helvetica Neue"/>
                <a:sym typeface="Helvetica Neue"/>
              </a:defRPr>
            </a:pPr>
            <a:r>
              <a:t>       但是建议不要这么做，因为不同版本的Python解释器可能会把</a:t>
            </a:r>
            <a:r>
              <a:rPr>
                <a:solidFill>
                  <a:schemeClr val="accent2">
                    <a:satOff val="-67193"/>
                    <a:lumOff val="20931"/>
                  </a:schemeClr>
                </a:solidFill>
              </a:rPr>
              <a:t>__name</a:t>
            </a:r>
            <a:r>
              <a:t>改成不同的变量名</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5" name="9.2 访问限制"/>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9.2	</a:t>
            </a:r>
            <a:r>
              <a:t>访问限制</a:t>
            </a:r>
          </a:p>
        </p:txBody>
      </p:sp>
      <p:sp>
        <p:nvSpPr>
          <p:cNvPr id="1776" name="练习："/>
          <p:cNvSpPr txBox="1"/>
          <p:nvPr/>
        </p:nvSpPr>
        <p:spPr>
          <a:xfrm>
            <a:off x="1075139" y="995110"/>
            <a:ext cx="10185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练习：</a:t>
            </a:r>
          </a:p>
        </p:txBody>
      </p:sp>
      <p:sp>
        <p:nvSpPr>
          <p:cNvPr id="1777"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778" name="请把下面的Student对象的gender字段对外隐藏起来，用get_gender( )和set_gender( )代替，并检查参数有效性："/>
          <p:cNvSpPr txBox="1"/>
          <p:nvPr/>
        </p:nvSpPr>
        <p:spPr>
          <a:xfrm>
            <a:off x="447005" y="1642545"/>
            <a:ext cx="8249989"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请把下面的</a:t>
            </a:r>
            <a:r>
              <a:rPr>
                <a:solidFill>
                  <a:schemeClr val="accent2">
                    <a:satOff val="-67193"/>
                    <a:lumOff val="20931"/>
                  </a:schemeClr>
                </a:solidFill>
              </a:rPr>
              <a:t>Student</a:t>
            </a:r>
            <a:r>
              <a:t>对象的</a:t>
            </a:r>
            <a:r>
              <a:rPr>
                <a:solidFill>
                  <a:schemeClr val="accent2">
                    <a:satOff val="-67193"/>
                    <a:lumOff val="20931"/>
                  </a:schemeClr>
                </a:solidFill>
              </a:rPr>
              <a:t>gender</a:t>
            </a:r>
            <a:r>
              <a:t>字段对外隐藏起来，用</a:t>
            </a:r>
            <a:r>
              <a:rPr>
                <a:solidFill>
                  <a:schemeClr val="accent2">
                    <a:satOff val="-67193"/>
                    <a:lumOff val="20931"/>
                  </a:schemeClr>
                </a:solidFill>
              </a:rPr>
              <a:t>get_gender( )</a:t>
            </a:r>
            <a:r>
              <a:t>和</a:t>
            </a:r>
            <a:r>
              <a:rPr>
                <a:solidFill>
                  <a:schemeClr val="accent2">
                    <a:satOff val="-67193"/>
                    <a:lumOff val="20931"/>
                  </a:schemeClr>
                </a:solidFill>
              </a:rPr>
              <a:t>set_gender( )</a:t>
            </a:r>
            <a:r>
              <a:t>代替，并检查参数有效性：</a:t>
            </a:r>
          </a:p>
        </p:txBody>
      </p:sp>
      <p:sp>
        <p:nvSpPr>
          <p:cNvPr id="1779" name="class Student(object):…"/>
          <p:cNvSpPr txBox="1"/>
          <p:nvPr/>
        </p:nvSpPr>
        <p:spPr>
          <a:xfrm>
            <a:off x="2264080" y="2558001"/>
            <a:ext cx="4615840" cy="10417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rPr>
                <a:solidFill>
                  <a:srgbClr val="000088"/>
                </a:solidFill>
              </a:rPr>
              <a:t>self</a:t>
            </a:r>
            <a:r>
              <a:rPr>
                <a:solidFill>
                  <a:srgbClr val="666600"/>
                </a:solidFill>
              </a:rPr>
              <a:t>,</a:t>
            </a:r>
            <a:r>
              <a:t> name</a:t>
            </a:r>
            <a:r>
              <a:rPr>
                <a:solidFill>
                  <a:srgbClr val="666600"/>
                </a:solidFill>
              </a:rPr>
              <a:t>,</a:t>
            </a:r>
            <a:r>
              <a:t> gender</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name </a:t>
            </a:r>
            <a:r>
              <a:rPr>
                <a:solidFill>
                  <a:srgbClr val="666600"/>
                </a:solidFill>
              </a:rPr>
              <a:t>=</a:t>
            </a:r>
            <a:r>
              <a:t> name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gender </a:t>
            </a:r>
            <a:r>
              <a:rPr>
                <a:solidFill>
                  <a:srgbClr val="666600"/>
                </a:solidFill>
              </a:rPr>
              <a:t>=</a:t>
            </a:r>
            <a:r>
              <a:t> gender</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3" name="9.3 继承和多态"/>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9.3	</a:t>
            </a:r>
            <a:r>
              <a:t>继承和多态</a:t>
            </a:r>
          </a:p>
        </p:txBody>
      </p:sp>
      <p:sp>
        <p:nvSpPr>
          <p:cNvPr id="1784" name="在OOP程序设计中，当我们定义一个class的时候，可以从某个现有的class继承，新的class称为子类（Subclass），而被继承的class称为基类、父类或超类（Base class、Super class）。…"/>
          <p:cNvSpPr txBox="1"/>
          <p:nvPr/>
        </p:nvSpPr>
        <p:spPr>
          <a:xfrm>
            <a:off x="328612" y="965364"/>
            <a:ext cx="8486776" cy="1380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在OOP程序设计中，当我们定义一个</a:t>
            </a:r>
            <a:r>
              <a:rPr>
                <a:solidFill>
                  <a:schemeClr val="accent2">
                    <a:satOff val="-67193"/>
                    <a:lumOff val="20931"/>
                  </a:schemeClr>
                </a:solidFill>
              </a:rPr>
              <a:t>class</a:t>
            </a:r>
            <a:r>
              <a:t>的时候，可以从某个现有的</a:t>
            </a:r>
            <a:r>
              <a:rPr>
                <a:solidFill>
                  <a:schemeClr val="accent2">
                    <a:satOff val="-67193"/>
                    <a:lumOff val="20931"/>
                  </a:schemeClr>
                </a:solidFill>
              </a:rPr>
              <a:t>class</a:t>
            </a:r>
            <a:r>
              <a:t>继承，新的</a:t>
            </a:r>
            <a:r>
              <a:rPr>
                <a:solidFill>
                  <a:schemeClr val="accent2">
                    <a:satOff val="-67193"/>
                    <a:lumOff val="20931"/>
                  </a:schemeClr>
                </a:solidFill>
              </a:rPr>
              <a:t>class</a:t>
            </a:r>
            <a:r>
              <a:t>称为子类（Subclass），而被继承的</a:t>
            </a:r>
            <a:r>
              <a:rPr>
                <a:solidFill>
                  <a:schemeClr val="accent2">
                    <a:satOff val="-67193"/>
                    <a:lumOff val="20931"/>
                  </a:schemeClr>
                </a:solidFill>
              </a:rPr>
              <a:t>class</a:t>
            </a:r>
            <a:r>
              <a:t>称为基类、父类或超类（Base class、Super class）。</a:t>
            </a:r>
          </a:p>
          <a:p>
            <a:pPr defTabSz="457200">
              <a:defRPr>
                <a:solidFill>
                  <a:srgbClr val="000000"/>
                </a:solidFill>
                <a:latin typeface="Helvetica Neue"/>
                <a:ea typeface="Helvetica Neue"/>
                <a:cs typeface="Helvetica Neue"/>
                <a:sym typeface="Helvetica Neue"/>
              </a:defRPr>
            </a:pPr>
            <a:r>
              <a:t>       比如，已经编写了一个名为</a:t>
            </a:r>
            <a:r>
              <a:rPr>
                <a:solidFill>
                  <a:schemeClr val="accent2">
                    <a:satOff val="-67193"/>
                    <a:lumOff val="20931"/>
                  </a:schemeClr>
                </a:solidFill>
              </a:rPr>
              <a:t>Animal</a:t>
            </a:r>
            <a:r>
              <a:t>的</a:t>
            </a:r>
            <a:r>
              <a:rPr>
                <a:solidFill>
                  <a:schemeClr val="accent2">
                    <a:satOff val="-67193"/>
                    <a:lumOff val="20931"/>
                  </a:schemeClr>
                </a:solidFill>
              </a:rPr>
              <a:t>class</a:t>
            </a:r>
            <a:r>
              <a:t>，有一个</a:t>
            </a:r>
            <a:r>
              <a:rPr>
                <a:solidFill>
                  <a:schemeClr val="accent2">
                    <a:satOff val="-67193"/>
                    <a:lumOff val="20931"/>
                  </a:schemeClr>
                </a:solidFill>
              </a:rPr>
              <a:t>run( )</a:t>
            </a:r>
            <a:r>
              <a:t>方法可以直接打印：</a:t>
            </a:r>
          </a:p>
        </p:txBody>
      </p:sp>
      <p:sp>
        <p:nvSpPr>
          <p:cNvPr id="1785" name="class Animal(object):…"/>
          <p:cNvSpPr txBox="1"/>
          <p:nvPr/>
        </p:nvSpPr>
        <p:spPr>
          <a:xfrm>
            <a:off x="2317428" y="2505789"/>
            <a:ext cx="4509144" cy="8004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Animal</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run</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'Animal is running...'</a:t>
            </a:r>
            <a:r>
              <a:rPr>
                <a:solidFill>
                  <a:srgbClr val="666600"/>
                </a:solidFill>
              </a:rPr>
              <a:t>)</a:t>
            </a:r>
          </a:p>
        </p:txBody>
      </p:sp>
      <p:sp>
        <p:nvSpPr>
          <p:cNvPr id="1786" name="需要编写Dog和Cat类时，就可以直接从Animal类继承："/>
          <p:cNvSpPr txBox="1"/>
          <p:nvPr/>
        </p:nvSpPr>
        <p:spPr>
          <a:xfrm>
            <a:off x="849028" y="3679753"/>
            <a:ext cx="569661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需要编写</a:t>
            </a:r>
            <a:r>
              <a:rPr>
                <a:solidFill>
                  <a:schemeClr val="accent2">
                    <a:satOff val="-67193"/>
                    <a:lumOff val="20931"/>
                  </a:schemeClr>
                </a:solidFill>
              </a:rPr>
              <a:t>Dog</a:t>
            </a:r>
            <a:r>
              <a:t>和</a:t>
            </a:r>
            <a:r>
              <a:rPr>
                <a:solidFill>
                  <a:schemeClr val="accent2">
                    <a:satOff val="-67193"/>
                    <a:lumOff val="20931"/>
                  </a:schemeClr>
                </a:solidFill>
              </a:rPr>
              <a:t>Cat</a:t>
            </a:r>
            <a:r>
              <a:t>类时，就可以直接从Animal类继承：</a:t>
            </a:r>
          </a:p>
        </p:txBody>
      </p:sp>
      <p:sp>
        <p:nvSpPr>
          <p:cNvPr id="1787" name="class Dog(Animal):…"/>
          <p:cNvSpPr txBox="1"/>
          <p:nvPr/>
        </p:nvSpPr>
        <p:spPr>
          <a:xfrm>
            <a:off x="2362983" y="4462163"/>
            <a:ext cx="2588591" cy="12830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Dog</a:t>
            </a:r>
            <a:r>
              <a:rPr>
                <a:solidFill>
                  <a:srgbClr val="666600"/>
                </a:solidFill>
              </a:rPr>
              <a:t>(</a:t>
            </a:r>
            <a:r>
              <a:rPr>
                <a:solidFill>
                  <a:srgbClr val="660066"/>
                </a:solidFill>
              </a:rPr>
              <a:t>Animal</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p>
          <a:p>
            <a:pPr marL="457200" indent="-317500" defTabSz="457200">
              <a:buClr>
                <a:srgbClr val="668099">
                  <a:alpha val="40000"/>
                </a:srgbClr>
              </a:buClr>
              <a:buSzPct val="100000"/>
              <a:buFont typeface="Monaco"/>
              <a:buAutoNum type="arabicPeriod" startAt="4"/>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Cat</a:t>
            </a:r>
            <a:r>
              <a:rPr>
                <a:solidFill>
                  <a:srgbClr val="666600"/>
                </a:solidFill>
              </a:rPr>
              <a:t>(</a:t>
            </a:r>
            <a:r>
              <a:rPr>
                <a:solidFill>
                  <a:srgbClr val="660066"/>
                </a:solidFill>
              </a:rPr>
              <a:t>Animal</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4"/>
              <a:defRPr sz="1400">
                <a:solidFill>
                  <a:srgbClr val="668099">
                    <a:alpha val="40000"/>
                  </a:srgbClr>
                </a:solidFill>
                <a:latin typeface="Monaco"/>
                <a:ea typeface="Monaco"/>
                <a:cs typeface="Monaco"/>
                <a:sym typeface="Monaco"/>
              </a:defRPr>
            </a:pPr>
            <a:r>
              <a:t>    </a:t>
            </a:r>
            <a:r>
              <a:rPr>
                <a:solidFill>
                  <a:srgbClr val="000088"/>
                </a:solidFill>
              </a:rPr>
              <a:t>pass</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3.1 命令行和交互式"/>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3.1	</a:t>
            </a:r>
            <a:r>
              <a:t>命令行和交互式</a:t>
            </a:r>
          </a:p>
        </p:txBody>
      </p:sp>
      <p:sp>
        <p:nvSpPr>
          <p:cNvPr id="298" name="命令行模式："/>
          <p:cNvSpPr txBox="1"/>
          <p:nvPr/>
        </p:nvSpPr>
        <p:spPr>
          <a:xfrm>
            <a:off x="1075139" y="995110"/>
            <a:ext cx="19329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命令行模式：</a:t>
            </a:r>
          </a:p>
        </p:txBody>
      </p:sp>
      <p:sp>
        <p:nvSpPr>
          <p:cNvPr id="299" name="在命令行模式下可以执行 python hello.py 运行一个 .py 的文件"/>
          <p:cNvSpPr txBox="1"/>
          <p:nvPr/>
        </p:nvSpPr>
        <p:spPr>
          <a:xfrm>
            <a:off x="510619" y="1760913"/>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在命令行模式下可以执行 </a:t>
            </a:r>
            <a:r>
              <a:rPr>
                <a:solidFill>
                  <a:schemeClr val="accent2">
                    <a:satOff val="-67193"/>
                    <a:lumOff val="20931"/>
                  </a:schemeClr>
                </a:solidFill>
              </a:rPr>
              <a:t>python hello.py</a:t>
            </a:r>
            <a:r>
              <a:t> 运行一个 </a:t>
            </a:r>
            <a:r>
              <a:rPr>
                <a:solidFill>
                  <a:schemeClr val="accent2">
                    <a:satOff val="-67193"/>
                    <a:lumOff val="20931"/>
                  </a:schemeClr>
                </a:solidFill>
              </a:rPr>
              <a:t>.py</a:t>
            </a:r>
            <a:r>
              <a:t> 的文件</a:t>
            </a:r>
          </a:p>
        </p:txBody>
      </p:sp>
      <p:pic>
        <p:nvPicPr>
          <p:cNvPr id="300" name="图像" descr="图像"/>
          <p:cNvPicPr>
            <a:picLocks noChangeAspect="1"/>
          </p:cNvPicPr>
          <p:nvPr/>
        </p:nvPicPr>
        <p:blipFill>
          <a:blip r:embed="rId3">
            <a:extLst/>
          </a:blip>
          <a:stretch>
            <a:fillRect/>
          </a:stretch>
        </p:blipFill>
        <p:spPr>
          <a:xfrm>
            <a:off x="1955800" y="2965450"/>
            <a:ext cx="5232400" cy="9271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1" name="9.3 继承和多态"/>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9.3	</a:t>
            </a:r>
            <a:r>
              <a:t>继承和多态</a:t>
            </a:r>
          </a:p>
        </p:txBody>
      </p:sp>
      <p:sp>
        <p:nvSpPr>
          <p:cNvPr id="1792" name="继承有什么好处？最大的好处是子类获得了父类的全部功能。由于Animial实现了run()方法，因此，Dog和Cat作为它的子类，自动拥有了run()方法："/>
          <p:cNvSpPr txBox="1"/>
          <p:nvPr/>
        </p:nvSpPr>
        <p:spPr>
          <a:xfrm>
            <a:off x="328612" y="965364"/>
            <a:ext cx="848677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继承有什么好处？最大的好处是子类获得了父类的全部功能。由于</a:t>
            </a:r>
            <a:r>
              <a:rPr>
                <a:solidFill>
                  <a:schemeClr val="accent2">
                    <a:satOff val="-67193"/>
                    <a:lumOff val="20931"/>
                  </a:schemeClr>
                </a:solidFill>
              </a:rPr>
              <a:t>Animial</a:t>
            </a:r>
            <a:r>
              <a:t>实现了</a:t>
            </a:r>
            <a:r>
              <a:rPr>
                <a:solidFill>
                  <a:schemeClr val="accent2">
                    <a:satOff val="-67193"/>
                    <a:lumOff val="20931"/>
                  </a:schemeClr>
                </a:solidFill>
              </a:rPr>
              <a:t>run()</a:t>
            </a:r>
            <a:r>
              <a:t>方法，因此，</a:t>
            </a:r>
            <a:r>
              <a:rPr>
                <a:solidFill>
                  <a:schemeClr val="accent2">
                    <a:satOff val="-67193"/>
                    <a:lumOff val="20931"/>
                  </a:schemeClr>
                </a:solidFill>
              </a:rPr>
              <a:t>Dog</a:t>
            </a:r>
            <a:r>
              <a:t>和</a:t>
            </a:r>
            <a:r>
              <a:rPr>
                <a:solidFill>
                  <a:schemeClr val="accent2">
                    <a:satOff val="-67193"/>
                    <a:lumOff val="20931"/>
                  </a:schemeClr>
                </a:solidFill>
              </a:rPr>
              <a:t>Cat</a:t>
            </a:r>
            <a:r>
              <a:t>作为它的子类，自动拥有了run()方法：</a:t>
            </a:r>
          </a:p>
        </p:txBody>
      </p:sp>
      <p:sp>
        <p:nvSpPr>
          <p:cNvPr id="1793" name="运行结果为："/>
          <p:cNvSpPr txBox="1"/>
          <p:nvPr/>
        </p:nvSpPr>
        <p:spPr>
          <a:xfrm>
            <a:off x="706570" y="3224529"/>
            <a:ext cx="14757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运行结果为：</a:t>
            </a:r>
          </a:p>
        </p:txBody>
      </p:sp>
      <p:sp>
        <p:nvSpPr>
          <p:cNvPr id="1794" name="dog = Dog()…"/>
          <p:cNvSpPr txBox="1"/>
          <p:nvPr/>
        </p:nvSpPr>
        <p:spPr>
          <a:xfrm>
            <a:off x="3101572" y="1837116"/>
            <a:ext cx="1841709" cy="12830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dog </a:t>
            </a:r>
            <a:r>
              <a:rPr>
                <a:solidFill>
                  <a:srgbClr val="666600"/>
                </a:solidFill>
              </a:rPr>
              <a:t>=</a:t>
            </a:r>
            <a:r>
              <a:t> </a:t>
            </a:r>
            <a:r>
              <a:rPr>
                <a:solidFill>
                  <a:srgbClr val="660066"/>
                </a:solidFill>
              </a:rPr>
              <a:t>Dog</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dog</a:t>
            </a:r>
            <a:r>
              <a:rPr>
                <a:solidFill>
                  <a:srgbClr val="666600"/>
                </a:solidFill>
              </a:rPr>
              <a:t>.</a:t>
            </a:r>
            <a:r>
              <a:t>run</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p>
          <a:p>
            <a:pPr marL="457200" indent="-317500" defTabSz="457200">
              <a:buClr>
                <a:srgbClr val="668099">
                  <a:alpha val="40000"/>
                </a:srgbClr>
              </a:buClr>
              <a:buSzPct val="100000"/>
              <a:buFont typeface="Monaco"/>
              <a:buAutoNum type="arabicPeriod" startAt="4"/>
              <a:defRPr sz="1400">
                <a:solidFill>
                  <a:srgbClr val="668099">
                    <a:alpha val="40000"/>
                  </a:srgbClr>
                </a:solidFill>
                <a:latin typeface="Monaco"/>
                <a:ea typeface="Monaco"/>
                <a:cs typeface="Monaco"/>
                <a:sym typeface="Monaco"/>
              </a:defRPr>
            </a:pPr>
            <a:r>
              <a:t>cat </a:t>
            </a:r>
            <a:r>
              <a:rPr>
                <a:solidFill>
                  <a:srgbClr val="666600"/>
                </a:solidFill>
              </a:rPr>
              <a:t>=</a:t>
            </a:r>
            <a:r>
              <a:t> </a:t>
            </a:r>
            <a:r>
              <a:rPr>
                <a:solidFill>
                  <a:srgbClr val="660066"/>
                </a:solidFill>
              </a:rPr>
              <a:t>Cat</a:t>
            </a:r>
            <a:r>
              <a:rPr>
                <a:solidFill>
                  <a:srgbClr val="666600"/>
                </a:solidFill>
              </a:rPr>
              <a:t>()</a:t>
            </a:r>
          </a:p>
          <a:p>
            <a:pPr marL="457200" indent="-317500" defTabSz="457200">
              <a:buClr>
                <a:srgbClr val="668099">
                  <a:alpha val="40000"/>
                </a:srgbClr>
              </a:buClr>
              <a:buSzPct val="100000"/>
              <a:buFont typeface="Monaco"/>
              <a:buAutoNum type="arabicPeriod" startAt="4"/>
              <a:defRPr sz="1400">
                <a:solidFill>
                  <a:srgbClr val="668099">
                    <a:alpha val="40000"/>
                  </a:srgbClr>
                </a:solidFill>
                <a:latin typeface="Monaco"/>
                <a:ea typeface="Monaco"/>
                <a:cs typeface="Monaco"/>
                <a:sym typeface="Monaco"/>
              </a:defRPr>
            </a:pPr>
            <a:r>
              <a:t>cat</a:t>
            </a:r>
            <a:r>
              <a:rPr>
                <a:solidFill>
                  <a:srgbClr val="666600"/>
                </a:solidFill>
              </a:rPr>
              <a:t>.</a:t>
            </a:r>
            <a:r>
              <a:t>run</a:t>
            </a:r>
            <a:r>
              <a:rPr>
                <a:solidFill>
                  <a:srgbClr val="666600"/>
                </a:solidFill>
              </a:rPr>
              <a:t>()</a:t>
            </a:r>
          </a:p>
        </p:txBody>
      </p:sp>
      <p:pic>
        <p:nvPicPr>
          <p:cNvPr id="1795" name="图像" descr="图像"/>
          <p:cNvPicPr>
            <a:picLocks noChangeAspect="1"/>
          </p:cNvPicPr>
          <p:nvPr/>
        </p:nvPicPr>
        <p:blipFill>
          <a:blip r:embed="rId3">
            <a:extLst/>
          </a:blip>
          <a:stretch>
            <a:fillRect/>
          </a:stretch>
        </p:blipFill>
        <p:spPr>
          <a:xfrm>
            <a:off x="1657350" y="3737373"/>
            <a:ext cx="5829300" cy="736601"/>
          </a:xfrm>
          <a:prstGeom prst="rect">
            <a:avLst/>
          </a:prstGeom>
          <a:ln w="12700">
            <a:miter lim="400000"/>
          </a:ln>
        </p:spPr>
      </p:pic>
      <p:sp>
        <p:nvSpPr>
          <p:cNvPr id="1796" name="也可以对子类增加一些方法，比如Dog类："/>
          <p:cNvSpPr txBox="1"/>
          <p:nvPr/>
        </p:nvSpPr>
        <p:spPr>
          <a:xfrm>
            <a:off x="212865" y="4695974"/>
            <a:ext cx="848677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也可以对子类增加一些方法，比如Dog类：</a:t>
            </a:r>
          </a:p>
        </p:txBody>
      </p:sp>
      <p:sp>
        <p:nvSpPr>
          <p:cNvPr id="1797" name="class Dog(Animal):…"/>
          <p:cNvSpPr txBox="1"/>
          <p:nvPr/>
        </p:nvSpPr>
        <p:spPr>
          <a:xfrm>
            <a:off x="2424126" y="5226306"/>
            <a:ext cx="4295748" cy="12830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Dog</a:t>
            </a:r>
            <a:r>
              <a:rPr>
                <a:solidFill>
                  <a:srgbClr val="666600"/>
                </a:solidFill>
              </a:rPr>
              <a:t>(</a:t>
            </a:r>
            <a:r>
              <a:rPr>
                <a:solidFill>
                  <a:srgbClr val="660066"/>
                </a:solidFill>
              </a:rPr>
              <a:t>Animal</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run</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'Dog is running...'</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eat</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'Eating meat...'</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1" name="9.3 继承和多态"/>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9.3	</a:t>
            </a:r>
            <a:r>
              <a:t>继承和多态</a:t>
            </a:r>
          </a:p>
        </p:txBody>
      </p:sp>
      <p:sp>
        <p:nvSpPr>
          <p:cNvPr id="1802" name="继承的第二个好处需要我们对代码做一点改进。无论是Dog还是Cat，它们run()的时候，显示的都是Animal is running...，符合逻辑的做法是分别显示Dog is running...和Cat is running...，因此，对Dog和Cat类改进如下："/>
          <p:cNvSpPr txBox="1"/>
          <p:nvPr/>
        </p:nvSpPr>
        <p:spPr>
          <a:xfrm>
            <a:off x="465143" y="968102"/>
            <a:ext cx="8213714"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继承的第二个好处需要我们对代码做一点改进。无论是</a:t>
            </a:r>
            <a:r>
              <a:rPr>
                <a:solidFill>
                  <a:schemeClr val="accent2">
                    <a:satOff val="-67193"/>
                    <a:lumOff val="20931"/>
                  </a:schemeClr>
                </a:solidFill>
              </a:rPr>
              <a:t>Dog</a:t>
            </a:r>
            <a:r>
              <a:t>还是</a:t>
            </a:r>
            <a:r>
              <a:rPr>
                <a:solidFill>
                  <a:schemeClr val="accent2">
                    <a:satOff val="-67193"/>
                    <a:lumOff val="20931"/>
                  </a:schemeClr>
                </a:solidFill>
              </a:rPr>
              <a:t>Cat</a:t>
            </a:r>
            <a:r>
              <a:t>，它们</a:t>
            </a:r>
            <a:r>
              <a:rPr>
                <a:solidFill>
                  <a:schemeClr val="accent2">
                    <a:satOff val="-67193"/>
                    <a:lumOff val="20931"/>
                  </a:schemeClr>
                </a:solidFill>
              </a:rPr>
              <a:t>run()</a:t>
            </a:r>
            <a:r>
              <a:t>的时候，显示的都是</a:t>
            </a:r>
            <a:r>
              <a:rPr>
                <a:solidFill>
                  <a:schemeClr val="accent2">
                    <a:satOff val="-67193"/>
                    <a:lumOff val="20931"/>
                  </a:schemeClr>
                </a:solidFill>
              </a:rPr>
              <a:t>Animal is running...</a:t>
            </a:r>
            <a:r>
              <a:t>，符合逻辑的做法是分别显示</a:t>
            </a:r>
            <a:r>
              <a:rPr>
                <a:solidFill>
                  <a:schemeClr val="accent2">
                    <a:satOff val="-67193"/>
                    <a:lumOff val="20931"/>
                  </a:schemeClr>
                </a:solidFill>
              </a:rPr>
              <a:t>Dog is running...</a:t>
            </a:r>
            <a:r>
              <a:t>和</a:t>
            </a:r>
            <a:r>
              <a:rPr>
                <a:solidFill>
                  <a:schemeClr val="accent2">
                    <a:satOff val="-67193"/>
                    <a:lumOff val="20931"/>
                  </a:schemeClr>
                </a:solidFill>
              </a:rPr>
              <a:t>Cat is running...</a:t>
            </a:r>
            <a:r>
              <a:t>，因此，对</a:t>
            </a:r>
            <a:r>
              <a:rPr>
                <a:solidFill>
                  <a:schemeClr val="accent2">
                    <a:satOff val="-67193"/>
                    <a:lumOff val="20931"/>
                  </a:schemeClr>
                </a:solidFill>
              </a:rPr>
              <a:t>Dog</a:t>
            </a:r>
            <a:r>
              <a:t>和</a:t>
            </a:r>
            <a:r>
              <a:rPr>
                <a:solidFill>
                  <a:schemeClr val="accent2">
                    <a:satOff val="-67193"/>
                    <a:lumOff val="20931"/>
                  </a:schemeClr>
                </a:solidFill>
              </a:rPr>
              <a:t>Cat</a:t>
            </a:r>
            <a:r>
              <a:t>类改进如下：</a:t>
            </a:r>
          </a:p>
        </p:txBody>
      </p:sp>
      <p:sp>
        <p:nvSpPr>
          <p:cNvPr id="1803" name="class Dog(Animal):…"/>
          <p:cNvSpPr txBox="1"/>
          <p:nvPr/>
        </p:nvSpPr>
        <p:spPr>
          <a:xfrm>
            <a:off x="2424126" y="2227972"/>
            <a:ext cx="4295748" cy="17656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Dog</a:t>
            </a:r>
            <a:r>
              <a:rPr>
                <a:solidFill>
                  <a:srgbClr val="666600"/>
                </a:solidFill>
              </a:rPr>
              <a:t>(</a:t>
            </a:r>
            <a:r>
              <a:rPr>
                <a:solidFill>
                  <a:srgbClr val="660066"/>
                </a:solidFill>
              </a:rPr>
              <a:t>Animal</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run</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'Dog is running...'</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Cat</a:t>
            </a:r>
            <a:r>
              <a:rPr>
                <a:solidFill>
                  <a:srgbClr val="666600"/>
                </a:solidFill>
              </a:rPr>
              <a:t>(</a:t>
            </a:r>
            <a:r>
              <a:rPr>
                <a:solidFill>
                  <a:srgbClr val="660066"/>
                </a:solidFill>
              </a:rPr>
              <a:t>Animal</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run</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'Cat is running...'</a:t>
            </a:r>
            <a:r>
              <a:rPr>
                <a:solidFill>
                  <a:srgbClr val="666600"/>
                </a:solidFill>
              </a:rPr>
              <a:t>)</a:t>
            </a:r>
            <a:endParaRPr>
              <a:solidFill>
                <a:srgbClr val="668099">
                  <a:alpha val="40000"/>
                </a:srgbClr>
              </a:solidFill>
            </a:endParaRPr>
          </a:p>
        </p:txBody>
      </p:sp>
      <p:sp>
        <p:nvSpPr>
          <p:cNvPr id="1804" name="再次运行，结果如下："/>
          <p:cNvSpPr txBox="1"/>
          <p:nvPr/>
        </p:nvSpPr>
        <p:spPr>
          <a:xfrm>
            <a:off x="1024523" y="3944206"/>
            <a:ext cx="23901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再次运行，结果如下：</a:t>
            </a:r>
          </a:p>
        </p:txBody>
      </p:sp>
      <p:pic>
        <p:nvPicPr>
          <p:cNvPr id="1805" name="图像" descr="图像"/>
          <p:cNvPicPr>
            <a:picLocks noChangeAspect="1"/>
          </p:cNvPicPr>
          <p:nvPr/>
        </p:nvPicPr>
        <p:blipFill>
          <a:blip r:embed="rId3">
            <a:extLst/>
          </a:blip>
          <a:stretch>
            <a:fillRect/>
          </a:stretch>
        </p:blipFill>
        <p:spPr>
          <a:xfrm>
            <a:off x="1479550" y="4573069"/>
            <a:ext cx="6184900" cy="7747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9" name="9.3 继承和多态"/>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9.3	</a:t>
            </a:r>
            <a:r>
              <a:t>继承和多态</a:t>
            </a:r>
          </a:p>
        </p:txBody>
      </p:sp>
      <p:sp>
        <p:nvSpPr>
          <p:cNvPr id="1810" name="当子类和父类都存在相同的run()方法时，子类的run()覆盖了父类的run()，在代码运行的时候，总是会调用子类的run()。这样，就获得了继承的另一个好处：多态。…"/>
          <p:cNvSpPr txBox="1"/>
          <p:nvPr/>
        </p:nvSpPr>
        <p:spPr>
          <a:xfrm>
            <a:off x="465143" y="921613"/>
            <a:ext cx="8213714" cy="20220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当子类和父类都存在相同的</a:t>
            </a:r>
            <a:r>
              <a:rPr>
                <a:solidFill>
                  <a:schemeClr val="accent2">
                    <a:satOff val="-67193"/>
                    <a:lumOff val="20931"/>
                  </a:schemeClr>
                </a:solidFill>
              </a:rPr>
              <a:t>run()</a:t>
            </a:r>
            <a:r>
              <a:t>方法时，子类的</a:t>
            </a:r>
            <a:r>
              <a:rPr>
                <a:solidFill>
                  <a:schemeClr val="accent2">
                    <a:satOff val="-67193"/>
                    <a:lumOff val="20931"/>
                  </a:schemeClr>
                </a:solidFill>
              </a:rPr>
              <a:t>run()</a:t>
            </a:r>
            <a:r>
              <a:t>覆盖了父类的</a:t>
            </a:r>
            <a:r>
              <a:rPr>
                <a:solidFill>
                  <a:schemeClr val="accent2">
                    <a:satOff val="-67193"/>
                    <a:lumOff val="20931"/>
                  </a:schemeClr>
                </a:solidFill>
              </a:rPr>
              <a:t>run()</a:t>
            </a:r>
            <a:r>
              <a:t>，在代码运行的时候，总是会调用子类的</a:t>
            </a:r>
            <a:r>
              <a:rPr>
                <a:solidFill>
                  <a:schemeClr val="accent2">
                    <a:satOff val="-67193"/>
                    <a:lumOff val="20931"/>
                  </a:schemeClr>
                </a:solidFill>
              </a:rPr>
              <a:t>run()</a:t>
            </a:r>
            <a:r>
              <a:t>。这样，就获得了继承的另一个好处：多态。</a:t>
            </a:r>
          </a:p>
          <a:p>
            <a:pPr defTabSz="457200">
              <a:defRPr>
                <a:solidFill>
                  <a:srgbClr val="000000"/>
                </a:solidFill>
                <a:latin typeface="Helvetica Neue"/>
                <a:ea typeface="Helvetica Neue"/>
                <a:cs typeface="Helvetica Neue"/>
                <a:sym typeface="Helvetica Neue"/>
              </a:defRPr>
            </a:pPr>
            <a:r>
              <a:t>        要理解什么是多态，首先要对数据类型再作一点说明。当定义一个</a:t>
            </a:r>
            <a:r>
              <a:rPr>
                <a:solidFill>
                  <a:schemeClr val="accent2">
                    <a:satOff val="-67193"/>
                    <a:lumOff val="20931"/>
                  </a:schemeClr>
                </a:solidFill>
              </a:rPr>
              <a:t>class</a:t>
            </a:r>
            <a:r>
              <a:t>的时候，实际上就定义了一种数据类型。定义的数据类型和Python自带的数据类型，比如</a:t>
            </a:r>
            <a:r>
              <a:rPr>
                <a:solidFill>
                  <a:schemeClr val="accent2">
                    <a:satOff val="-67193"/>
                    <a:lumOff val="20931"/>
                  </a:schemeClr>
                </a:solidFill>
              </a:rPr>
              <a:t>str</a:t>
            </a:r>
            <a:r>
              <a:t>、</a:t>
            </a:r>
            <a:r>
              <a:rPr>
                <a:solidFill>
                  <a:schemeClr val="accent2">
                    <a:satOff val="-67193"/>
                    <a:lumOff val="20931"/>
                  </a:schemeClr>
                </a:solidFill>
              </a:rPr>
              <a:t>list</a:t>
            </a:r>
            <a:r>
              <a:t>、</a:t>
            </a:r>
            <a:r>
              <a:rPr>
                <a:solidFill>
                  <a:schemeClr val="accent2">
                    <a:satOff val="-67193"/>
                    <a:lumOff val="20931"/>
                  </a:schemeClr>
                </a:solidFill>
              </a:rPr>
              <a:t>dict</a:t>
            </a:r>
            <a:r>
              <a:t>没什么两样：</a:t>
            </a:r>
          </a:p>
        </p:txBody>
      </p:sp>
      <p:sp>
        <p:nvSpPr>
          <p:cNvPr id="1811" name="a = list() # a是list类型…"/>
          <p:cNvSpPr txBox="1"/>
          <p:nvPr/>
        </p:nvSpPr>
        <p:spPr>
          <a:xfrm>
            <a:off x="2797610" y="3052109"/>
            <a:ext cx="3548780" cy="8831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a </a:t>
            </a:r>
            <a:r>
              <a:rPr>
                <a:solidFill>
                  <a:srgbClr val="666600"/>
                </a:solidFill>
              </a:rPr>
              <a:t>=</a:t>
            </a:r>
            <a:r>
              <a:rPr>
                <a:solidFill>
                  <a:srgbClr val="668099">
                    <a:alpha val="40000"/>
                  </a:srgbClr>
                </a:solidFill>
              </a:rPr>
              <a:t> list</a:t>
            </a:r>
            <a:r>
              <a:rPr>
                <a:solidFill>
                  <a:srgbClr val="666600"/>
                </a:solidFill>
              </a:rPr>
              <a:t>()</a:t>
            </a:r>
            <a:r>
              <a:rPr>
                <a:solidFill>
                  <a:srgbClr val="668099">
                    <a:alpha val="40000"/>
                  </a:srgbClr>
                </a:solidFill>
              </a:rPr>
              <a:t> </a:t>
            </a:r>
            <a:r>
              <a:t># a是list类型</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b </a:t>
            </a:r>
            <a:r>
              <a:rPr>
                <a:solidFill>
                  <a:srgbClr val="666600"/>
                </a:solidFill>
              </a:rPr>
              <a:t>=</a:t>
            </a:r>
            <a:r>
              <a:rPr>
                <a:solidFill>
                  <a:srgbClr val="668099">
                    <a:alpha val="40000"/>
                  </a:srgbClr>
                </a:solidFill>
              </a:rPr>
              <a:t> </a:t>
            </a:r>
            <a:r>
              <a:rPr>
                <a:solidFill>
                  <a:srgbClr val="660066"/>
                </a:solidFill>
              </a:rPr>
              <a:t>Animal</a:t>
            </a:r>
            <a:r>
              <a:rPr>
                <a:solidFill>
                  <a:srgbClr val="666600"/>
                </a:solidFill>
              </a:rPr>
              <a:t>()</a:t>
            </a:r>
            <a:r>
              <a:rPr>
                <a:solidFill>
                  <a:srgbClr val="668099">
                    <a:alpha val="40000"/>
                  </a:srgbClr>
                </a:solidFill>
              </a:rPr>
              <a:t> </a:t>
            </a:r>
            <a:r>
              <a:t># b是Animal类型</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c </a:t>
            </a:r>
            <a:r>
              <a:rPr>
                <a:solidFill>
                  <a:srgbClr val="666600"/>
                </a:solidFill>
              </a:rPr>
              <a:t>=</a:t>
            </a:r>
            <a:r>
              <a:rPr>
                <a:solidFill>
                  <a:srgbClr val="668099">
                    <a:alpha val="40000"/>
                  </a:srgbClr>
                </a:solidFill>
              </a:rPr>
              <a:t> </a:t>
            </a:r>
            <a:r>
              <a:rPr>
                <a:solidFill>
                  <a:srgbClr val="660066"/>
                </a:solidFill>
              </a:rPr>
              <a:t>Dog</a:t>
            </a:r>
            <a:r>
              <a:rPr>
                <a:solidFill>
                  <a:srgbClr val="666600"/>
                </a:solidFill>
              </a:rPr>
              <a:t>()</a:t>
            </a:r>
            <a:r>
              <a:rPr>
                <a:solidFill>
                  <a:srgbClr val="668099">
                    <a:alpha val="40000"/>
                  </a:srgbClr>
                </a:solidFill>
              </a:rPr>
              <a:t> </a:t>
            </a:r>
            <a:r>
              <a:t># c是Dog类型</a:t>
            </a:r>
          </a:p>
        </p:txBody>
      </p:sp>
      <p:sp>
        <p:nvSpPr>
          <p:cNvPr id="1812" name="判断一个变量是否是某个类型可以用isinstance()判断："/>
          <p:cNvSpPr txBox="1"/>
          <p:nvPr/>
        </p:nvSpPr>
        <p:spPr>
          <a:xfrm>
            <a:off x="933834" y="4043693"/>
            <a:ext cx="55905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判断一个变量是否是某个类型可以用</a:t>
            </a:r>
            <a:r>
              <a:rPr>
                <a:solidFill>
                  <a:schemeClr val="accent2">
                    <a:satOff val="-67193"/>
                    <a:lumOff val="20931"/>
                  </a:schemeClr>
                </a:solidFill>
              </a:rPr>
              <a:t>isinstance()</a:t>
            </a:r>
            <a:r>
              <a:t>判断：</a:t>
            </a:r>
          </a:p>
        </p:txBody>
      </p:sp>
      <p:pic>
        <p:nvPicPr>
          <p:cNvPr id="1813" name="图像" descr="图像"/>
          <p:cNvPicPr>
            <a:picLocks noChangeAspect="1"/>
          </p:cNvPicPr>
          <p:nvPr/>
        </p:nvPicPr>
        <p:blipFill>
          <a:blip r:embed="rId3">
            <a:extLst/>
          </a:blip>
          <a:stretch>
            <a:fillRect/>
          </a:stretch>
        </p:blipFill>
        <p:spPr>
          <a:xfrm>
            <a:off x="2654300" y="4561085"/>
            <a:ext cx="3835400" cy="19177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7" name="9.3 继承和多态"/>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9.3	</a:t>
            </a:r>
            <a:r>
              <a:t>继承和多态</a:t>
            </a:r>
          </a:p>
        </p:txBody>
      </p:sp>
      <p:sp>
        <p:nvSpPr>
          <p:cNvPr id="1818" name="要理解多态的好处，再编写一个函数，这个函数接受一个Animal类型的变量："/>
          <p:cNvSpPr txBox="1"/>
          <p:nvPr/>
        </p:nvSpPr>
        <p:spPr>
          <a:xfrm>
            <a:off x="465143" y="921613"/>
            <a:ext cx="8213714"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要理解多态的好处，再编写一个函数，这个函数接受一个Animal类型的变量：</a:t>
            </a:r>
          </a:p>
        </p:txBody>
      </p:sp>
      <p:sp>
        <p:nvSpPr>
          <p:cNvPr id="1819" name="def run_twice(animal):…"/>
          <p:cNvSpPr txBox="1"/>
          <p:nvPr/>
        </p:nvSpPr>
        <p:spPr>
          <a:xfrm>
            <a:off x="3064310" y="1842078"/>
            <a:ext cx="3015380" cy="8004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run_twice</a:t>
            </a:r>
            <a:r>
              <a:rPr>
                <a:solidFill>
                  <a:srgbClr val="666600"/>
                </a:solidFill>
              </a:rPr>
              <a:t>(</a:t>
            </a:r>
            <a:r>
              <a:t>animal</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animal</a:t>
            </a:r>
            <a:r>
              <a:rPr>
                <a:solidFill>
                  <a:srgbClr val="666600"/>
                </a:solidFill>
              </a:rPr>
              <a:t>.</a:t>
            </a:r>
            <a:r>
              <a:t>run</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animal</a:t>
            </a:r>
            <a:r>
              <a:rPr>
                <a:solidFill>
                  <a:srgbClr val="666600"/>
                </a:solidFill>
              </a:rPr>
              <a:t>.</a:t>
            </a:r>
            <a:r>
              <a:t>run</a:t>
            </a:r>
            <a:r>
              <a:rPr>
                <a:solidFill>
                  <a:srgbClr val="666600"/>
                </a:solidFill>
              </a:rPr>
              <a:t>()</a:t>
            </a:r>
          </a:p>
        </p:txBody>
      </p:sp>
      <p:sp>
        <p:nvSpPr>
          <p:cNvPr id="1820" name="当我们传入Animal，Dog，Cat的实例时，"/>
          <p:cNvSpPr txBox="1"/>
          <p:nvPr/>
        </p:nvSpPr>
        <p:spPr>
          <a:xfrm>
            <a:off x="1040448" y="2830196"/>
            <a:ext cx="432501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当我们传入Animal，Dog，Cat的实例时，</a:t>
            </a:r>
          </a:p>
        </p:txBody>
      </p:sp>
      <p:sp>
        <p:nvSpPr>
          <p:cNvPr id="1821" name="run_twice()就打印出:"/>
          <p:cNvSpPr txBox="1"/>
          <p:nvPr/>
        </p:nvSpPr>
        <p:spPr>
          <a:xfrm>
            <a:off x="805841" y="4417118"/>
            <a:ext cx="2415287"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1" indent="228600" defTabSz="457200">
              <a:defRPr>
                <a:solidFill>
                  <a:srgbClr val="000000"/>
                </a:solidFill>
                <a:latin typeface="Helvetica Neue"/>
                <a:ea typeface="Helvetica Neue"/>
                <a:cs typeface="Helvetica Neue"/>
                <a:sym typeface="Helvetica Neue"/>
              </a:defRPr>
            </a:pPr>
            <a:r>
              <a:t>run_twice()就打印出:</a:t>
            </a:r>
          </a:p>
        </p:txBody>
      </p:sp>
      <p:sp>
        <p:nvSpPr>
          <p:cNvPr id="1822" name="run_twice(Animal())…"/>
          <p:cNvSpPr txBox="1"/>
          <p:nvPr/>
        </p:nvSpPr>
        <p:spPr>
          <a:xfrm>
            <a:off x="3224356" y="3429000"/>
            <a:ext cx="2695288" cy="8004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run_twice</a:t>
            </a:r>
            <a:r>
              <a:rPr>
                <a:solidFill>
                  <a:srgbClr val="666600"/>
                </a:solidFill>
              </a:rPr>
              <a:t>(</a:t>
            </a:r>
            <a:r>
              <a:rPr>
                <a:solidFill>
                  <a:srgbClr val="660066"/>
                </a:solidFill>
              </a:rPr>
              <a:t>Animal</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run_twice</a:t>
            </a:r>
            <a:r>
              <a:rPr>
                <a:solidFill>
                  <a:srgbClr val="666600"/>
                </a:solidFill>
              </a:rPr>
              <a:t>(</a:t>
            </a:r>
            <a:r>
              <a:rPr>
                <a:solidFill>
                  <a:srgbClr val="660066"/>
                </a:solidFill>
              </a:rPr>
              <a:t>Dog</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run_twice</a:t>
            </a:r>
            <a:r>
              <a:rPr>
                <a:solidFill>
                  <a:srgbClr val="666600"/>
                </a:solidFill>
              </a:rPr>
              <a:t>(</a:t>
            </a:r>
            <a:r>
              <a:rPr>
                <a:solidFill>
                  <a:srgbClr val="660066"/>
                </a:solidFill>
              </a:rPr>
              <a:t>Cat</a:t>
            </a:r>
            <a:r>
              <a:rPr>
                <a:solidFill>
                  <a:srgbClr val="666600"/>
                </a:solidFill>
              </a:rPr>
              <a:t>())</a:t>
            </a:r>
          </a:p>
        </p:txBody>
      </p:sp>
      <p:pic>
        <p:nvPicPr>
          <p:cNvPr id="1823" name="图像" descr="图像"/>
          <p:cNvPicPr>
            <a:picLocks noChangeAspect="1"/>
          </p:cNvPicPr>
          <p:nvPr/>
        </p:nvPicPr>
        <p:blipFill>
          <a:blip r:embed="rId3">
            <a:extLst/>
          </a:blip>
          <a:stretch>
            <a:fillRect/>
          </a:stretch>
        </p:blipFill>
        <p:spPr>
          <a:xfrm>
            <a:off x="1485900" y="4891271"/>
            <a:ext cx="6172200" cy="16637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7" name="9.3 继承和多态"/>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9.3	</a:t>
            </a:r>
            <a:r>
              <a:t>继承和多态</a:t>
            </a:r>
          </a:p>
        </p:txBody>
      </p:sp>
      <p:sp>
        <p:nvSpPr>
          <p:cNvPr id="1828" name="新增一个Animal的子类，不必对run_twice()做任何修改，实际上，任何依赖Animal作为参数的函数或者方法都可以不加修改地正常运行，原因就在于多态。…"/>
          <p:cNvSpPr txBox="1"/>
          <p:nvPr/>
        </p:nvSpPr>
        <p:spPr>
          <a:xfrm>
            <a:off x="465143" y="1438022"/>
            <a:ext cx="8213714" cy="42957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新增一个</a:t>
            </a:r>
            <a:r>
              <a:rPr>
                <a:solidFill>
                  <a:schemeClr val="accent2">
                    <a:satOff val="-67193"/>
                    <a:lumOff val="20931"/>
                  </a:schemeClr>
                </a:solidFill>
              </a:rPr>
              <a:t>Animal</a:t>
            </a:r>
            <a:r>
              <a:t>的子类，不必对</a:t>
            </a:r>
            <a:r>
              <a:rPr>
                <a:solidFill>
                  <a:schemeClr val="accent2">
                    <a:satOff val="-67193"/>
                    <a:lumOff val="20931"/>
                  </a:schemeClr>
                </a:solidFill>
              </a:rPr>
              <a:t>run_twice()</a:t>
            </a:r>
            <a:r>
              <a:t>做任何修改，实际上，任何依赖</a:t>
            </a:r>
            <a:r>
              <a:rPr>
                <a:solidFill>
                  <a:schemeClr val="accent2">
                    <a:satOff val="-67193"/>
                    <a:lumOff val="20931"/>
                  </a:schemeClr>
                </a:solidFill>
              </a:rPr>
              <a:t>Animal</a:t>
            </a:r>
            <a:r>
              <a:t>作为参数的函数或者方法都可以不加修改地正常运行，原因就在于多态。</a:t>
            </a:r>
          </a:p>
          <a:p>
            <a:pPr defTabSz="457200">
              <a:defRPr>
                <a:solidFill>
                  <a:srgbClr val="000000"/>
                </a:solidFill>
                <a:latin typeface="Helvetica Neue"/>
                <a:ea typeface="Helvetica Neue"/>
                <a:cs typeface="Helvetica Neue"/>
                <a:sym typeface="Helvetica Neue"/>
              </a:defRPr>
            </a:pPr>
            <a:r>
              <a:t>        多态的好处就是，当我们需要传入</a:t>
            </a:r>
            <a:r>
              <a:rPr>
                <a:solidFill>
                  <a:schemeClr val="accent2">
                    <a:satOff val="-67193"/>
                    <a:lumOff val="20931"/>
                  </a:schemeClr>
                </a:solidFill>
              </a:rPr>
              <a:t>Dog</a:t>
            </a:r>
            <a:r>
              <a:t>、</a:t>
            </a:r>
            <a:r>
              <a:rPr>
                <a:solidFill>
                  <a:schemeClr val="accent2">
                    <a:satOff val="-67193"/>
                    <a:lumOff val="20931"/>
                  </a:schemeClr>
                </a:solidFill>
              </a:rPr>
              <a:t>Cat</a:t>
            </a:r>
            <a:r>
              <a:t>……时，我们只需要接收</a:t>
            </a:r>
            <a:r>
              <a:rPr>
                <a:solidFill>
                  <a:schemeClr val="accent2">
                    <a:satOff val="-67193"/>
                    <a:lumOff val="20931"/>
                  </a:schemeClr>
                </a:solidFill>
              </a:rPr>
              <a:t>Animal</a:t>
            </a:r>
            <a:r>
              <a:t>类型就可以了，因为</a:t>
            </a:r>
            <a:r>
              <a:rPr>
                <a:solidFill>
                  <a:schemeClr val="accent2">
                    <a:satOff val="-67193"/>
                    <a:lumOff val="20931"/>
                  </a:schemeClr>
                </a:solidFill>
              </a:rPr>
              <a:t>Dog</a:t>
            </a:r>
            <a:r>
              <a:t>、</a:t>
            </a:r>
            <a:r>
              <a:rPr>
                <a:solidFill>
                  <a:schemeClr val="accent2">
                    <a:satOff val="-67193"/>
                    <a:lumOff val="20931"/>
                  </a:schemeClr>
                </a:solidFill>
              </a:rPr>
              <a:t>Cat</a:t>
            </a:r>
            <a:r>
              <a:t>……都是</a:t>
            </a:r>
            <a:r>
              <a:rPr>
                <a:solidFill>
                  <a:schemeClr val="accent2">
                    <a:satOff val="-67193"/>
                    <a:lumOff val="20931"/>
                  </a:schemeClr>
                </a:solidFill>
              </a:rPr>
              <a:t>Animal</a:t>
            </a:r>
            <a:r>
              <a:t>类型，然后，按照</a:t>
            </a:r>
            <a:r>
              <a:rPr>
                <a:solidFill>
                  <a:schemeClr val="accent2">
                    <a:satOff val="-67193"/>
                    <a:lumOff val="20931"/>
                  </a:schemeClr>
                </a:solidFill>
              </a:rPr>
              <a:t>Animal</a:t>
            </a:r>
            <a:r>
              <a:t>类型进行操作即可。由于</a:t>
            </a:r>
            <a:r>
              <a:rPr>
                <a:solidFill>
                  <a:schemeClr val="accent2">
                    <a:satOff val="-67193"/>
                    <a:lumOff val="20931"/>
                  </a:schemeClr>
                </a:solidFill>
              </a:rPr>
              <a:t>Animal</a:t>
            </a:r>
            <a:r>
              <a:t>类型有</a:t>
            </a:r>
            <a:r>
              <a:rPr>
                <a:solidFill>
                  <a:schemeClr val="accent2">
                    <a:satOff val="-67193"/>
                    <a:lumOff val="20931"/>
                  </a:schemeClr>
                </a:solidFill>
              </a:rPr>
              <a:t>run()</a:t>
            </a:r>
            <a:r>
              <a:t>方法，因此，传入的任意类型，只要是Animal类或者子类，就会自动调用实际类型的</a:t>
            </a:r>
            <a:r>
              <a:rPr>
                <a:solidFill>
                  <a:schemeClr val="accent2">
                    <a:satOff val="-67193"/>
                    <a:lumOff val="20931"/>
                  </a:schemeClr>
                </a:solidFill>
              </a:rPr>
              <a:t>run()</a:t>
            </a:r>
            <a:r>
              <a:t>方法，这就是多态的意思：</a:t>
            </a:r>
          </a:p>
          <a:p>
            <a:pPr defTabSz="457200">
              <a:defRPr>
                <a:solidFill>
                  <a:srgbClr val="000000"/>
                </a:solidFill>
                <a:latin typeface="Helvetica Neue"/>
                <a:ea typeface="Helvetica Neue"/>
                <a:cs typeface="Helvetica Neue"/>
                <a:sym typeface="Helvetica Neue"/>
              </a:defRPr>
            </a:pPr>
            <a:r>
              <a:t>        对于一个变量，只需要知道它是</a:t>
            </a:r>
            <a:r>
              <a:rPr>
                <a:solidFill>
                  <a:schemeClr val="accent2">
                    <a:satOff val="-67193"/>
                    <a:lumOff val="20931"/>
                  </a:schemeClr>
                </a:solidFill>
              </a:rPr>
              <a:t>Animal</a:t>
            </a:r>
            <a:r>
              <a:t>类型，无需确切地知道它的子类型，就可以放心地调用</a:t>
            </a:r>
            <a:r>
              <a:rPr>
                <a:solidFill>
                  <a:schemeClr val="accent2">
                    <a:satOff val="-67193"/>
                    <a:lumOff val="20931"/>
                  </a:schemeClr>
                </a:solidFill>
              </a:rPr>
              <a:t>run()</a:t>
            </a:r>
            <a:r>
              <a:t>方法，而具体调用的</a:t>
            </a:r>
            <a:r>
              <a:rPr>
                <a:solidFill>
                  <a:schemeClr val="accent2">
                    <a:satOff val="-67193"/>
                    <a:lumOff val="20931"/>
                  </a:schemeClr>
                </a:solidFill>
              </a:rPr>
              <a:t>run()</a:t>
            </a:r>
            <a:r>
              <a:t>方法是作用在</a:t>
            </a:r>
            <a:r>
              <a:rPr>
                <a:solidFill>
                  <a:schemeClr val="accent2">
                    <a:satOff val="-67193"/>
                    <a:lumOff val="20931"/>
                  </a:schemeClr>
                </a:solidFill>
              </a:rPr>
              <a:t>Animal</a:t>
            </a:r>
            <a:r>
              <a:t>、</a:t>
            </a:r>
            <a:r>
              <a:rPr>
                <a:solidFill>
                  <a:schemeClr val="accent2">
                    <a:satOff val="-67193"/>
                    <a:lumOff val="20931"/>
                  </a:schemeClr>
                </a:solidFill>
              </a:rPr>
              <a:t>Dog</a:t>
            </a:r>
            <a:r>
              <a:t>还是</a:t>
            </a:r>
            <a:r>
              <a:rPr>
                <a:solidFill>
                  <a:schemeClr val="accent2">
                    <a:satOff val="-67193"/>
                    <a:lumOff val="20931"/>
                  </a:schemeClr>
                </a:solidFill>
              </a:rPr>
              <a:t>Cat</a:t>
            </a:r>
            <a:r>
              <a:t>对象上，由运行时该对象的确切类型决定，这就是多态真正的威力。</a:t>
            </a:r>
          </a:p>
          <a:p>
            <a:pPr defTabSz="457200">
              <a:defRPr>
                <a:solidFill>
                  <a:srgbClr val="000000"/>
                </a:solidFill>
                <a:latin typeface="Helvetica Neue"/>
                <a:ea typeface="Helvetica Neue"/>
                <a:cs typeface="Helvetica Neue"/>
                <a:sym typeface="Helvetica Neue"/>
              </a:defRPr>
            </a:pPr>
            <a:r>
              <a:t>        调用方只管调用，不管细节，而当新增一种</a:t>
            </a:r>
            <a:r>
              <a:rPr>
                <a:solidFill>
                  <a:schemeClr val="accent2">
                    <a:satOff val="-67193"/>
                    <a:lumOff val="20931"/>
                  </a:schemeClr>
                </a:solidFill>
              </a:rPr>
              <a:t>Animal</a:t>
            </a:r>
            <a:r>
              <a:t>的子类时，只要确保</a:t>
            </a:r>
            <a:r>
              <a:rPr>
                <a:solidFill>
                  <a:schemeClr val="accent2">
                    <a:satOff val="-67193"/>
                    <a:lumOff val="20931"/>
                  </a:schemeClr>
                </a:solidFill>
              </a:rPr>
              <a:t>run()</a:t>
            </a:r>
            <a:r>
              <a:t>方法编写正确，不用管原来的代码是如何调用的。这就是著名的“开闭”原则。</a:t>
            </a:r>
          </a:p>
          <a:p>
            <a:pPr defTabSz="457200">
              <a:defRPr>
                <a:solidFill>
                  <a:srgbClr val="000000"/>
                </a:solidFill>
                <a:latin typeface="Helvetica Neue"/>
                <a:ea typeface="Helvetica Neue"/>
                <a:cs typeface="Helvetica Neue"/>
                <a:sym typeface="Helvetica Neue"/>
              </a:defRPr>
            </a:pPr>
            <a:r>
              <a:t>        对扩展开放：允许新增</a:t>
            </a:r>
            <a:r>
              <a:rPr>
                <a:solidFill>
                  <a:schemeClr val="accent2">
                    <a:satOff val="-67193"/>
                    <a:lumOff val="20931"/>
                  </a:schemeClr>
                </a:solidFill>
              </a:rPr>
              <a:t>Animal</a:t>
            </a:r>
            <a:r>
              <a:t>子类；</a:t>
            </a:r>
          </a:p>
          <a:p>
            <a:pPr defTabSz="457200">
              <a:defRPr>
                <a:solidFill>
                  <a:srgbClr val="000000"/>
                </a:solidFill>
                <a:latin typeface="Helvetica Neue"/>
                <a:ea typeface="Helvetica Neue"/>
                <a:cs typeface="Helvetica Neue"/>
                <a:sym typeface="Helvetica Neue"/>
              </a:defRPr>
            </a:pPr>
            <a:r>
              <a:t>        对修改封闭：不需要修改依赖Animal类型的</a:t>
            </a:r>
            <a:r>
              <a:rPr>
                <a:solidFill>
                  <a:schemeClr val="accent2">
                    <a:satOff val="-67193"/>
                    <a:lumOff val="20931"/>
                  </a:schemeClr>
                </a:solidFill>
              </a:rPr>
              <a:t>run_twice()</a:t>
            </a:r>
            <a:r>
              <a:t>等函数。</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2" name="9.3 继承和多态"/>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9.3	</a:t>
            </a:r>
            <a:r>
              <a:t>继承和多态</a:t>
            </a:r>
          </a:p>
        </p:txBody>
      </p:sp>
      <p:sp>
        <p:nvSpPr>
          <p:cNvPr id="1833" name="继承还可以一级一级地继承下来，就好比从爷爷到爸爸、再到儿子这样的关系。而任何类，最终都可以追溯到根类object，这些继承关系看上去就像一颗倒着的树。比如如下的继承树："/>
          <p:cNvSpPr txBox="1"/>
          <p:nvPr/>
        </p:nvSpPr>
        <p:spPr>
          <a:xfrm>
            <a:off x="517116" y="1031970"/>
            <a:ext cx="8109768"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继承还可以一级一级地继承下来，就好比从爷爷到爸爸、再到儿子这样的关系。而任何类，最终都可以追溯到根类object，这些继承关系看上去就像一颗倒着的树。比如如下的继承树：</a:t>
            </a:r>
          </a:p>
        </p:txBody>
      </p:sp>
      <p:pic>
        <p:nvPicPr>
          <p:cNvPr id="1834" name="图像" descr="图像"/>
          <p:cNvPicPr>
            <a:picLocks noChangeAspect="1"/>
          </p:cNvPicPr>
          <p:nvPr/>
        </p:nvPicPr>
        <p:blipFill>
          <a:blip r:embed="rId3">
            <a:extLst/>
          </a:blip>
          <a:stretch>
            <a:fillRect/>
          </a:stretch>
        </p:blipFill>
        <p:spPr>
          <a:xfrm>
            <a:off x="1778000" y="2521243"/>
            <a:ext cx="5588000" cy="3403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8" name="9.3 继承和多态"/>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9.3	</a:t>
            </a:r>
            <a:r>
              <a:t>继承和多态</a:t>
            </a:r>
          </a:p>
        </p:txBody>
      </p:sp>
      <p:sp>
        <p:nvSpPr>
          <p:cNvPr id="1839" name="静态语言和动态语言："/>
          <p:cNvSpPr txBox="1"/>
          <p:nvPr/>
        </p:nvSpPr>
        <p:spPr>
          <a:xfrm>
            <a:off x="1075139" y="995110"/>
            <a:ext cx="31521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静态语言和动态语言：</a:t>
            </a:r>
          </a:p>
        </p:txBody>
      </p:sp>
      <p:sp>
        <p:nvSpPr>
          <p:cNvPr id="1840"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841" name="对于静态语言（例如Java）来说，如果需要传入Animal类型，则传入的对象必须是Animal类型或者它的子类，否则，将无法调用run()方法。…"/>
          <p:cNvSpPr txBox="1"/>
          <p:nvPr/>
        </p:nvSpPr>
        <p:spPr>
          <a:xfrm>
            <a:off x="447005" y="1642545"/>
            <a:ext cx="8249989" cy="1380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对于静态语言（例如Java）来说，如果需要传入</a:t>
            </a:r>
            <a:r>
              <a:rPr>
                <a:solidFill>
                  <a:schemeClr val="accent2">
                    <a:satOff val="-67193"/>
                    <a:lumOff val="20931"/>
                  </a:schemeClr>
                </a:solidFill>
              </a:rPr>
              <a:t>Animal</a:t>
            </a:r>
            <a:r>
              <a:t>类型，则传入的对象必须是</a:t>
            </a:r>
            <a:r>
              <a:rPr>
                <a:solidFill>
                  <a:schemeClr val="accent2">
                    <a:satOff val="-67193"/>
                    <a:lumOff val="20931"/>
                  </a:schemeClr>
                </a:solidFill>
              </a:rPr>
              <a:t>Animal</a:t>
            </a:r>
            <a:r>
              <a:t>类型或者它的子类，否则，将无法调用</a:t>
            </a:r>
            <a:r>
              <a:rPr>
                <a:solidFill>
                  <a:schemeClr val="accent2">
                    <a:satOff val="-67193"/>
                    <a:lumOff val="20931"/>
                  </a:schemeClr>
                </a:solidFill>
              </a:rPr>
              <a:t>run()</a:t>
            </a:r>
            <a:r>
              <a:t>方法。</a:t>
            </a:r>
          </a:p>
          <a:p>
            <a:pPr defTabSz="457200">
              <a:defRPr>
                <a:solidFill>
                  <a:srgbClr val="000000"/>
                </a:solidFill>
                <a:latin typeface="Helvetica Neue"/>
                <a:ea typeface="Helvetica Neue"/>
                <a:cs typeface="Helvetica Neue"/>
                <a:sym typeface="Helvetica Neue"/>
              </a:defRPr>
            </a:pPr>
            <a:r>
              <a:t>        对于Python这样的动态语言来说，则不一定需要传入</a:t>
            </a:r>
            <a:r>
              <a:rPr>
                <a:solidFill>
                  <a:schemeClr val="accent2">
                    <a:satOff val="-67193"/>
                    <a:lumOff val="20931"/>
                  </a:schemeClr>
                </a:solidFill>
              </a:rPr>
              <a:t>Animal</a:t>
            </a:r>
            <a:r>
              <a:t>类型。只需要保证传入的对象有一个</a:t>
            </a:r>
            <a:r>
              <a:rPr>
                <a:solidFill>
                  <a:schemeClr val="accent2">
                    <a:satOff val="-67193"/>
                    <a:lumOff val="20931"/>
                  </a:schemeClr>
                </a:solidFill>
              </a:rPr>
              <a:t>run()</a:t>
            </a:r>
            <a:r>
              <a:t>方法就可以了：</a:t>
            </a:r>
          </a:p>
        </p:txBody>
      </p:sp>
      <p:sp>
        <p:nvSpPr>
          <p:cNvPr id="1842" name="class Timer(object):…"/>
          <p:cNvSpPr txBox="1"/>
          <p:nvPr/>
        </p:nvSpPr>
        <p:spPr>
          <a:xfrm>
            <a:off x="2957613" y="3028752"/>
            <a:ext cx="3228775" cy="8004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Timer</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run</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'Start...'</a:t>
            </a:r>
            <a:r>
              <a:rPr>
                <a:solidFill>
                  <a:srgbClr val="666600"/>
                </a:solidFill>
              </a:rPr>
              <a:t>)</a:t>
            </a:r>
          </a:p>
        </p:txBody>
      </p:sp>
      <p:sp>
        <p:nvSpPr>
          <p:cNvPr id="1843" name="这就是动态语言的“鸭子类型”，它并不要求严格的继承体系，一个对象只要“看起来像鸭子，走起路来像鸭子”，那它就可以被看做是鸭子。…"/>
          <p:cNvSpPr txBox="1"/>
          <p:nvPr/>
        </p:nvSpPr>
        <p:spPr>
          <a:xfrm>
            <a:off x="447005" y="4066293"/>
            <a:ext cx="8249989" cy="20284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这就是动态语言的“鸭子类型”，它并不要求严格的继承体系，一个对象只要“看起来像鸭子，走起路来像鸭子”，那它就可以被看做是鸭子。</a:t>
            </a:r>
          </a:p>
          <a:p>
            <a:pPr defTabSz="457200">
              <a:defRPr>
                <a:solidFill>
                  <a:srgbClr val="000000"/>
                </a:solidFill>
                <a:latin typeface="Helvetica Neue"/>
                <a:ea typeface="Helvetica Neue"/>
                <a:cs typeface="Helvetica Neue"/>
                <a:sym typeface="Helvetica Neue"/>
              </a:defRPr>
            </a:pPr>
            <a:r>
              <a:t>        Python的“</a:t>
            </a:r>
            <a:r>
              <a:rPr>
                <a:solidFill>
                  <a:schemeClr val="accent2">
                    <a:satOff val="-67193"/>
                    <a:lumOff val="20931"/>
                  </a:schemeClr>
                </a:solidFill>
              </a:rPr>
              <a:t>file-like object</a:t>
            </a:r>
            <a:r>
              <a:t>“就是一种鸭子类型。对真正的文件对象，它有一个</a:t>
            </a:r>
            <a:r>
              <a:rPr>
                <a:solidFill>
                  <a:schemeClr val="accent2">
                    <a:satOff val="-67193"/>
                    <a:lumOff val="20931"/>
                  </a:schemeClr>
                </a:solidFill>
              </a:rPr>
              <a:t>read()</a:t>
            </a:r>
            <a:r>
              <a:t>方法，返回其内容。但是，许多对象，只要有</a:t>
            </a:r>
            <a:r>
              <a:rPr>
                <a:solidFill>
                  <a:schemeClr val="accent2">
                    <a:satOff val="-67193"/>
                    <a:lumOff val="20931"/>
                  </a:schemeClr>
                </a:solidFill>
              </a:rPr>
              <a:t>read()</a:t>
            </a:r>
            <a:r>
              <a:t>方法，都被视为“file-like object“。许多函数接收的参数就是“</a:t>
            </a:r>
            <a:r>
              <a:rPr>
                <a:solidFill>
                  <a:schemeClr val="accent2">
                    <a:satOff val="-67193"/>
                    <a:lumOff val="20931"/>
                  </a:schemeClr>
                </a:solidFill>
              </a:rPr>
              <a:t>file-like object</a:t>
            </a:r>
            <a:r>
              <a:t>“，你不一定要传入真正的文件对象，完全可以传入任何实现了</a:t>
            </a:r>
            <a:r>
              <a:rPr>
                <a:solidFill>
                  <a:schemeClr val="accent2">
                    <a:satOff val="-67193"/>
                    <a:lumOff val="20931"/>
                  </a:schemeClr>
                </a:solidFill>
              </a:rPr>
              <a:t>read()</a:t>
            </a:r>
            <a:r>
              <a:t>方法的对象。</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7" name="9.4 获取对象信息"/>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9.4	</a:t>
            </a:r>
            <a:r>
              <a:t>获取对象信息</a:t>
            </a:r>
          </a:p>
        </p:txBody>
      </p:sp>
      <p:sp>
        <p:nvSpPr>
          <p:cNvPr id="1848" name="拿到一个对象的引用时，如何知道这个对象是什么类型、有哪些方法呢？"/>
          <p:cNvSpPr txBox="1"/>
          <p:nvPr/>
        </p:nvSpPr>
        <p:spPr>
          <a:xfrm>
            <a:off x="465143" y="932568"/>
            <a:ext cx="8213714"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拿到一个对象的引用时，如何知道这个对象是什么类型、有哪些方法呢？</a:t>
            </a:r>
          </a:p>
        </p:txBody>
      </p:sp>
      <p:sp>
        <p:nvSpPr>
          <p:cNvPr id="1849" name="使用type( )："/>
          <p:cNvSpPr txBox="1"/>
          <p:nvPr/>
        </p:nvSpPr>
        <p:spPr>
          <a:xfrm>
            <a:off x="940415" y="1674636"/>
            <a:ext cx="1609345"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b="1" sz="2000">
                <a:solidFill>
                  <a:srgbClr val="000000"/>
                </a:solidFill>
                <a:latin typeface="Helvetica Neue"/>
                <a:ea typeface="Helvetica Neue"/>
                <a:cs typeface="Helvetica Neue"/>
                <a:sym typeface="Helvetica Neue"/>
              </a:defRPr>
            </a:pPr>
            <a:r>
              <a:t>使用</a:t>
            </a:r>
            <a:r>
              <a:rPr>
                <a:solidFill>
                  <a:schemeClr val="accent2">
                    <a:satOff val="-67193"/>
                    <a:lumOff val="20931"/>
                  </a:schemeClr>
                </a:solidFill>
              </a:rPr>
              <a:t>type( )</a:t>
            </a:r>
            <a:r>
              <a:t>：</a:t>
            </a:r>
          </a:p>
        </p:txBody>
      </p:sp>
      <p:sp>
        <p:nvSpPr>
          <p:cNvPr id="1850" name="首先，我们来判断对象类型，使用type()函数：基本类型都可以用type()判断："/>
          <p:cNvSpPr txBox="1"/>
          <p:nvPr/>
        </p:nvSpPr>
        <p:spPr>
          <a:xfrm>
            <a:off x="528075" y="2141858"/>
            <a:ext cx="8213714"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首先，我们来判断对象类型，使用</a:t>
            </a:r>
            <a:r>
              <a:rPr>
                <a:solidFill>
                  <a:schemeClr val="accent2">
                    <a:satOff val="-67193"/>
                    <a:lumOff val="20931"/>
                  </a:schemeClr>
                </a:solidFill>
              </a:rPr>
              <a:t>type()</a:t>
            </a:r>
            <a:r>
              <a:t>函数：基本类型都可以用</a:t>
            </a:r>
            <a:r>
              <a:rPr>
                <a:solidFill>
                  <a:schemeClr val="accent2">
                    <a:satOff val="-67193"/>
                    <a:lumOff val="20931"/>
                  </a:schemeClr>
                </a:solidFill>
              </a:rPr>
              <a:t>type()</a:t>
            </a:r>
            <a:r>
              <a:t>判断：</a:t>
            </a:r>
          </a:p>
        </p:txBody>
      </p:sp>
      <p:pic>
        <p:nvPicPr>
          <p:cNvPr id="1851" name="图像" descr="图像"/>
          <p:cNvPicPr>
            <a:picLocks noChangeAspect="1"/>
          </p:cNvPicPr>
          <p:nvPr/>
        </p:nvPicPr>
        <p:blipFill>
          <a:blip r:embed="rId3">
            <a:extLst/>
          </a:blip>
          <a:stretch>
            <a:fillRect/>
          </a:stretch>
        </p:blipFill>
        <p:spPr>
          <a:xfrm>
            <a:off x="2971800" y="2820914"/>
            <a:ext cx="3200400" cy="1536701"/>
          </a:xfrm>
          <a:prstGeom prst="rect">
            <a:avLst/>
          </a:prstGeom>
          <a:ln w="12700">
            <a:miter lim="400000"/>
          </a:ln>
        </p:spPr>
      </p:pic>
      <p:sp>
        <p:nvSpPr>
          <p:cNvPr id="1852" name="如果一个变量指向函数或者类，也可以用type()判断："/>
          <p:cNvSpPr txBox="1"/>
          <p:nvPr/>
        </p:nvSpPr>
        <p:spPr>
          <a:xfrm>
            <a:off x="965938" y="4603073"/>
            <a:ext cx="5467783"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如果一个变量指向函数或者类，也可以用</a:t>
            </a:r>
            <a:r>
              <a:rPr>
                <a:solidFill>
                  <a:schemeClr val="accent2">
                    <a:satOff val="-67193"/>
                    <a:lumOff val="20931"/>
                  </a:schemeClr>
                </a:solidFill>
              </a:rPr>
              <a:t>type()</a:t>
            </a:r>
            <a:r>
              <a:t>判断：</a:t>
            </a:r>
          </a:p>
        </p:txBody>
      </p:sp>
      <p:pic>
        <p:nvPicPr>
          <p:cNvPr id="1853" name="图像" descr="图像"/>
          <p:cNvPicPr>
            <a:picLocks noChangeAspect="1"/>
          </p:cNvPicPr>
          <p:nvPr/>
        </p:nvPicPr>
        <p:blipFill>
          <a:blip r:embed="rId4">
            <a:extLst/>
          </a:blip>
          <a:stretch>
            <a:fillRect/>
          </a:stretch>
        </p:blipFill>
        <p:spPr>
          <a:xfrm>
            <a:off x="2717231" y="5257472"/>
            <a:ext cx="3835401" cy="431801"/>
          </a:xfrm>
          <a:prstGeom prst="rect">
            <a:avLst/>
          </a:prstGeom>
          <a:ln w="12700">
            <a:miter lim="400000"/>
          </a:ln>
        </p:spPr>
      </p:pic>
      <p:sp>
        <p:nvSpPr>
          <p:cNvPr id="1854" name="形状"/>
          <p:cNvSpPr/>
          <p:nvPr/>
        </p:nvSpPr>
        <p:spPr>
          <a:xfrm>
            <a:off x="386267" y="1695459"/>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8" name="9.4 获取对象信息"/>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9.4	</a:t>
            </a:r>
            <a:r>
              <a:t>获取对象信息</a:t>
            </a:r>
          </a:p>
        </p:txBody>
      </p:sp>
      <p:sp>
        <p:nvSpPr>
          <p:cNvPr id="1859" name="type()函数返回的是什么类型呢？它返回对应的Class类型。如果要在if语句中判断，就需要比较两个变量的type类型是否相同："/>
          <p:cNvSpPr txBox="1"/>
          <p:nvPr/>
        </p:nvSpPr>
        <p:spPr>
          <a:xfrm>
            <a:off x="476720" y="778742"/>
            <a:ext cx="8190560"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type()</a:t>
            </a:r>
            <a:r>
              <a:t>函数返回的是什么类型呢？它返回对应的Class类型。如果要在</a:t>
            </a:r>
            <a:r>
              <a:rPr>
                <a:solidFill>
                  <a:schemeClr val="accent2">
                    <a:satOff val="-67193"/>
                    <a:lumOff val="20931"/>
                  </a:schemeClr>
                </a:solidFill>
              </a:rPr>
              <a:t>if</a:t>
            </a:r>
            <a:r>
              <a:t>语句中判断，就需要比较两个变量的type类型是否相同：</a:t>
            </a:r>
          </a:p>
        </p:txBody>
      </p:sp>
      <p:pic>
        <p:nvPicPr>
          <p:cNvPr id="1860" name="图像" descr="图像"/>
          <p:cNvPicPr>
            <a:picLocks noChangeAspect="1"/>
          </p:cNvPicPr>
          <p:nvPr/>
        </p:nvPicPr>
        <p:blipFill>
          <a:blip r:embed="rId3">
            <a:extLst/>
          </a:blip>
          <a:stretch>
            <a:fillRect/>
          </a:stretch>
        </p:blipFill>
        <p:spPr>
          <a:xfrm>
            <a:off x="2284377" y="1632591"/>
            <a:ext cx="4575246" cy="1969898"/>
          </a:xfrm>
          <a:prstGeom prst="rect">
            <a:avLst/>
          </a:prstGeom>
          <a:ln w="12700">
            <a:miter lim="400000"/>
          </a:ln>
        </p:spPr>
      </p:pic>
      <p:sp>
        <p:nvSpPr>
          <p:cNvPr id="1861" name="判断基本数据类型可以直接写int，str等，但如果要判断一个对象是否是函数怎么办？可以使用types模块中定义的常量："/>
          <p:cNvSpPr txBox="1"/>
          <p:nvPr/>
        </p:nvSpPr>
        <p:spPr>
          <a:xfrm>
            <a:off x="294173" y="3694351"/>
            <a:ext cx="8235125"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判断基本数据类型可以直接写</a:t>
            </a:r>
            <a:r>
              <a:rPr>
                <a:solidFill>
                  <a:schemeClr val="accent2">
                    <a:satOff val="-67193"/>
                    <a:lumOff val="20931"/>
                  </a:schemeClr>
                </a:solidFill>
              </a:rPr>
              <a:t>int</a:t>
            </a:r>
            <a:r>
              <a:t>，</a:t>
            </a:r>
            <a:r>
              <a:rPr>
                <a:solidFill>
                  <a:schemeClr val="accent2">
                    <a:satOff val="-67193"/>
                    <a:lumOff val="20931"/>
                  </a:schemeClr>
                </a:solidFill>
              </a:rPr>
              <a:t>str</a:t>
            </a:r>
            <a:r>
              <a:t>等，但如果要判断一个对象是否是函数怎么办？可以使用</a:t>
            </a:r>
            <a:r>
              <a:rPr>
                <a:solidFill>
                  <a:schemeClr val="accent2">
                    <a:satOff val="-67193"/>
                    <a:lumOff val="20931"/>
                  </a:schemeClr>
                </a:solidFill>
              </a:rPr>
              <a:t>types</a:t>
            </a:r>
            <a:r>
              <a:t>模块中定义的常量：</a:t>
            </a:r>
          </a:p>
        </p:txBody>
      </p:sp>
      <p:pic>
        <p:nvPicPr>
          <p:cNvPr id="1862" name="图像" descr="图像"/>
          <p:cNvPicPr>
            <a:picLocks noChangeAspect="1"/>
          </p:cNvPicPr>
          <p:nvPr/>
        </p:nvPicPr>
        <p:blipFill>
          <a:blip r:embed="rId4">
            <a:extLst/>
          </a:blip>
          <a:stretch>
            <a:fillRect/>
          </a:stretch>
        </p:blipFill>
        <p:spPr>
          <a:xfrm>
            <a:off x="2341675" y="4519055"/>
            <a:ext cx="4140120" cy="226573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6" name="9.4 获取对象信息"/>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9.4	</a:t>
            </a:r>
            <a:r>
              <a:t>获取对象信息</a:t>
            </a:r>
          </a:p>
        </p:txBody>
      </p:sp>
      <p:sp>
        <p:nvSpPr>
          <p:cNvPr id="1867" name="形状"/>
          <p:cNvSpPr/>
          <p:nvPr/>
        </p:nvSpPr>
        <p:spPr>
          <a:xfrm>
            <a:off x="653375" y="94289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868" name="使用isinstance( )："/>
          <p:cNvSpPr txBox="1"/>
          <p:nvPr/>
        </p:nvSpPr>
        <p:spPr>
          <a:xfrm>
            <a:off x="1314367" y="928920"/>
            <a:ext cx="231902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b="1" sz="2000">
                <a:solidFill>
                  <a:srgbClr val="000000"/>
                </a:solidFill>
                <a:latin typeface="Helvetica Neue"/>
                <a:ea typeface="Helvetica Neue"/>
                <a:cs typeface="Helvetica Neue"/>
                <a:sym typeface="Helvetica Neue"/>
              </a:defRPr>
            </a:pPr>
            <a:r>
              <a:t>使用</a:t>
            </a:r>
            <a:r>
              <a:rPr>
                <a:solidFill>
                  <a:schemeClr val="accent2">
                    <a:satOff val="-67193"/>
                    <a:lumOff val="20931"/>
                  </a:schemeClr>
                </a:solidFill>
              </a:rPr>
              <a:t>isinstance( )</a:t>
            </a:r>
            <a:r>
              <a:t>：</a:t>
            </a:r>
          </a:p>
        </p:txBody>
      </p:sp>
      <p:sp>
        <p:nvSpPr>
          <p:cNvPr id="1869" name="对于class的继承关系来说，使用type()就很不方便。要判断class的类型，可以使用isinstance()函数。…"/>
          <p:cNvSpPr txBox="1"/>
          <p:nvPr/>
        </p:nvSpPr>
        <p:spPr>
          <a:xfrm>
            <a:off x="670905" y="1547296"/>
            <a:ext cx="8235125"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对于</a:t>
            </a:r>
            <a:r>
              <a:rPr>
                <a:solidFill>
                  <a:schemeClr val="accent2">
                    <a:satOff val="-67193"/>
                    <a:lumOff val="20931"/>
                  </a:schemeClr>
                </a:solidFill>
              </a:rPr>
              <a:t>class</a:t>
            </a:r>
            <a:r>
              <a:t>的继承关系来说，使用</a:t>
            </a:r>
            <a:r>
              <a:rPr>
                <a:solidFill>
                  <a:schemeClr val="accent2">
                    <a:satOff val="-67193"/>
                    <a:lumOff val="20931"/>
                  </a:schemeClr>
                </a:solidFill>
              </a:rPr>
              <a:t>type()</a:t>
            </a:r>
            <a:r>
              <a:t>就很不方便。要判断</a:t>
            </a:r>
            <a:r>
              <a:rPr>
                <a:solidFill>
                  <a:schemeClr val="accent2">
                    <a:satOff val="-67193"/>
                    <a:lumOff val="20931"/>
                  </a:schemeClr>
                </a:solidFill>
              </a:rPr>
              <a:t>class</a:t>
            </a:r>
            <a:r>
              <a:t>的类型，可以使用</a:t>
            </a:r>
            <a:r>
              <a:rPr>
                <a:solidFill>
                  <a:schemeClr val="accent2">
                    <a:satOff val="-67193"/>
                    <a:lumOff val="20931"/>
                  </a:schemeClr>
                </a:solidFill>
              </a:rPr>
              <a:t>isinstance()</a:t>
            </a:r>
            <a:r>
              <a:t>函数。</a:t>
            </a:r>
          </a:p>
          <a:p>
            <a:pPr defTabSz="457200">
              <a:defRPr>
                <a:solidFill>
                  <a:srgbClr val="000000"/>
                </a:solidFill>
                <a:latin typeface="Helvetica Neue"/>
                <a:ea typeface="Helvetica Neue"/>
                <a:cs typeface="Helvetica Neue"/>
                <a:sym typeface="Helvetica Neue"/>
              </a:defRPr>
            </a:pPr>
            <a:r>
              <a:t>        回顾上次的例子，如果继承关系是：</a:t>
            </a:r>
          </a:p>
        </p:txBody>
      </p:sp>
      <p:sp>
        <p:nvSpPr>
          <p:cNvPr id="1870" name="object -&gt; Animal -&gt; Dog -&gt; Husky"/>
          <p:cNvSpPr txBox="1"/>
          <p:nvPr/>
        </p:nvSpPr>
        <p:spPr>
          <a:xfrm>
            <a:off x="2930683" y="2686337"/>
            <a:ext cx="3282634"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500">
                <a:solidFill>
                  <a:schemeClr val="accent2">
                    <a:satOff val="-67193"/>
                    <a:lumOff val="20931"/>
                  </a:schemeClr>
                </a:solidFill>
                <a:latin typeface="PingFang SC Semibold"/>
                <a:ea typeface="PingFang SC Semibold"/>
                <a:cs typeface="PingFang SC Semibold"/>
                <a:sym typeface="PingFang SC Semibold"/>
              </a:defRPr>
            </a:lvl1pPr>
          </a:lstStyle>
          <a:p>
            <a:pPr/>
            <a:r>
              <a:t>object -&gt; Animal -&gt; Dog -&gt; Husky</a:t>
            </a:r>
          </a:p>
        </p:txBody>
      </p:sp>
      <p:sp>
        <p:nvSpPr>
          <p:cNvPr id="1871" name="那么，isinstance()就可以告诉我们，一个对象是否是某种类型。…"/>
          <p:cNvSpPr txBox="1"/>
          <p:nvPr/>
        </p:nvSpPr>
        <p:spPr>
          <a:xfrm>
            <a:off x="541360" y="3195126"/>
            <a:ext cx="8061280"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那么，</a:t>
            </a:r>
            <a:r>
              <a:rPr>
                <a:solidFill>
                  <a:schemeClr val="accent2">
                    <a:satOff val="-67193"/>
                    <a:lumOff val="20931"/>
                  </a:schemeClr>
                </a:solidFill>
              </a:rPr>
              <a:t>isinstance()</a:t>
            </a:r>
            <a:r>
              <a:t>就可以告诉我们，一个对象是否是某种类型。</a:t>
            </a:r>
          </a:p>
          <a:p>
            <a:pPr defTabSz="457200">
              <a:defRPr>
                <a:solidFill>
                  <a:srgbClr val="000000"/>
                </a:solidFill>
                <a:latin typeface="Helvetica Neue"/>
                <a:ea typeface="Helvetica Neue"/>
                <a:cs typeface="Helvetica Neue"/>
                <a:sym typeface="Helvetica Neue"/>
              </a:defRPr>
            </a:pPr>
            <a:r>
              <a:t>        先创建3种类型的对象：</a:t>
            </a:r>
          </a:p>
        </p:txBody>
      </p:sp>
      <p:pic>
        <p:nvPicPr>
          <p:cNvPr id="1872" name="图像" descr="图像"/>
          <p:cNvPicPr>
            <a:picLocks noChangeAspect="1"/>
          </p:cNvPicPr>
          <p:nvPr/>
        </p:nvPicPr>
        <p:blipFill>
          <a:blip r:embed="rId3">
            <a:extLst/>
          </a:blip>
          <a:stretch>
            <a:fillRect/>
          </a:stretch>
        </p:blipFill>
        <p:spPr>
          <a:xfrm>
            <a:off x="3270250" y="3938292"/>
            <a:ext cx="2603500" cy="673101"/>
          </a:xfrm>
          <a:prstGeom prst="rect">
            <a:avLst/>
          </a:prstGeom>
          <a:ln w="12700">
            <a:miter lim="400000"/>
          </a:ln>
        </p:spPr>
      </p:pic>
      <p:sp>
        <p:nvSpPr>
          <p:cNvPr id="1873" name="然后判断："/>
          <p:cNvSpPr txBox="1"/>
          <p:nvPr/>
        </p:nvSpPr>
        <p:spPr>
          <a:xfrm>
            <a:off x="1034960" y="4820624"/>
            <a:ext cx="12471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000000"/>
                </a:solidFill>
              </a:defRPr>
            </a:lvl1pPr>
          </a:lstStyle>
          <a:p>
            <a:pPr/>
            <a:r>
              <a:t>然后判断：</a:t>
            </a:r>
          </a:p>
        </p:txBody>
      </p:sp>
      <p:pic>
        <p:nvPicPr>
          <p:cNvPr id="1874" name="图像" descr="图像"/>
          <p:cNvPicPr>
            <a:picLocks noChangeAspect="1"/>
          </p:cNvPicPr>
          <p:nvPr/>
        </p:nvPicPr>
        <p:blipFill>
          <a:blip r:embed="rId4">
            <a:extLst/>
          </a:blip>
          <a:stretch>
            <a:fillRect/>
          </a:stretch>
        </p:blipFill>
        <p:spPr>
          <a:xfrm>
            <a:off x="2555749" y="4859808"/>
            <a:ext cx="4465437" cy="189350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3.1 命令行和交互式"/>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3.1	</a:t>
            </a:r>
            <a:r>
              <a:t>命令行和交互式</a:t>
            </a:r>
          </a:p>
        </p:txBody>
      </p:sp>
      <p:sp>
        <p:nvSpPr>
          <p:cNvPr id="305" name="Python 交互模式："/>
          <p:cNvSpPr txBox="1"/>
          <p:nvPr/>
        </p:nvSpPr>
        <p:spPr>
          <a:xfrm>
            <a:off x="1075139" y="995110"/>
            <a:ext cx="2745692"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Python 交互模式：</a:t>
            </a:r>
          </a:p>
        </p:txBody>
      </p:sp>
      <p:sp>
        <p:nvSpPr>
          <p:cNvPr id="306"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00000"/>
                </a:solidFill>
              </a:defRPr>
            </a:pPr>
          </a:p>
        </p:txBody>
      </p:sp>
      <p:sp>
        <p:nvSpPr>
          <p:cNvPr id="307" name="在命令行模式下敲命令python，就看到类似如下的一堆文本输出，然后就进入到Python交互模式，它的提示符是 &gt;&gt;&gt;"/>
          <p:cNvSpPr txBox="1"/>
          <p:nvPr/>
        </p:nvSpPr>
        <p:spPr>
          <a:xfrm>
            <a:off x="510619" y="1760913"/>
            <a:ext cx="8122762" cy="7974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在命令行模式下敲命令</a:t>
            </a:r>
            <a:r>
              <a:rPr>
                <a:solidFill>
                  <a:schemeClr val="accent2">
                    <a:satOff val="-67193"/>
                    <a:lumOff val="20931"/>
                  </a:schemeClr>
                </a:solidFill>
              </a:rPr>
              <a:t>python</a:t>
            </a:r>
            <a:r>
              <a:t>，就看到类似如下的一堆文本输出，然后就进入到Python交互模式，它的提示符是 &gt;&gt;&gt;</a:t>
            </a:r>
          </a:p>
        </p:txBody>
      </p:sp>
      <p:sp>
        <p:nvSpPr>
          <p:cNvPr id="308" name="在Python交互模式下输入 exit( ) 并回车,就退出了Python交互模式，并回到命令行模式。"/>
          <p:cNvSpPr txBox="1"/>
          <p:nvPr/>
        </p:nvSpPr>
        <p:spPr>
          <a:xfrm>
            <a:off x="510619" y="5064619"/>
            <a:ext cx="8122762" cy="7956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50000"/>
              </a:lnSpc>
              <a:defRPr sz="1600">
                <a:solidFill>
                  <a:srgbClr val="000000"/>
                </a:solidFill>
                <a:latin typeface="Helvetica Neue"/>
                <a:ea typeface="Helvetica Neue"/>
                <a:cs typeface="Helvetica Neue"/>
                <a:sym typeface="Helvetica Neue"/>
              </a:defRPr>
            </a:pPr>
            <a:r>
              <a:t>      在Python交互模式下输入 </a:t>
            </a:r>
            <a:r>
              <a:rPr>
                <a:solidFill>
                  <a:schemeClr val="accent2">
                    <a:satOff val="-67193"/>
                    <a:lumOff val="20931"/>
                  </a:schemeClr>
                </a:solidFill>
              </a:rPr>
              <a:t>exit( )</a:t>
            </a:r>
            <a:r>
              <a:t> 并回车,就退出了Python交互模式，并回到命令行模式。</a:t>
            </a:r>
          </a:p>
        </p:txBody>
      </p:sp>
      <p:pic>
        <p:nvPicPr>
          <p:cNvPr id="309" name="图像" descr="图像"/>
          <p:cNvPicPr>
            <a:picLocks noChangeAspect="1"/>
          </p:cNvPicPr>
          <p:nvPr/>
        </p:nvPicPr>
        <p:blipFill>
          <a:blip r:embed="rId3">
            <a:extLst/>
          </a:blip>
          <a:stretch>
            <a:fillRect/>
          </a:stretch>
        </p:blipFill>
        <p:spPr>
          <a:xfrm>
            <a:off x="1066800" y="2813595"/>
            <a:ext cx="7010400" cy="15748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8" name="9.4 获取对象信息"/>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9.4	</a:t>
            </a:r>
            <a:r>
              <a:t>获取对象信息</a:t>
            </a:r>
          </a:p>
        </p:txBody>
      </p:sp>
      <p:sp>
        <p:nvSpPr>
          <p:cNvPr id="1879" name="能用type()判断的基本类型也可以用isinstance()判断："/>
          <p:cNvSpPr txBox="1"/>
          <p:nvPr/>
        </p:nvSpPr>
        <p:spPr>
          <a:xfrm>
            <a:off x="670905" y="1066501"/>
            <a:ext cx="8235125"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能用</a:t>
            </a:r>
            <a:r>
              <a:rPr>
                <a:solidFill>
                  <a:schemeClr val="accent2">
                    <a:satOff val="-67193"/>
                    <a:lumOff val="20931"/>
                  </a:schemeClr>
                </a:solidFill>
              </a:rPr>
              <a:t>type()</a:t>
            </a:r>
            <a:r>
              <a:t>判断的基本类型也可以用</a:t>
            </a:r>
            <a:r>
              <a:rPr>
                <a:solidFill>
                  <a:schemeClr val="accent2">
                    <a:satOff val="-67193"/>
                    <a:lumOff val="20931"/>
                  </a:schemeClr>
                </a:solidFill>
              </a:rPr>
              <a:t>isinstance()</a:t>
            </a:r>
            <a:r>
              <a:t>判断：</a:t>
            </a:r>
          </a:p>
        </p:txBody>
      </p:sp>
      <p:sp>
        <p:nvSpPr>
          <p:cNvPr id="1880" name="object -&gt; Animal -&gt; Dog -&gt; Husky"/>
          <p:cNvSpPr txBox="1"/>
          <p:nvPr/>
        </p:nvSpPr>
        <p:spPr>
          <a:xfrm>
            <a:off x="2930683" y="2686337"/>
            <a:ext cx="3282634"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500">
                <a:solidFill>
                  <a:schemeClr val="accent2">
                    <a:satOff val="-67193"/>
                    <a:lumOff val="20931"/>
                  </a:schemeClr>
                </a:solidFill>
                <a:latin typeface="PingFang SC Semibold"/>
                <a:ea typeface="PingFang SC Semibold"/>
                <a:cs typeface="PingFang SC Semibold"/>
                <a:sym typeface="PingFang SC Semibold"/>
              </a:defRPr>
            </a:lvl1pPr>
          </a:lstStyle>
          <a:p>
            <a:pPr/>
            <a:r>
              <a:t>object -&gt; Animal -&gt; Dog -&gt; Husky</a:t>
            </a:r>
          </a:p>
        </p:txBody>
      </p:sp>
      <p:sp>
        <p:nvSpPr>
          <p:cNvPr id="1881" name="并且还可以判断一个变量是否是某些类型中的一种，比如下面的代码就可以判断是否是list或者tuple："/>
          <p:cNvSpPr txBox="1"/>
          <p:nvPr/>
        </p:nvSpPr>
        <p:spPr>
          <a:xfrm>
            <a:off x="541360" y="3195126"/>
            <a:ext cx="8061280"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并且还可以判断一个变量是否是某些类型中的一种，比如下面的代码就可以判断是否是</a:t>
            </a:r>
            <a:r>
              <a:rPr>
                <a:solidFill>
                  <a:schemeClr val="accent2">
                    <a:satOff val="-67193"/>
                    <a:lumOff val="20931"/>
                  </a:schemeClr>
                </a:solidFill>
              </a:rPr>
              <a:t>list</a:t>
            </a:r>
            <a:r>
              <a:t>或者</a:t>
            </a:r>
            <a:r>
              <a:rPr>
                <a:solidFill>
                  <a:schemeClr val="accent2">
                    <a:satOff val="-67193"/>
                    <a:lumOff val="20931"/>
                  </a:schemeClr>
                </a:solidFill>
              </a:rPr>
              <a:t>tuple</a:t>
            </a:r>
            <a:r>
              <a:t>：</a:t>
            </a:r>
          </a:p>
        </p:txBody>
      </p:sp>
      <p:pic>
        <p:nvPicPr>
          <p:cNvPr id="1882" name="图像" descr="图像"/>
          <p:cNvPicPr>
            <a:picLocks noChangeAspect="1"/>
          </p:cNvPicPr>
          <p:nvPr/>
        </p:nvPicPr>
        <p:blipFill>
          <a:blip r:embed="rId3">
            <a:extLst/>
          </a:blip>
          <a:stretch>
            <a:fillRect/>
          </a:stretch>
        </p:blipFill>
        <p:spPr>
          <a:xfrm>
            <a:off x="2533650" y="1573283"/>
            <a:ext cx="4076700" cy="1524001"/>
          </a:xfrm>
          <a:prstGeom prst="rect">
            <a:avLst/>
          </a:prstGeom>
          <a:ln w="12700">
            <a:miter lim="400000"/>
          </a:ln>
        </p:spPr>
      </p:pic>
      <p:pic>
        <p:nvPicPr>
          <p:cNvPr id="1883" name="图像" descr="图像"/>
          <p:cNvPicPr>
            <a:picLocks noChangeAspect="1"/>
          </p:cNvPicPr>
          <p:nvPr/>
        </p:nvPicPr>
        <p:blipFill>
          <a:blip r:embed="rId4">
            <a:extLst/>
          </a:blip>
          <a:stretch>
            <a:fillRect/>
          </a:stretch>
        </p:blipFill>
        <p:spPr>
          <a:xfrm>
            <a:off x="2331017" y="4078615"/>
            <a:ext cx="4914901" cy="1079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7" name="9.4 获取对象信息"/>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9.4	</a:t>
            </a:r>
            <a:r>
              <a:t>获取对象信息</a:t>
            </a:r>
          </a:p>
        </p:txBody>
      </p:sp>
      <p:sp>
        <p:nvSpPr>
          <p:cNvPr id="1888" name="形状"/>
          <p:cNvSpPr/>
          <p:nvPr/>
        </p:nvSpPr>
        <p:spPr>
          <a:xfrm>
            <a:off x="653375" y="94289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889" name="使用dir( )："/>
          <p:cNvSpPr txBox="1"/>
          <p:nvPr/>
        </p:nvSpPr>
        <p:spPr>
          <a:xfrm>
            <a:off x="1314367" y="928920"/>
            <a:ext cx="1406653"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b="1" sz="2000">
                <a:solidFill>
                  <a:srgbClr val="000000"/>
                </a:solidFill>
                <a:latin typeface="Helvetica Neue"/>
                <a:ea typeface="Helvetica Neue"/>
                <a:cs typeface="Helvetica Neue"/>
                <a:sym typeface="Helvetica Neue"/>
              </a:defRPr>
            </a:pPr>
            <a:r>
              <a:t>使用</a:t>
            </a:r>
            <a:r>
              <a:rPr>
                <a:solidFill>
                  <a:schemeClr val="accent2">
                    <a:satOff val="-67193"/>
                    <a:lumOff val="20931"/>
                  </a:schemeClr>
                </a:solidFill>
              </a:rPr>
              <a:t>dir( )</a:t>
            </a:r>
            <a:r>
              <a:t>：</a:t>
            </a:r>
          </a:p>
        </p:txBody>
      </p:sp>
      <p:sp>
        <p:nvSpPr>
          <p:cNvPr id="1890" name="如果要获得一个对象的所有属性和方法，可以使用dir()函数，它返回一个包含字符串的list，比如，获得一个str对象的所有属性和方法："/>
          <p:cNvSpPr txBox="1"/>
          <p:nvPr/>
        </p:nvSpPr>
        <p:spPr>
          <a:xfrm>
            <a:off x="670905" y="1431549"/>
            <a:ext cx="8235125"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如果要获得一个对象的所有属性和方法，可以使用</a:t>
            </a:r>
            <a:r>
              <a:rPr>
                <a:solidFill>
                  <a:schemeClr val="accent2">
                    <a:satOff val="-67193"/>
                    <a:lumOff val="20931"/>
                  </a:schemeClr>
                </a:solidFill>
              </a:rPr>
              <a:t>dir()</a:t>
            </a:r>
            <a:r>
              <a:t>函数，它返回一个包含字符串的</a:t>
            </a:r>
            <a:r>
              <a:rPr>
                <a:solidFill>
                  <a:schemeClr val="accent2">
                    <a:satOff val="-67193"/>
                    <a:lumOff val="20931"/>
                  </a:schemeClr>
                </a:solidFill>
              </a:rPr>
              <a:t>list</a:t>
            </a:r>
            <a:r>
              <a:t>，比如，获得一个</a:t>
            </a:r>
            <a:r>
              <a:rPr>
                <a:solidFill>
                  <a:schemeClr val="accent2">
                    <a:satOff val="-67193"/>
                    <a:lumOff val="20931"/>
                  </a:schemeClr>
                </a:solidFill>
              </a:rPr>
              <a:t>str</a:t>
            </a:r>
            <a:r>
              <a:t>对象的所有属性和方法：</a:t>
            </a:r>
          </a:p>
        </p:txBody>
      </p:sp>
      <p:sp>
        <p:nvSpPr>
          <p:cNvPr id="1891" name="类似__xxx__的属性和方法在Python中都是有特殊用途的，比如__len__方法返回长度。在Python中，如果调用len()函数试图获取一个对象的长度，实际上，在len()函数内部，它自动去调用该对象的__len__()方法，所以，下面的代码是等价的："/>
          <p:cNvSpPr txBox="1"/>
          <p:nvPr/>
        </p:nvSpPr>
        <p:spPr>
          <a:xfrm>
            <a:off x="670905" y="4508998"/>
            <a:ext cx="8235125" cy="13838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000000"/>
                </a:solidFill>
              </a:defRPr>
            </a:pPr>
            <a:r>
              <a:t>        类似</a:t>
            </a:r>
            <a:r>
              <a:rPr>
                <a:solidFill>
                  <a:schemeClr val="accent2">
                    <a:satOff val="-67193"/>
                    <a:lumOff val="20931"/>
                  </a:schemeClr>
                </a:solidFill>
              </a:rPr>
              <a:t>__xxx__</a:t>
            </a:r>
            <a:r>
              <a:t>的属性和方法在Python中都是有特殊用途的，比如</a:t>
            </a:r>
            <a:r>
              <a:rPr>
                <a:solidFill>
                  <a:schemeClr val="accent2">
                    <a:satOff val="-67193"/>
                    <a:lumOff val="20931"/>
                  </a:schemeClr>
                </a:solidFill>
              </a:rPr>
              <a:t>__len__</a:t>
            </a:r>
            <a:r>
              <a:t>方法返回长度。在Python中，如果调用</a:t>
            </a:r>
            <a:r>
              <a:rPr>
                <a:solidFill>
                  <a:schemeClr val="accent2">
                    <a:satOff val="-67193"/>
                    <a:lumOff val="20931"/>
                  </a:schemeClr>
                </a:solidFill>
              </a:rPr>
              <a:t>len()</a:t>
            </a:r>
            <a:r>
              <a:t>函数试图获取一个对象的长度，实际上，在</a:t>
            </a:r>
            <a:r>
              <a:rPr>
                <a:solidFill>
                  <a:schemeClr val="accent2">
                    <a:satOff val="-67193"/>
                    <a:lumOff val="20931"/>
                  </a:schemeClr>
                </a:solidFill>
              </a:rPr>
              <a:t>len()</a:t>
            </a:r>
            <a:r>
              <a:t>函数内部，它自动去调用该对象的</a:t>
            </a:r>
            <a:r>
              <a:rPr>
                <a:solidFill>
                  <a:schemeClr val="accent2">
                    <a:satOff val="-67193"/>
                    <a:lumOff val="20931"/>
                  </a:schemeClr>
                </a:solidFill>
              </a:rPr>
              <a:t>__len__()</a:t>
            </a:r>
            <a:r>
              <a:t>方法，所以，下面的代码是等价的：</a:t>
            </a:r>
          </a:p>
        </p:txBody>
      </p:sp>
      <p:pic>
        <p:nvPicPr>
          <p:cNvPr id="1892" name="图像" descr="图像"/>
          <p:cNvPicPr>
            <a:picLocks noChangeAspect="1"/>
          </p:cNvPicPr>
          <p:nvPr/>
        </p:nvPicPr>
        <p:blipFill>
          <a:blip r:embed="rId3">
            <a:extLst/>
          </a:blip>
          <a:stretch>
            <a:fillRect/>
          </a:stretch>
        </p:blipFill>
        <p:spPr>
          <a:xfrm>
            <a:off x="2046070" y="2343525"/>
            <a:ext cx="5484795" cy="1986338"/>
          </a:xfrm>
          <a:prstGeom prst="rect">
            <a:avLst/>
          </a:prstGeom>
          <a:ln w="12700">
            <a:miter lim="400000"/>
          </a:ln>
        </p:spPr>
      </p:pic>
      <p:pic>
        <p:nvPicPr>
          <p:cNvPr id="1893" name="图像" descr="图像"/>
          <p:cNvPicPr>
            <a:picLocks noChangeAspect="1"/>
          </p:cNvPicPr>
          <p:nvPr/>
        </p:nvPicPr>
        <p:blipFill>
          <a:blip r:embed="rId4">
            <a:extLst/>
          </a:blip>
          <a:stretch>
            <a:fillRect/>
          </a:stretch>
        </p:blipFill>
        <p:spPr>
          <a:xfrm>
            <a:off x="3051862" y="5725953"/>
            <a:ext cx="3040276" cy="10212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7" name="9.4 获取对象信息"/>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9.4	</a:t>
            </a:r>
            <a:r>
              <a:t>获取对象信息</a:t>
            </a:r>
          </a:p>
        </p:txBody>
      </p:sp>
      <p:sp>
        <p:nvSpPr>
          <p:cNvPr id="1898" name="自己写的类，如果也想用len(myObj)的话，就自己写一个__len__()方法："/>
          <p:cNvSpPr txBox="1"/>
          <p:nvPr/>
        </p:nvSpPr>
        <p:spPr>
          <a:xfrm>
            <a:off x="670905" y="959658"/>
            <a:ext cx="8235125"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自己写的类，如果也想用</a:t>
            </a:r>
            <a:r>
              <a:rPr>
                <a:solidFill>
                  <a:schemeClr val="accent2">
                    <a:satOff val="-67193"/>
                    <a:lumOff val="20931"/>
                  </a:schemeClr>
                </a:solidFill>
              </a:rPr>
              <a:t>len(myObj)</a:t>
            </a:r>
            <a:r>
              <a:t>的话，就自己写一个</a:t>
            </a:r>
            <a:r>
              <a:rPr>
                <a:solidFill>
                  <a:schemeClr val="accent2">
                    <a:satOff val="-67193"/>
                    <a:lumOff val="20931"/>
                  </a:schemeClr>
                </a:solidFill>
              </a:rPr>
              <a:t>__len__()</a:t>
            </a:r>
            <a:r>
              <a:t>方法：</a:t>
            </a:r>
          </a:p>
        </p:txBody>
      </p:sp>
      <p:pic>
        <p:nvPicPr>
          <p:cNvPr id="1899" name="图像" descr="图像"/>
          <p:cNvPicPr>
            <a:picLocks noChangeAspect="1"/>
          </p:cNvPicPr>
          <p:nvPr/>
        </p:nvPicPr>
        <p:blipFill>
          <a:blip r:embed="rId3">
            <a:extLst/>
          </a:blip>
          <a:stretch>
            <a:fillRect/>
          </a:stretch>
        </p:blipFill>
        <p:spPr>
          <a:xfrm>
            <a:off x="2432050" y="1573303"/>
            <a:ext cx="4279900" cy="1752601"/>
          </a:xfrm>
          <a:prstGeom prst="rect">
            <a:avLst/>
          </a:prstGeom>
          <a:ln w="12700">
            <a:miter lim="400000"/>
          </a:ln>
        </p:spPr>
      </p:pic>
      <p:sp>
        <p:nvSpPr>
          <p:cNvPr id="1900" name="仅仅把属性和方法列出来是不够的，配合getattr()、setattr()以及hasattr()，我们可以直接操作一个对象的状态："/>
          <p:cNvSpPr txBox="1"/>
          <p:nvPr/>
        </p:nvSpPr>
        <p:spPr>
          <a:xfrm>
            <a:off x="454438" y="3364301"/>
            <a:ext cx="8235124"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仅仅把属性和方法列出来是不够的，配合</a:t>
            </a:r>
            <a:r>
              <a:rPr>
                <a:solidFill>
                  <a:schemeClr val="accent2">
                    <a:satOff val="-67193"/>
                    <a:lumOff val="20931"/>
                  </a:schemeClr>
                </a:solidFill>
              </a:rPr>
              <a:t>getattr()</a:t>
            </a:r>
            <a:r>
              <a:t>、</a:t>
            </a:r>
            <a:r>
              <a:rPr>
                <a:solidFill>
                  <a:schemeClr val="accent2">
                    <a:satOff val="-67193"/>
                    <a:lumOff val="20931"/>
                  </a:schemeClr>
                </a:solidFill>
              </a:rPr>
              <a:t>setattr()</a:t>
            </a:r>
            <a:r>
              <a:t>以及</a:t>
            </a:r>
            <a:r>
              <a:rPr>
                <a:solidFill>
                  <a:schemeClr val="accent2">
                    <a:satOff val="-67193"/>
                    <a:lumOff val="20931"/>
                  </a:schemeClr>
                </a:solidFill>
              </a:rPr>
              <a:t>hasattr()</a:t>
            </a:r>
            <a:r>
              <a:t>，我们可以直接操作一个对象的状态：</a:t>
            </a:r>
          </a:p>
        </p:txBody>
      </p:sp>
      <p:pic>
        <p:nvPicPr>
          <p:cNvPr id="1901" name="图像" descr="图像"/>
          <p:cNvPicPr>
            <a:picLocks noChangeAspect="1"/>
          </p:cNvPicPr>
          <p:nvPr/>
        </p:nvPicPr>
        <p:blipFill>
          <a:blip r:embed="rId4">
            <a:extLst/>
          </a:blip>
          <a:stretch>
            <a:fillRect/>
          </a:stretch>
        </p:blipFill>
        <p:spPr>
          <a:xfrm>
            <a:off x="2749550" y="4400784"/>
            <a:ext cx="3644900" cy="16891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5" name="9.4 获取对象信息"/>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9.4	</a:t>
            </a:r>
            <a:r>
              <a:t>获取对象信息</a:t>
            </a:r>
          </a:p>
        </p:txBody>
      </p:sp>
      <p:sp>
        <p:nvSpPr>
          <p:cNvPr id="1906" name="可以测试该对象的属性："/>
          <p:cNvSpPr txBox="1"/>
          <p:nvPr/>
        </p:nvSpPr>
        <p:spPr>
          <a:xfrm>
            <a:off x="626387" y="797940"/>
            <a:ext cx="8235125"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可以测试该对象的属性：</a:t>
            </a:r>
          </a:p>
        </p:txBody>
      </p:sp>
      <p:sp>
        <p:nvSpPr>
          <p:cNvPr id="1907" name="如果试图获取不存在的属性，会抛出AttributeError的错误："/>
          <p:cNvSpPr txBox="1"/>
          <p:nvPr/>
        </p:nvSpPr>
        <p:spPr>
          <a:xfrm>
            <a:off x="454438" y="3817706"/>
            <a:ext cx="8235124"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如果试图获取不存在的属性，会抛出</a:t>
            </a:r>
            <a:r>
              <a:rPr>
                <a:solidFill>
                  <a:schemeClr val="accent2">
                    <a:satOff val="-67193"/>
                    <a:lumOff val="20931"/>
                  </a:schemeClr>
                </a:solidFill>
              </a:rPr>
              <a:t>AttributeError</a:t>
            </a:r>
            <a:r>
              <a:t>的错误：</a:t>
            </a:r>
          </a:p>
        </p:txBody>
      </p:sp>
      <p:pic>
        <p:nvPicPr>
          <p:cNvPr id="1908" name="图像" descr="图像"/>
          <p:cNvPicPr>
            <a:picLocks noChangeAspect="1"/>
          </p:cNvPicPr>
          <p:nvPr/>
        </p:nvPicPr>
        <p:blipFill>
          <a:blip r:embed="rId3">
            <a:extLst/>
          </a:blip>
          <a:stretch>
            <a:fillRect/>
          </a:stretch>
        </p:blipFill>
        <p:spPr>
          <a:xfrm>
            <a:off x="2579126" y="1219451"/>
            <a:ext cx="3985748" cy="2432328"/>
          </a:xfrm>
          <a:prstGeom prst="rect">
            <a:avLst/>
          </a:prstGeom>
          <a:ln w="12700">
            <a:miter lim="400000"/>
          </a:ln>
        </p:spPr>
      </p:pic>
      <p:pic>
        <p:nvPicPr>
          <p:cNvPr id="1909" name="图像" descr="图像"/>
          <p:cNvPicPr>
            <a:picLocks noChangeAspect="1"/>
          </p:cNvPicPr>
          <p:nvPr/>
        </p:nvPicPr>
        <p:blipFill>
          <a:blip r:embed="rId4">
            <a:extLst/>
          </a:blip>
          <a:stretch>
            <a:fillRect/>
          </a:stretch>
        </p:blipFill>
        <p:spPr>
          <a:xfrm>
            <a:off x="1676400" y="4392573"/>
            <a:ext cx="5791200" cy="1066801"/>
          </a:xfrm>
          <a:prstGeom prst="rect">
            <a:avLst/>
          </a:prstGeom>
          <a:ln w="12700">
            <a:miter lim="400000"/>
          </a:ln>
        </p:spPr>
      </p:pic>
      <p:sp>
        <p:nvSpPr>
          <p:cNvPr id="1910" name="可以传入一个default参数，如果属性不存在，就返回默认值："/>
          <p:cNvSpPr txBox="1"/>
          <p:nvPr/>
        </p:nvSpPr>
        <p:spPr>
          <a:xfrm>
            <a:off x="915014" y="5625300"/>
            <a:ext cx="6289143"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可以传入一个default参数，如果属性不存在，就返回默认值：</a:t>
            </a:r>
          </a:p>
        </p:txBody>
      </p:sp>
      <p:pic>
        <p:nvPicPr>
          <p:cNvPr id="1911" name="图像" descr="图像"/>
          <p:cNvPicPr>
            <a:picLocks noChangeAspect="1"/>
          </p:cNvPicPr>
          <p:nvPr/>
        </p:nvPicPr>
        <p:blipFill>
          <a:blip r:embed="rId5">
            <a:extLst/>
          </a:blip>
          <a:stretch>
            <a:fillRect/>
          </a:stretch>
        </p:blipFill>
        <p:spPr>
          <a:xfrm>
            <a:off x="1622046" y="6104217"/>
            <a:ext cx="6243807" cy="37806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5" name="9.4 获取对象信息"/>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9.4	</a:t>
            </a:r>
            <a:r>
              <a:t>获取对象信息</a:t>
            </a:r>
          </a:p>
        </p:txBody>
      </p:sp>
      <p:sp>
        <p:nvSpPr>
          <p:cNvPr id="1916" name="也可以获得对象的方法："/>
          <p:cNvSpPr txBox="1"/>
          <p:nvPr/>
        </p:nvSpPr>
        <p:spPr>
          <a:xfrm>
            <a:off x="626387" y="797940"/>
            <a:ext cx="8235125"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也可以获得对象的方法：</a:t>
            </a:r>
          </a:p>
        </p:txBody>
      </p:sp>
      <p:pic>
        <p:nvPicPr>
          <p:cNvPr id="1917" name="图像" descr="图像"/>
          <p:cNvPicPr>
            <a:picLocks noChangeAspect="1"/>
          </p:cNvPicPr>
          <p:nvPr/>
        </p:nvPicPr>
        <p:blipFill>
          <a:blip r:embed="rId3">
            <a:extLst/>
          </a:blip>
          <a:stretch>
            <a:fillRect/>
          </a:stretch>
        </p:blipFill>
        <p:spPr>
          <a:xfrm>
            <a:off x="1367026" y="1271554"/>
            <a:ext cx="6753847" cy="1614277"/>
          </a:xfrm>
          <a:prstGeom prst="rect">
            <a:avLst/>
          </a:prstGeom>
          <a:ln w="12700">
            <a:miter lim="400000"/>
          </a:ln>
        </p:spPr>
      </p:pic>
      <p:sp>
        <p:nvSpPr>
          <p:cNvPr id="1918" name="通过内置的一系列函数，我们可以对任意一个Python对象进行剖析，拿到其内部的数据。要注意的是，只有在不知道对象信息的时候，才会去获取对象信息。"/>
          <p:cNvSpPr txBox="1"/>
          <p:nvPr/>
        </p:nvSpPr>
        <p:spPr>
          <a:xfrm>
            <a:off x="657277" y="3298308"/>
            <a:ext cx="7829446" cy="105057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b="1">
                <a:solidFill>
                  <a:srgbClr val="000000"/>
                </a:solidFill>
                <a:latin typeface="Helvetica Neue"/>
                <a:ea typeface="Helvetica Neue"/>
                <a:cs typeface="Helvetica Neue"/>
                <a:sym typeface="Helvetica Neue"/>
              </a:defRPr>
            </a:lvl1pPr>
          </a:lstStyle>
          <a:p>
            <a:pPr/>
            <a:r>
              <a:t>       通过内置的一系列函数，我们可以对任意一个Python对象进行剖析，拿到其内部的数据。要注意的是，只有在不知道对象信息的时候，才会去获取对象信息。</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2" name="9.5 实例属性和类属性"/>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9.5	</a:t>
            </a:r>
            <a:r>
              <a:t>实例属性和类属性</a:t>
            </a:r>
          </a:p>
        </p:txBody>
      </p:sp>
      <p:sp>
        <p:nvSpPr>
          <p:cNvPr id="1923" name="由于Python是动态语言，根据类创建的实例可以任意绑定属性。给实例绑定属性的方法是通过实例变量，或者通过self变量："/>
          <p:cNvSpPr txBox="1"/>
          <p:nvPr/>
        </p:nvSpPr>
        <p:spPr>
          <a:xfrm>
            <a:off x="496892" y="1062139"/>
            <a:ext cx="8280428"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由于Python是动态语言，根据类创建的实例可以任意绑定属性。给实例绑定属性的方法是通过实例变量，或者通过</a:t>
            </a:r>
            <a:r>
              <a:rPr>
                <a:solidFill>
                  <a:schemeClr val="accent2">
                    <a:satOff val="-67193"/>
                    <a:lumOff val="20931"/>
                  </a:schemeClr>
                </a:solidFill>
              </a:rPr>
              <a:t>self</a:t>
            </a:r>
            <a:r>
              <a:t>变量：</a:t>
            </a:r>
          </a:p>
        </p:txBody>
      </p:sp>
      <p:sp>
        <p:nvSpPr>
          <p:cNvPr id="1924" name="class Student(object):…"/>
          <p:cNvSpPr txBox="1"/>
          <p:nvPr/>
        </p:nvSpPr>
        <p:spPr>
          <a:xfrm>
            <a:off x="2301460" y="2257679"/>
            <a:ext cx="3762262" cy="12830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rPr>
                <a:solidFill>
                  <a:srgbClr val="000088"/>
                </a:solidFill>
              </a:rPr>
              <a:t>self</a:t>
            </a:r>
            <a:r>
              <a:rPr>
                <a:solidFill>
                  <a:srgbClr val="666600"/>
                </a:solidFill>
              </a:rPr>
              <a:t>,</a:t>
            </a:r>
            <a:r>
              <a:t> name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name </a:t>
            </a:r>
            <a:r>
              <a:rPr>
                <a:solidFill>
                  <a:srgbClr val="666600"/>
                </a:solidFill>
              </a:rPr>
              <a:t>=</a:t>
            </a:r>
            <a:r>
              <a:t> name</a:t>
            </a:r>
          </a:p>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668099">
                    <a:alpha val="40000"/>
                  </a:srgbClr>
                </a:solidFill>
              </a:rPr>
              <a:t>s </a:t>
            </a:r>
            <a:r>
              <a:rPr>
                <a:solidFill>
                  <a:srgbClr val="666600"/>
                </a:solidFill>
              </a:rPr>
              <a:t>=</a:t>
            </a:r>
            <a:r>
              <a:rPr>
                <a:solidFill>
                  <a:srgbClr val="668099">
                    <a:alpha val="40000"/>
                  </a:srgbClr>
                </a:solidFill>
              </a:rPr>
              <a:t> </a:t>
            </a:r>
            <a:r>
              <a:t>Student</a:t>
            </a:r>
            <a:r>
              <a:rPr>
                <a:solidFill>
                  <a:srgbClr val="666600"/>
                </a:solidFill>
              </a:rPr>
              <a:t>(</a:t>
            </a:r>
            <a:r>
              <a:rPr>
                <a:solidFill>
                  <a:srgbClr val="008800"/>
                </a:solidFill>
              </a:rPr>
              <a:t>'Bob'</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s</a:t>
            </a:r>
            <a:r>
              <a:rPr>
                <a:solidFill>
                  <a:srgbClr val="666600"/>
                </a:solidFill>
              </a:rPr>
              <a:t>.</a:t>
            </a:r>
            <a:r>
              <a:t>score </a:t>
            </a:r>
            <a:r>
              <a:rPr>
                <a:solidFill>
                  <a:srgbClr val="666600"/>
                </a:solidFill>
              </a:rPr>
              <a:t>=</a:t>
            </a:r>
            <a:r>
              <a:t> </a:t>
            </a:r>
            <a:r>
              <a:rPr>
                <a:solidFill>
                  <a:srgbClr val="006666"/>
                </a:solidFill>
              </a:rPr>
              <a:t>90</a:t>
            </a:r>
          </a:p>
        </p:txBody>
      </p:sp>
      <p:sp>
        <p:nvSpPr>
          <p:cNvPr id="1925" name="但是，如果Student类本身需要绑定一个属性呢？可以直接在class中定义属性，这种属性是类属性，归Student类所有："/>
          <p:cNvSpPr txBox="1"/>
          <p:nvPr/>
        </p:nvSpPr>
        <p:spPr>
          <a:xfrm>
            <a:off x="496892" y="3840257"/>
            <a:ext cx="8280428"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但是，如果Student类本身需要绑定一个属性呢？可以直接在</a:t>
            </a:r>
            <a:r>
              <a:rPr>
                <a:solidFill>
                  <a:schemeClr val="accent2">
                    <a:satOff val="-67193"/>
                    <a:lumOff val="20931"/>
                  </a:schemeClr>
                </a:solidFill>
              </a:rPr>
              <a:t>class</a:t>
            </a:r>
            <a:r>
              <a:t>中定义属性，这种属性是类属性，归</a:t>
            </a:r>
            <a:r>
              <a:rPr>
                <a:solidFill>
                  <a:schemeClr val="accent2">
                    <a:satOff val="-67193"/>
                    <a:lumOff val="20931"/>
                  </a:schemeClr>
                </a:solidFill>
              </a:rPr>
              <a:t>Student</a:t>
            </a:r>
            <a:r>
              <a:t>类所有：</a:t>
            </a:r>
          </a:p>
        </p:txBody>
      </p:sp>
      <p:sp>
        <p:nvSpPr>
          <p:cNvPr id="1926" name="class Student(object):…"/>
          <p:cNvSpPr txBox="1"/>
          <p:nvPr/>
        </p:nvSpPr>
        <p:spPr>
          <a:xfrm>
            <a:off x="2345468" y="4872582"/>
            <a:ext cx="3015380"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name </a:t>
            </a:r>
            <a:r>
              <a:rPr>
                <a:solidFill>
                  <a:srgbClr val="666600"/>
                </a:solidFill>
              </a:rPr>
              <a:t>=</a:t>
            </a:r>
            <a:r>
              <a:t> </a:t>
            </a:r>
            <a:r>
              <a:rPr>
                <a:solidFill>
                  <a:srgbClr val="008800"/>
                </a:solidFill>
              </a:rPr>
              <a:t>'Student'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0" name="9.5 实例属性和类属性"/>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9.5	</a:t>
            </a:r>
            <a:r>
              <a:t>实例属性和类属性</a:t>
            </a:r>
          </a:p>
        </p:txBody>
      </p:sp>
      <p:sp>
        <p:nvSpPr>
          <p:cNvPr id="1931" name="定义了一个类属性后，这个属性虽然归类所有，但类的所有实例都可以访问到。测试一下："/>
          <p:cNvSpPr txBox="1"/>
          <p:nvPr/>
        </p:nvSpPr>
        <p:spPr>
          <a:xfrm>
            <a:off x="496892" y="943692"/>
            <a:ext cx="8280428"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定义了一个类属性后，这个属性虽然归类所有，但类的所有实例都可以访问到。测试一下：</a:t>
            </a:r>
          </a:p>
        </p:txBody>
      </p:sp>
      <p:pic>
        <p:nvPicPr>
          <p:cNvPr id="1932" name="图像" descr="图像"/>
          <p:cNvPicPr>
            <a:picLocks noChangeAspect="1"/>
          </p:cNvPicPr>
          <p:nvPr/>
        </p:nvPicPr>
        <p:blipFill>
          <a:blip r:embed="rId3">
            <a:extLst/>
          </a:blip>
          <a:stretch>
            <a:fillRect/>
          </a:stretch>
        </p:blipFill>
        <p:spPr>
          <a:xfrm>
            <a:off x="1310670" y="1816843"/>
            <a:ext cx="7079962" cy="3224314"/>
          </a:xfrm>
          <a:prstGeom prst="rect">
            <a:avLst/>
          </a:prstGeom>
          <a:ln w="12700">
            <a:miter lim="400000"/>
          </a:ln>
        </p:spPr>
      </p:pic>
      <p:sp>
        <p:nvSpPr>
          <p:cNvPr id="1933" name="从上面的例子可以看出，在编写程序的时候，千万不要对实例属性和类属性使用相同的名字，因为相同名称的实例属性将屏蔽掉类属性，但是当删除实例属性后，再使用相同的名称，访问到的将是类属性。"/>
          <p:cNvSpPr txBox="1"/>
          <p:nvPr/>
        </p:nvSpPr>
        <p:spPr>
          <a:xfrm>
            <a:off x="522522" y="5181466"/>
            <a:ext cx="8098957" cy="10503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从上面的例子可以看出，在编写程序的时候，千万不要对实例属性和类属性使用相同的名字，因为相同名称的实例属性将屏蔽掉类属性，但是当删除实例属性后，再使用相同的名称，访问到的将是类属性。</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7" name="9.5 实例属性和类属性"/>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9.5	</a:t>
            </a:r>
            <a:r>
              <a:t>实例属性和类属性</a:t>
            </a:r>
          </a:p>
        </p:txBody>
      </p:sp>
      <p:sp>
        <p:nvSpPr>
          <p:cNvPr id="1938" name="形状"/>
          <p:cNvSpPr/>
          <p:nvPr/>
        </p:nvSpPr>
        <p:spPr>
          <a:xfrm>
            <a:off x="653375" y="94289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939" name="练习："/>
          <p:cNvSpPr txBox="1"/>
          <p:nvPr/>
        </p:nvSpPr>
        <p:spPr>
          <a:xfrm>
            <a:off x="1314367" y="928920"/>
            <a:ext cx="866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练习：</a:t>
            </a:r>
          </a:p>
        </p:txBody>
      </p:sp>
      <p:sp>
        <p:nvSpPr>
          <p:cNvPr id="1940" name="为了统计学生人数，可以给Student类增加一个类属性，每创建一个实例，该属性自动增加："/>
          <p:cNvSpPr txBox="1"/>
          <p:nvPr/>
        </p:nvSpPr>
        <p:spPr>
          <a:xfrm>
            <a:off x="670905" y="1431549"/>
            <a:ext cx="8235125"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为了统计学生人数，可以给</a:t>
            </a:r>
            <a:r>
              <a:rPr>
                <a:solidFill>
                  <a:schemeClr val="accent2">
                    <a:satOff val="-67193"/>
                    <a:lumOff val="20931"/>
                  </a:schemeClr>
                </a:solidFill>
              </a:rPr>
              <a:t>Student</a:t>
            </a:r>
            <a:r>
              <a:t>类增加一个类属性，每创建一个实例，该属性自动增加：</a:t>
            </a:r>
          </a:p>
        </p:txBody>
      </p:sp>
      <p:sp>
        <p:nvSpPr>
          <p:cNvPr id="1941" name="class Student(object):…"/>
          <p:cNvSpPr txBox="1"/>
          <p:nvPr/>
        </p:nvSpPr>
        <p:spPr>
          <a:xfrm>
            <a:off x="2690869" y="2400499"/>
            <a:ext cx="3655565" cy="10417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count </a:t>
            </a:r>
            <a:r>
              <a:rPr>
                <a:solidFill>
                  <a:srgbClr val="666600"/>
                </a:solidFill>
              </a:rPr>
              <a:t>=</a:t>
            </a:r>
            <a:r>
              <a:t> </a:t>
            </a:r>
            <a:r>
              <a:rPr>
                <a:solidFill>
                  <a:srgbClr val="006666"/>
                </a:solidFill>
              </a:rPr>
              <a:t>0</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rPr>
                <a:solidFill>
                  <a:srgbClr val="000088"/>
                </a:solidFill>
              </a:rPr>
              <a:t>self</a:t>
            </a:r>
            <a:r>
              <a:rPr>
                <a:solidFill>
                  <a:srgbClr val="666600"/>
                </a:solidFill>
              </a:rPr>
              <a:t>,</a:t>
            </a:r>
            <a:r>
              <a:t> name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name </a:t>
            </a:r>
            <a:r>
              <a:rPr>
                <a:solidFill>
                  <a:srgbClr val="666600"/>
                </a:solidFill>
              </a:rPr>
              <a:t>=</a:t>
            </a:r>
            <a:r>
              <a:t> name</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5" name="形状"/>
          <p:cNvSpPr/>
          <p:nvPr/>
        </p:nvSpPr>
        <p:spPr>
          <a:xfrm>
            <a:off x="3459537" y="2745049"/>
            <a:ext cx="5547559" cy="3348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7" y="0"/>
                </a:moveTo>
                <a:lnTo>
                  <a:pt x="21600" y="0"/>
                </a:lnTo>
                <a:lnTo>
                  <a:pt x="21600" y="21600"/>
                </a:lnTo>
                <a:lnTo>
                  <a:pt x="517" y="21600"/>
                </a:lnTo>
                <a:cubicBezTo>
                  <a:pt x="232" y="21600"/>
                  <a:pt x="0" y="21031"/>
                  <a:pt x="0" y="20333"/>
                </a:cubicBezTo>
                <a:lnTo>
                  <a:pt x="0" y="1267"/>
                </a:lnTo>
                <a:cubicBezTo>
                  <a:pt x="0" y="569"/>
                  <a:pt x="232" y="0"/>
                  <a:pt x="517" y="0"/>
                </a:cubicBezTo>
                <a:close/>
              </a:path>
            </a:pathLst>
          </a:custGeom>
          <a:solidFill>
            <a:srgbClr val="024C89"/>
          </a:solidFill>
          <a:ln w="12700">
            <a:miter lim="400000"/>
          </a:ln>
          <a:extLst>
            <a:ext uri="{C572A759-6A51-4108-AA02-DFA0A04FC94B}">
              <ma14:wrappingTextBoxFlag xmlns:ma14="http://schemas.microsoft.com/office/mac/drawingml/2011/main" val="1"/>
            </a:ext>
          </a:extLst>
        </p:spPr>
        <p:txBody>
          <a:bodyPr lIns="45719" rIns="45719"/>
          <a:lstStyle/>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p:txBody>
      </p:sp>
      <p:sp>
        <p:nvSpPr>
          <p:cNvPr id="1946" name="10.面向对象高级编程"/>
          <p:cNvSpPr txBox="1"/>
          <p:nvPr/>
        </p:nvSpPr>
        <p:spPr>
          <a:xfrm>
            <a:off x="3519487" y="1468437"/>
            <a:ext cx="5427663" cy="87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4400">
                <a:solidFill>
                  <a:srgbClr val="024C89"/>
                </a:solidFill>
                <a:latin typeface="微软雅黑"/>
                <a:ea typeface="微软雅黑"/>
                <a:cs typeface="微软雅黑"/>
                <a:sym typeface="微软雅黑"/>
              </a:defRPr>
            </a:lvl1pPr>
          </a:lstStyle>
          <a:p>
            <a:pPr/>
            <a:r>
              <a:t>10.面向对象高级编程</a:t>
            </a:r>
          </a:p>
        </p:txBody>
      </p:sp>
      <p:sp>
        <p:nvSpPr>
          <p:cNvPr id="1947" name="椭圆形"/>
          <p:cNvSpPr/>
          <p:nvPr/>
        </p:nvSpPr>
        <p:spPr>
          <a:xfrm>
            <a:off x="3854450" y="30611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948" name="圆形"/>
          <p:cNvSpPr/>
          <p:nvPr/>
        </p:nvSpPr>
        <p:spPr>
          <a:xfrm>
            <a:off x="3854450" y="3596163"/>
            <a:ext cx="144463" cy="142876"/>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949" name="使用__slots__"/>
          <p:cNvSpPr txBox="1"/>
          <p:nvPr/>
        </p:nvSpPr>
        <p:spPr>
          <a:xfrm>
            <a:off x="4200525" y="29297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1">
                    <a:lumOff val="44000"/>
                  </a:schemeClr>
                </a:solidFill>
                <a:latin typeface="微软雅黑"/>
                <a:ea typeface="微软雅黑"/>
                <a:cs typeface="微软雅黑"/>
                <a:sym typeface="微软雅黑"/>
              </a:defRPr>
            </a:lvl1pPr>
          </a:lstStyle>
          <a:p>
            <a:pPr/>
            <a:r>
              <a:t>使用__slots__</a:t>
            </a:r>
          </a:p>
        </p:txBody>
      </p:sp>
      <p:sp>
        <p:nvSpPr>
          <p:cNvPr id="1950" name="使用@property"/>
          <p:cNvSpPr txBox="1"/>
          <p:nvPr/>
        </p:nvSpPr>
        <p:spPr>
          <a:xfrm>
            <a:off x="4200525" y="34631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使用@property</a:t>
            </a:r>
          </a:p>
        </p:txBody>
      </p:sp>
      <p:sp>
        <p:nvSpPr>
          <p:cNvPr id="1951" name="形状"/>
          <p:cNvSpPr/>
          <p:nvPr/>
        </p:nvSpPr>
        <p:spPr>
          <a:xfrm>
            <a:off x="1090612" y="2363787"/>
            <a:ext cx="1936751" cy="178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952" name="椭圆形"/>
          <p:cNvSpPr/>
          <p:nvPr/>
        </p:nvSpPr>
        <p:spPr>
          <a:xfrm>
            <a:off x="3854450" y="41279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953" name="多重继承"/>
          <p:cNvSpPr txBox="1"/>
          <p:nvPr/>
        </p:nvSpPr>
        <p:spPr>
          <a:xfrm>
            <a:off x="4200525" y="39965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多重继承</a:t>
            </a:r>
          </a:p>
        </p:txBody>
      </p:sp>
      <p:sp>
        <p:nvSpPr>
          <p:cNvPr id="1954" name="椭圆形"/>
          <p:cNvSpPr/>
          <p:nvPr/>
        </p:nvSpPr>
        <p:spPr>
          <a:xfrm>
            <a:off x="3854450" y="4662963"/>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955" name="定制类"/>
          <p:cNvSpPr txBox="1"/>
          <p:nvPr/>
        </p:nvSpPr>
        <p:spPr>
          <a:xfrm>
            <a:off x="4200525" y="4531518"/>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定制类</a:t>
            </a:r>
          </a:p>
        </p:txBody>
      </p:sp>
      <p:sp>
        <p:nvSpPr>
          <p:cNvPr id="1956" name="椭圆形"/>
          <p:cNvSpPr/>
          <p:nvPr/>
        </p:nvSpPr>
        <p:spPr>
          <a:xfrm>
            <a:off x="3854450" y="5197951"/>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957" name="使用枚举类"/>
          <p:cNvSpPr txBox="1"/>
          <p:nvPr/>
        </p:nvSpPr>
        <p:spPr>
          <a:xfrm>
            <a:off x="4200525" y="5066982"/>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使用枚举类</a:t>
            </a:r>
          </a:p>
        </p:txBody>
      </p:sp>
      <p:sp>
        <p:nvSpPr>
          <p:cNvPr id="1958" name="椭圆形"/>
          <p:cNvSpPr/>
          <p:nvPr/>
        </p:nvSpPr>
        <p:spPr>
          <a:xfrm>
            <a:off x="3854450" y="5729763"/>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959" name="使用元类"/>
          <p:cNvSpPr txBox="1"/>
          <p:nvPr/>
        </p:nvSpPr>
        <p:spPr>
          <a:xfrm>
            <a:off x="4200525" y="5598318"/>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使用元类</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1" name="10.1 使用__slots__"/>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10.1	</a:t>
            </a:r>
            <a:r>
              <a:t>使用__slots__</a:t>
            </a:r>
          </a:p>
        </p:txBody>
      </p:sp>
      <p:sp>
        <p:nvSpPr>
          <p:cNvPr id="1962" name="数据封装、继承和多态只是面向对象程序设计中最基础的3个概念。在Python中，面向对象还有很多高级特性，允许我们写出非常强大的功能。"/>
          <p:cNvSpPr txBox="1"/>
          <p:nvPr/>
        </p:nvSpPr>
        <p:spPr>
          <a:xfrm>
            <a:off x="496892" y="943692"/>
            <a:ext cx="8280428"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数据封装、继承和多态只是面向对象程序设计中最基础的3个概念。在Python中，面向对象还有很多高级特性，允许我们写出非常强大的功能。</a:t>
            </a:r>
          </a:p>
        </p:txBody>
      </p:sp>
      <p:sp>
        <p:nvSpPr>
          <p:cNvPr id="1963" name="正常情况下，当定义了一个class，创建了一个class的实例后，可以给该实例绑定任何属性和方法，这就是动态语言的灵活性。先定义class："/>
          <p:cNvSpPr txBox="1"/>
          <p:nvPr/>
        </p:nvSpPr>
        <p:spPr>
          <a:xfrm>
            <a:off x="431786" y="1726967"/>
            <a:ext cx="8280428"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正常情况下，当定义了一个</a:t>
            </a:r>
            <a:r>
              <a:rPr>
                <a:solidFill>
                  <a:schemeClr val="accent2">
                    <a:satOff val="-67193"/>
                    <a:lumOff val="20931"/>
                  </a:schemeClr>
                </a:solidFill>
              </a:rPr>
              <a:t>class</a:t>
            </a:r>
            <a:r>
              <a:t>，创建了一个</a:t>
            </a:r>
            <a:r>
              <a:rPr>
                <a:solidFill>
                  <a:schemeClr val="accent2">
                    <a:satOff val="-67193"/>
                    <a:lumOff val="20931"/>
                  </a:schemeClr>
                </a:solidFill>
              </a:rPr>
              <a:t>class</a:t>
            </a:r>
            <a:r>
              <a:t>的实例后，可以给该实例绑定任何属性和方法，这就是动态语言的灵活性。先定义class：</a:t>
            </a:r>
          </a:p>
        </p:txBody>
      </p:sp>
      <p:sp>
        <p:nvSpPr>
          <p:cNvPr id="1964" name="class Student(object):…"/>
          <p:cNvSpPr txBox="1"/>
          <p:nvPr/>
        </p:nvSpPr>
        <p:spPr>
          <a:xfrm>
            <a:off x="2781744" y="2610855"/>
            <a:ext cx="3015380" cy="5591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p:txBody>
      </p:sp>
      <p:sp>
        <p:nvSpPr>
          <p:cNvPr id="1965" name="然后，尝试给实例绑定一个属性："/>
          <p:cNvSpPr txBox="1"/>
          <p:nvPr/>
        </p:nvSpPr>
        <p:spPr>
          <a:xfrm>
            <a:off x="829324" y="3224529"/>
            <a:ext cx="35331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然后，尝试给实例绑定一个属性：</a:t>
            </a:r>
          </a:p>
        </p:txBody>
      </p:sp>
      <p:pic>
        <p:nvPicPr>
          <p:cNvPr id="1966" name="图像" descr="图像"/>
          <p:cNvPicPr>
            <a:picLocks noChangeAspect="1"/>
          </p:cNvPicPr>
          <p:nvPr/>
        </p:nvPicPr>
        <p:blipFill>
          <a:blip r:embed="rId3">
            <a:extLst/>
          </a:blip>
          <a:stretch>
            <a:fillRect/>
          </a:stretch>
        </p:blipFill>
        <p:spPr>
          <a:xfrm>
            <a:off x="2145981" y="3676385"/>
            <a:ext cx="4982251" cy="998747"/>
          </a:xfrm>
          <a:prstGeom prst="rect">
            <a:avLst/>
          </a:prstGeom>
          <a:ln w="12700">
            <a:miter lim="400000"/>
          </a:ln>
        </p:spPr>
      </p:pic>
      <p:sp>
        <p:nvSpPr>
          <p:cNvPr id="1967" name="还可以尝试给实例绑定一个方法："/>
          <p:cNvSpPr txBox="1"/>
          <p:nvPr/>
        </p:nvSpPr>
        <p:spPr>
          <a:xfrm>
            <a:off x="760092" y="4718046"/>
            <a:ext cx="35331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还可以尝试给实例绑定一个方法：</a:t>
            </a:r>
          </a:p>
        </p:txBody>
      </p:sp>
      <p:pic>
        <p:nvPicPr>
          <p:cNvPr id="1968" name="图像" descr="图像"/>
          <p:cNvPicPr>
            <a:picLocks noChangeAspect="1"/>
          </p:cNvPicPr>
          <p:nvPr/>
        </p:nvPicPr>
        <p:blipFill>
          <a:blip r:embed="rId4">
            <a:extLst/>
          </a:blip>
          <a:stretch>
            <a:fillRect/>
          </a:stretch>
        </p:blipFill>
        <p:spPr>
          <a:xfrm>
            <a:off x="2099589" y="5181466"/>
            <a:ext cx="5075034" cy="156463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3.1 命令行和交互式"/>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3.1	</a:t>
            </a:r>
            <a:r>
              <a:t>命令行和交互式</a:t>
            </a:r>
          </a:p>
        </p:txBody>
      </p:sp>
      <p:sp>
        <p:nvSpPr>
          <p:cNvPr id="314" name="Python 交互模式："/>
          <p:cNvSpPr txBox="1"/>
          <p:nvPr/>
        </p:nvSpPr>
        <p:spPr>
          <a:xfrm>
            <a:off x="1075139" y="995110"/>
            <a:ext cx="2745692"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Python 交互模式：</a:t>
            </a:r>
          </a:p>
        </p:txBody>
      </p:sp>
      <p:sp>
        <p:nvSpPr>
          <p:cNvPr id="315" name="在交互模式的提示符 &gt;&gt;&gt; 下，直接输入代码，按回车，就可以立刻得到代码执行结果："/>
          <p:cNvSpPr txBox="1"/>
          <p:nvPr/>
        </p:nvSpPr>
        <p:spPr>
          <a:xfrm>
            <a:off x="510619" y="1760913"/>
            <a:ext cx="8122762" cy="7974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在交互模式的提示符 </a:t>
            </a:r>
            <a:r>
              <a:rPr>
                <a:solidFill>
                  <a:schemeClr val="accent2">
                    <a:satOff val="-67193"/>
                    <a:lumOff val="20931"/>
                  </a:schemeClr>
                </a:solidFill>
              </a:rPr>
              <a:t>&gt;&gt;&gt;</a:t>
            </a:r>
            <a:r>
              <a:t> 下，直接输入代码，按回车，就可以立刻得到代码执行结果：</a:t>
            </a:r>
          </a:p>
        </p:txBody>
      </p:sp>
      <p:sp>
        <p:nvSpPr>
          <p:cNvPr id="316" name="如果要让Python打印出指定的文字，可以用 print( ) 函数。把希望打印的文字用单引号或者双引号括起来。"/>
          <p:cNvSpPr txBox="1"/>
          <p:nvPr/>
        </p:nvSpPr>
        <p:spPr>
          <a:xfrm>
            <a:off x="510620" y="3827284"/>
            <a:ext cx="8122761" cy="8915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50000"/>
              </a:lnSpc>
              <a:defRPr sz="1600">
                <a:solidFill>
                  <a:srgbClr val="000000"/>
                </a:solidFill>
                <a:latin typeface="Helvetica Neue"/>
                <a:ea typeface="Helvetica Neue"/>
                <a:cs typeface="Helvetica Neue"/>
                <a:sym typeface="Helvetica Neue"/>
              </a:defRPr>
            </a:pPr>
            <a:r>
              <a:t>            </a:t>
            </a:r>
            <a:r>
              <a:rPr sz="1800"/>
              <a:t>如果要让Python打印出指定的文字，可以用 </a:t>
            </a:r>
            <a:r>
              <a:rPr sz="1800">
                <a:solidFill>
                  <a:schemeClr val="accent2">
                    <a:satOff val="-67193"/>
                    <a:lumOff val="20931"/>
                  </a:schemeClr>
                </a:solidFill>
              </a:rPr>
              <a:t>print( )</a:t>
            </a:r>
            <a:r>
              <a:rPr sz="1800"/>
              <a:t> 函数。把希望打印的文字用单引号或者双引号括起来。</a:t>
            </a:r>
          </a:p>
        </p:txBody>
      </p:sp>
      <p:pic>
        <p:nvPicPr>
          <p:cNvPr id="317" name="图像" descr="图像"/>
          <p:cNvPicPr>
            <a:picLocks noChangeAspect="1"/>
          </p:cNvPicPr>
          <p:nvPr/>
        </p:nvPicPr>
        <p:blipFill>
          <a:blip r:embed="rId3">
            <a:extLst/>
          </a:blip>
          <a:stretch>
            <a:fillRect/>
          </a:stretch>
        </p:blipFill>
        <p:spPr>
          <a:xfrm>
            <a:off x="2819400" y="2871110"/>
            <a:ext cx="3505200" cy="787401"/>
          </a:xfrm>
          <a:prstGeom prst="rect">
            <a:avLst/>
          </a:prstGeom>
          <a:ln w="12700">
            <a:miter lim="400000"/>
          </a:ln>
        </p:spPr>
      </p:pic>
      <p:pic>
        <p:nvPicPr>
          <p:cNvPr id="318" name="图像" descr="图像"/>
          <p:cNvPicPr>
            <a:picLocks noChangeAspect="1"/>
          </p:cNvPicPr>
          <p:nvPr/>
        </p:nvPicPr>
        <p:blipFill>
          <a:blip r:embed="rId4">
            <a:extLst/>
          </a:blip>
          <a:stretch>
            <a:fillRect/>
          </a:stretch>
        </p:blipFill>
        <p:spPr>
          <a:xfrm>
            <a:off x="2724150" y="5023971"/>
            <a:ext cx="3695700" cy="9144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2" name="10.1 使用__slots__"/>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10.1	</a:t>
            </a:r>
            <a:r>
              <a:t>使用__slots__</a:t>
            </a:r>
          </a:p>
        </p:txBody>
      </p:sp>
      <p:sp>
        <p:nvSpPr>
          <p:cNvPr id="1973" name="但是，给一个实例绑定的方法，对另一个实例是不起作用的："/>
          <p:cNvSpPr txBox="1"/>
          <p:nvPr/>
        </p:nvSpPr>
        <p:spPr>
          <a:xfrm>
            <a:off x="496892" y="827946"/>
            <a:ext cx="8280428"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但是，给一个实例绑定的方法，对另一个实例是不起作用的：</a:t>
            </a:r>
          </a:p>
        </p:txBody>
      </p:sp>
      <p:sp>
        <p:nvSpPr>
          <p:cNvPr id="1974" name="为了给所有实例都绑定方法，可以给class绑定方法："/>
          <p:cNvSpPr txBox="1"/>
          <p:nvPr/>
        </p:nvSpPr>
        <p:spPr>
          <a:xfrm>
            <a:off x="891650" y="2626086"/>
            <a:ext cx="5429606"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为了给所有实例都绑定方法，可以给class绑定方法：</a:t>
            </a:r>
          </a:p>
        </p:txBody>
      </p:sp>
      <p:sp>
        <p:nvSpPr>
          <p:cNvPr id="1975" name="给class绑定方法后，所有实例均可调用："/>
          <p:cNvSpPr txBox="1"/>
          <p:nvPr/>
        </p:nvSpPr>
        <p:spPr>
          <a:xfrm>
            <a:off x="858032" y="4199213"/>
            <a:ext cx="4286606"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给class绑定方法后，所有实例均可调用：</a:t>
            </a:r>
          </a:p>
        </p:txBody>
      </p:sp>
      <p:pic>
        <p:nvPicPr>
          <p:cNvPr id="1976" name="图像" descr="图像"/>
          <p:cNvPicPr>
            <a:picLocks noChangeAspect="1"/>
          </p:cNvPicPr>
          <p:nvPr/>
        </p:nvPicPr>
        <p:blipFill>
          <a:blip r:embed="rId3">
            <a:extLst/>
          </a:blip>
          <a:stretch>
            <a:fillRect/>
          </a:stretch>
        </p:blipFill>
        <p:spPr>
          <a:xfrm>
            <a:off x="2099589" y="1330722"/>
            <a:ext cx="5075034" cy="1163029"/>
          </a:xfrm>
          <a:prstGeom prst="rect">
            <a:avLst/>
          </a:prstGeom>
          <a:ln w="12700">
            <a:miter lim="400000"/>
          </a:ln>
        </p:spPr>
      </p:pic>
      <p:pic>
        <p:nvPicPr>
          <p:cNvPr id="1977" name="图像" descr="图像"/>
          <p:cNvPicPr>
            <a:picLocks noChangeAspect="1"/>
          </p:cNvPicPr>
          <p:nvPr/>
        </p:nvPicPr>
        <p:blipFill>
          <a:blip r:embed="rId4">
            <a:extLst/>
          </a:blip>
          <a:stretch>
            <a:fillRect/>
          </a:stretch>
        </p:blipFill>
        <p:spPr>
          <a:xfrm>
            <a:off x="2362200" y="3125027"/>
            <a:ext cx="4419600" cy="1066801"/>
          </a:xfrm>
          <a:prstGeom prst="rect">
            <a:avLst/>
          </a:prstGeom>
          <a:ln w="12700">
            <a:miter lim="400000"/>
          </a:ln>
        </p:spPr>
      </p:pic>
      <p:pic>
        <p:nvPicPr>
          <p:cNvPr id="1978" name="图像" descr="图像"/>
          <p:cNvPicPr>
            <a:picLocks noChangeAspect="1"/>
          </p:cNvPicPr>
          <p:nvPr/>
        </p:nvPicPr>
        <p:blipFill>
          <a:blip r:embed="rId5">
            <a:extLst/>
          </a:blip>
          <a:stretch>
            <a:fillRect/>
          </a:stretch>
        </p:blipFill>
        <p:spPr>
          <a:xfrm>
            <a:off x="2900362" y="4688661"/>
            <a:ext cx="2979089" cy="1310800"/>
          </a:xfrm>
          <a:prstGeom prst="rect">
            <a:avLst/>
          </a:prstGeom>
          <a:ln w="12700">
            <a:miter lim="400000"/>
          </a:ln>
        </p:spPr>
      </p:pic>
      <p:sp>
        <p:nvSpPr>
          <p:cNvPr id="1979" name="通常情况下，上面的set_score方法可以直接定义在class中，但动态绑定允许在程序运行的过程中动态给class加上功能，这在静态语言中很难实现。"/>
          <p:cNvSpPr txBox="1"/>
          <p:nvPr/>
        </p:nvSpPr>
        <p:spPr>
          <a:xfrm>
            <a:off x="409016" y="6079969"/>
            <a:ext cx="8325967"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通常情况下，上面的</a:t>
            </a:r>
            <a:r>
              <a:rPr>
                <a:solidFill>
                  <a:schemeClr val="accent2">
                    <a:satOff val="-67193"/>
                    <a:lumOff val="20931"/>
                  </a:schemeClr>
                </a:solidFill>
              </a:rPr>
              <a:t>set_score</a:t>
            </a:r>
            <a:r>
              <a:t>方法可以直接定义在class中，但动态绑定允许在程序运行的过程中动态给class加上功能，这在静态语言中很难实现。</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3" name="10.1 使用__slots__"/>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10.1	</a:t>
            </a:r>
            <a:r>
              <a:t>使用__slots__</a:t>
            </a:r>
          </a:p>
        </p:txBody>
      </p:sp>
      <p:sp>
        <p:nvSpPr>
          <p:cNvPr id="1984" name="如果想要限制实例的属性怎么办？比如，只允许对Student实例添加name和age属性。…"/>
          <p:cNvSpPr txBox="1"/>
          <p:nvPr/>
        </p:nvSpPr>
        <p:spPr>
          <a:xfrm>
            <a:off x="431786" y="1545564"/>
            <a:ext cx="8280428" cy="1380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如果想要限制实例的属性怎么办？比如，只允许对</a:t>
            </a:r>
            <a:r>
              <a:rPr>
                <a:solidFill>
                  <a:schemeClr val="accent2">
                    <a:satOff val="-67193"/>
                    <a:lumOff val="20931"/>
                  </a:schemeClr>
                </a:solidFill>
              </a:rPr>
              <a:t>Student</a:t>
            </a:r>
            <a:r>
              <a:t>实例添加</a:t>
            </a:r>
            <a:r>
              <a:rPr>
                <a:solidFill>
                  <a:schemeClr val="accent2">
                    <a:satOff val="-67193"/>
                    <a:lumOff val="20931"/>
                  </a:schemeClr>
                </a:solidFill>
              </a:rPr>
              <a:t>name</a:t>
            </a:r>
            <a:r>
              <a:t>和</a:t>
            </a:r>
            <a:r>
              <a:rPr>
                <a:solidFill>
                  <a:schemeClr val="accent2">
                    <a:satOff val="-67193"/>
                    <a:lumOff val="20931"/>
                  </a:schemeClr>
                </a:solidFill>
              </a:rPr>
              <a:t>age</a:t>
            </a:r>
            <a:r>
              <a:t>属性。</a:t>
            </a:r>
          </a:p>
          <a:p>
            <a:pPr defTabSz="457200">
              <a:defRPr>
                <a:solidFill>
                  <a:srgbClr val="000000"/>
                </a:solidFill>
                <a:latin typeface="Helvetica Neue"/>
                <a:ea typeface="Helvetica Neue"/>
                <a:cs typeface="Helvetica Neue"/>
                <a:sym typeface="Helvetica Neue"/>
              </a:defRPr>
            </a:pPr>
            <a:r>
              <a:t>       为了达到限制的目的，Python允许在定义</a:t>
            </a:r>
            <a:r>
              <a:rPr>
                <a:solidFill>
                  <a:schemeClr val="accent2">
                    <a:satOff val="-67193"/>
                    <a:lumOff val="20931"/>
                  </a:schemeClr>
                </a:solidFill>
              </a:rPr>
              <a:t>class</a:t>
            </a:r>
            <a:r>
              <a:t>的时候，定义一个特殊的</a:t>
            </a:r>
            <a:r>
              <a:rPr>
                <a:solidFill>
                  <a:schemeClr val="accent2">
                    <a:satOff val="-67193"/>
                    <a:lumOff val="20931"/>
                  </a:schemeClr>
                </a:solidFill>
              </a:rPr>
              <a:t>__slots__</a:t>
            </a:r>
            <a:r>
              <a:t>变量，来限制该</a:t>
            </a:r>
            <a:r>
              <a:rPr>
                <a:solidFill>
                  <a:schemeClr val="accent2">
                    <a:satOff val="-67193"/>
                    <a:lumOff val="20931"/>
                  </a:schemeClr>
                </a:solidFill>
              </a:rPr>
              <a:t>class</a:t>
            </a:r>
            <a:r>
              <a:t>实例能添加的属性：</a:t>
            </a:r>
          </a:p>
        </p:txBody>
      </p:sp>
      <p:sp>
        <p:nvSpPr>
          <p:cNvPr id="1985" name="由于'score'没有被放到__slots__中，所以不能绑定score属性，试图绑定score将得到AttributeError的错误。"/>
          <p:cNvSpPr txBox="1"/>
          <p:nvPr/>
        </p:nvSpPr>
        <p:spPr>
          <a:xfrm>
            <a:off x="540635" y="5802819"/>
            <a:ext cx="8280428"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由于'</a:t>
            </a:r>
            <a:r>
              <a:rPr>
                <a:solidFill>
                  <a:schemeClr val="accent2">
                    <a:satOff val="-67193"/>
                    <a:lumOff val="20931"/>
                  </a:schemeClr>
                </a:solidFill>
              </a:rPr>
              <a:t>score</a:t>
            </a:r>
            <a:r>
              <a:t>'没有被放到</a:t>
            </a:r>
            <a:r>
              <a:rPr>
                <a:solidFill>
                  <a:schemeClr val="accent2">
                    <a:satOff val="-67193"/>
                    <a:lumOff val="20931"/>
                  </a:schemeClr>
                </a:solidFill>
              </a:rPr>
              <a:t>__slots__</a:t>
            </a:r>
            <a:r>
              <a:t>中，所以不能绑定</a:t>
            </a:r>
            <a:r>
              <a:rPr>
                <a:solidFill>
                  <a:schemeClr val="accent2">
                    <a:satOff val="-67193"/>
                    <a:lumOff val="20931"/>
                  </a:schemeClr>
                </a:solidFill>
              </a:rPr>
              <a:t>score</a:t>
            </a:r>
            <a:r>
              <a:t>属性，试图绑定</a:t>
            </a:r>
            <a:r>
              <a:rPr>
                <a:solidFill>
                  <a:schemeClr val="accent2">
                    <a:satOff val="-67193"/>
                    <a:lumOff val="20931"/>
                  </a:schemeClr>
                </a:solidFill>
              </a:rPr>
              <a:t>score</a:t>
            </a:r>
            <a:r>
              <a:t>将得到</a:t>
            </a:r>
            <a:r>
              <a:rPr>
                <a:solidFill>
                  <a:schemeClr val="accent2">
                    <a:satOff val="-67193"/>
                    <a:lumOff val="20931"/>
                  </a:schemeClr>
                </a:solidFill>
              </a:rPr>
              <a:t>AttributeError</a:t>
            </a:r>
            <a:r>
              <a:t>的错误。</a:t>
            </a:r>
          </a:p>
        </p:txBody>
      </p:sp>
      <p:sp>
        <p:nvSpPr>
          <p:cNvPr id="1986" name="形状"/>
          <p:cNvSpPr/>
          <p:nvPr/>
        </p:nvSpPr>
        <p:spPr>
          <a:xfrm>
            <a:off x="653375" y="94289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1987" name="使用__slots__："/>
          <p:cNvSpPr txBox="1"/>
          <p:nvPr/>
        </p:nvSpPr>
        <p:spPr>
          <a:xfrm>
            <a:off x="1314367" y="928920"/>
            <a:ext cx="195707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b="1" sz="2000">
                <a:solidFill>
                  <a:srgbClr val="000000"/>
                </a:solidFill>
                <a:latin typeface="Helvetica Neue"/>
                <a:ea typeface="Helvetica Neue"/>
                <a:cs typeface="Helvetica Neue"/>
                <a:sym typeface="Helvetica Neue"/>
              </a:defRPr>
            </a:pPr>
            <a:r>
              <a:t>使用__slots__</a:t>
            </a:r>
            <a:r>
              <a:t>：</a:t>
            </a:r>
          </a:p>
        </p:txBody>
      </p:sp>
      <p:sp>
        <p:nvSpPr>
          <p:cNvPr id="1988" name="class Student(object):…"/>
          <p:cNvSpPr txBox="1"/>
          <p:nvPr/>
        </p:nvSpPr>
        <p:spPr>
          <a:xfrm>
            <a:off x="1252780" y="3095811"/>
            <a:ext cx="6856138" cy="586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    __slots__ </a:t>
            </a:r>
            <a:r>
              <a:rPr>
                <a:solidFill>
                  <a:srgbClr val="666600"/>
                </a:solidFill>
              </a:rPr>
              <a:t>=</a:t>
            </a:r>
            <a:r>
              <a:rPr>
                <a:solidFill>
                  <a:srgbClr val="668099">
                    <a:alpha val="40000"/>
                  </a:srgbClr>
                </a:solidFill>
              </a:rPr>
              <a:t> </a:t>
            </a:r>
            <a:r>
              <a:rPr>
                <a:solidFill>
                  <a:srgbClr val="666600"/>
                </a:solidFill>
              </a:rPr>
              <a:t>(</a:t>
            </a:r>
            <a:r>
              <a:rPr>
                <a:solidFill>
                  <a:srgbClr val="008800"/>
                </a:solidFill>
              </a:rPr>
              <a:t>'name'</a:t>
            </a:r>
            <a:r>
              <a:rPr>
                <a:solidFill>
                  <a:srgbClr val="666600"/>
                </a:solidFill>
              </a:rPr>
              <a:t>,</a:t>
            </a:r>
            <a:r>
              <a:rPr>
                <a:solidFill>
                  <a:srgbClr val="668099">
                    <a:alpha val="40000"/>
                  </a:srgbClr>
                </a:solidFill>
              </a:rPr>
              <a:t> </a:t>
            </a:r>
            <a:r>
              <a:rPr>
                <a:solidFill>
                  <a:srgbClr val="008800"/>
                </a:solidFill>
              </a:rPr>
              <a:t>'age'</a:t>
            </a:r>
            <a:r>
              <a:rPr>
                <a:solidFill>
                  <a:srgbClr val="666600"/>
                </a:solidFill>
              </a:rPr>
              <a:t>)</a:t>
            </a:r>
            <a:r>
              <a:rPr>
                <a:solidFill>
                  <a:srgbClr val="668099">
                    <a:alpha val="40000"/>
                  </a:srgbClr>
                </a:solidFill>
              </a:rPr>
              <a:t> </a:t>
            </a:r>
            <a:r>
              <a:t># 用tuple定义允许绑定的属性名称</a:t>
            </a:r>
          </a:p>
        </p:txBody>
      </p:sp>
      <p:pic>
        <p:nvPicPr>
          <p:cNvPr id="1989" name="图像" descr="图像"/>
          <p:cNvPicPr>
            <a:picLocks noChangeAspect="1"/>
          </p:cNvPicPr>
          <p:nvPr/>
        </p:nvPicPr>
        <p:blipFill>
          <a:blip r:embed="rId3">
            <a:extLst/>
          </a:blip>
          <a:stretch>
            <a:fillRect/>
          </a:stretch>
        </p:blipFill>
        <p:spPr>
          <a:xfrm>
            <a:off x="2157183" y="3872331"/>
            <a:ext cx="5272317" cy="176915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3" name="10.1 使用__slots__"/>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10.1	</a:t>
            </a:r>
            <a:r>
              <a:t>使用__slots__</a:t>
            </a:r>
          </a:p>
        </p:txBody>
      </p:sp>
      <p:sp>
        <p:nvSpPr>
          <p:cNvPr id="1994" name="使用__slots__要注意，__slots__定义的属性仅对当前类实例起作用，对继承的子类是不起作用的："/>
          <p:cNvSpPr txBox="1"/>
          <p:nvPr/>
        </p:nvSpPr>
        <p:spPr>
          <a:xfrm>
            <a:off x="453884" y="891446"/>
            <a:ext cx="8366444"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使用</a:t>
            </a:r>
            <a:r>
              <a:rPr>
                <a:solidFill>
                  <a:schemeClr val="accent2">
                    <a:satOff val="-67193"/>
                    <a:lumOff val="20931"/>
                  </a:schemeClr>
                </a:solidFill>
              </a:rPr>
              <a:t>__slots__</a:t>
            </a:r>
            <a:r>
              <a:t>要注意，</a:t>
            </a:r>
            <a:r>
              <a:rPr>
                <a:solidFill>
                  <a:schemeClr val="accent2">
                    <a:satOff val="-67193"/>
                    <a:lumOff val="20931"/>
                  </a:schemeClr>
                </a:solidFill>
              </a:rPr>
              <a:t>__slots__</a:t>
            </a:r>
            <a:r>
              <a:t>定义的属性仅对当前类实例起作用，对继承的子类是不起作用的：</a:t>
            </a:r>
          </a:p>
        </p:txBody>
      </p:sp>
      <p:pic>
        <p:nvPicPr>
          <p:cNvPr id="1995" name="图像" descr="图像"/>
          <p:cNvPicPr>
            <a:picLocks noChangeAspect="1"/>
          </p:cNvPicPr>
          <p:nvPr/>
        </p:nvPicPr>
        <p:blipFill>
          <a:blip r:embed="rId3">
            <a:extLst/>
          </a:blip>
          <a:stretch>
            <a:fillRect/>
          </a:stretch>
        </p:blipFill>
        <p:spPr>
          <a:xfrm>
            <a:off x="1784350" y="1996351"/>
            <a:ext cx="5575300" cy="1295401"/>
          </a:xfrm>
          <a:prstGeom prst="rect">
            <a:avLst/>
          </a:prstGeom>
          <a:ln w="12700">
            <a:miter lim="400000"/>
          </a:ln>
        </p:spPr>
      </p:pic>
      <p:sp>
        <p:nvSpPr>
          <p:cNvPr id="1996" name="除非在子类中也定义__slots__，这样，子类实例允许定义的属性就是自身的__slots__加上父类的__slots__。"/>
          <p:cNvSpPr txBox="1"/>
          <p:nvPr/>
        </p:nvSpPr>
        <p:spPr>
          <a:xfrm>
            <a:off x="409016" y="3663815"/>
            <a:ext cx="8325967"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除非在子类中也定义</a:t>
            </a:r>
            <a:r>
              <a:rPr>
                <a:solidFill>
                  <a:schemeClr val="accent2">
                    <a:satOff val="-67193"/>
                    <a:lumOff val="20931"/>
                  </a:schemeClr>
                </a:solidFill>
              </a:rPr>
              <a:t>__slots__</a:t>
            </a:r>
            <a:r>
              <a:t>，这样，子类实例允许定义的属性就是自身的</a:t>
            </a:r>
            <a:r>
              <a:rPr>
                <a:solidFill>
                  <a:schemeClr val="accent2">
                    <a:satOff val="-67193"/>
                    <a:lumOff val="20931"/>
                  </a:schemeClr>
                </a:solidFill>
              </a:rPr>
              <a:t>__slots__</a:t>
            </a:r>
            <a:r>
              <a:t>加上父类的</a:t>
            </a:r>
            <a:r>
              <a:rPr>
                <a:solidFill>
                  <a:schemeClr val="accent2">
                    <a:satOff val="-67193"/>
                    <a:lumOff val="20931"/>
                  </a:schemeClr>
                </a:solidFill>
              </a:rPr>
              <a:t>__slots__</a:t>
            </a:r>
            <a: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0" name="10.2 使用@property"/>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10.2	</a:t>
            </a:r>
            <a:r>
              <a:t>使用@property</a:t>
            </a:r>
          </a:p>
        </p:txBody>
      </p:sp>
      <p:sp>
        <p:nvSpPr>
          <p:cNvPr id="2001" name="在绑定属性时，如果直接把属性暴露出去，虽然写起来很简单，但是，没办法检查参数，导致可以把成绩随便改："/>
          <p:cNvSpPr txBox="1"/>
          <p:nvPr/>
        </p:nvSpPr>
        <p:spPr>
          <a:xfrm>
            <a:off x="453884" y="891446"/>
            <a:ext cx="8366444"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在绑定属性时，如果直接把属性暴露出去，虽然写起来很简单，但是，没办法检查参数，导致可以把成绩随便改：</a:t>
            </a:r>
          </a:p>
        </p:txBody>
      </p:sp>
      <p:sp>
        <p:nvSpPr>
          <p:cNvPr id="2002" name="s = Student()…"/>
          <p:cNvSpPr txBox="1"/>
          <p:nvPr/>
        </p:nvSpPr>
        <p:spPr>
          <a:xfrm>
            <a:off x="3544448" y="1744983"/>
            <a:ext cx="2055104"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668099">
                    <a:alpha val="40000"/>
                  </a:srgbClr>
                </a:solidFill>
              </a:rPr>
              <a:t>s </a:t>
            </a:r>
            <a:r>
              <a:rPr>
                <a:solidFill>
                  <a:srgbClr val="666600"/>
                </a:solidFill>
              </a:rPr>
              <a:t>=</a:t>
            </a:r>
            <a:r>
              <a:rPr>
                <a:solidFill>
                  <a:srgbClr val="668099">
                    <a:alpha val="40000"/>
                  </a:srgbClr>
                </a:solidFill>
              </a:rPr>
              <a:t> </a:t>
            </a:r>
            <a:r>
              <a:t>Student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s</a:t>
            </a:r>
            <a:r>
              <a:rPr>
                <a:solidFill>
                  <a:srgbClr val="666600"/>
                </a:solidFill>
              </a:rPr>
              <a:t>.</a:t>
            </a:r>
            <a:r>
              <a:t>score </a:t>
            </a:r>
            <a:r>
              <a:rPr>
                <a:solidFill>
                  <a:srgbClr val="666600"/>
                </a:solidFill>
              </a:rPr>
              <a:t>=</a:t>
            </a:r>
            <a:r>
              <a:t> </a:t>
            </a:r>
            <a:r>
              <a:rPr>
                <a:solidFill>
                  <a:srgbClr val="006666"/>
                </a:solidFill>
              </a:rPr>
              <a:t>9999</a:t>
            </a:r>
          </a:p>
        </p:txBody>
      </p:sp>
      <p:sp>
        <p:nvSpPr>
          <p:cNvPr id="2003" name="这显然不合逻辑。为了限制score的范围，可以通过一个set_score()方法来设置成绩，再通过一个get_score()来获取成绩，这样，在set_score()方法里，就可以检查参数："/>
          <p:cNvSpPr txBox="1"/>
          <p:nvPr/>
        </p:nvSpPr>
        <p:spPr>
          <a:xfrm>
            <a:off x="453884" y="2491063"/>
            <a:ext cx="8366444"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这显然不合逻辑。为了限制</a:t>
            </a:r>
            <a:r>
              <a:rPr>
                <a:solidFill>
                  <a:schemeClr val="accent2">
                    <a:satOff val="-67193"/>
                    <a:lumOff val="20931"/>
                  </a:schemeClr>
                </a:solidFill>
              </a:rPr>
              <a:t>score</a:t>
            </a:r>
            <a:r>
              <a:t>的范围，可以通过一个</a:t>
            </a:r>
            <a:r>
              <a:rPr>
                <a:solidFill>
                  <a:schemeClr val="accent2">
                    <a:satOff val="-67193"/>
                    <a:lumOff val="20931"/>
                  </a:schemeClr>
                </a:solidFill>
              </a:rPr>
              <a:t>set_score()</a:t>
            </a:r>
            <a:r>
              <a:t>方法来设置成绩，再通过一个</a:t>
            </a:r>
            <a:r>
              <a:rPr>
                <a:solidFill>
                  <a:schemeClr val="accent2">
                    <a:satOff val="-67193"/>
                    <a:lumOff val="20931"/>
                  </a:schemeClr>
                </a:solidFill>
              </a:rPr>
              <a:t>get_score()</a:t>
            </a:r>
            <a:r>
              <a:t>来获取成绩，这样，在</a:t>
            </a:r>
            <a:r>
              <a:rPr>
                <a:solidFill>
                  <a:schemeClr val="accent2">
                    <a:satOff val="-67193"/>
                    <a:lumOff val="20931"/>
                  </a:schemeClr>
                </a:solidFill>
              </a:rPr>
              <a:t>set_score()</a:t>
            </a:r>
            <a:r>
              <a:t>方法里，就可以检查参数：</a:t>
            </a:r>
          </a:p>
        </p:txBody>
      </p:sp>
      <p:sp>
        <p:nvSpPr>
          <p:cNvPr id="2004" name="class Student(object):…"/>
          <p:cNvSpPr txBox="1"/>
          <p:nvPr/>
        </p:nvSpPr>
        <p:spPr>
          <a:xfrm>
            <a:off x="1395481" y="3449720"/>
            <a:ext cx="6963182" cy="22482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get_score</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0088"/>
                </a:solidFill>
              </a:rPr>
              <a:t>self</a:t>
            </a:r>
            <a:r>
              <a:rPr>
                <a:solidFill>
                  <a:srgbClr val="666600"/>
                </a:solidFill>
              </a:rPr>
              <a:t>.</a:t>
            </a:r>
            <a:r>
              <a:t>_score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set_score</a:t>
            </a:r>
            <a:r>
              <a:rPr>
                <a:solidFill>
                  <a:srgbClr val="666600"/>
                </a:solidFill>
              </a:rPr>
              <a:t>(</a:t>
            </a:r>
            <a:r>
              <a:rPr>
                <a:solidFill>
                  <a:srgbClr val="000088"/>
                </a:solidFill>
              </a:rPr>
              <a:t>self</a:t>
            </a:r>
            <a:r>
              <a:rPr>
                <a:solidFill>
                  <a:srgbClr val="666600"/>
                </a:solidFill>
              </a:rPr>
              <a:t>,</a:t>
            </a:r>
            <a:r>
              <a:t> value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a:t>
            </a:r>
            <a:r>
              <a:rPr>
                <a:solidFill>
                  <a:srgbClr val="000088"/>
                </a:solidFill>
              </a:rPr>
              <a:t>not</a:t>
            </a:r>
            <a:r>
              <a:t> isinstance</a:t>
            </a:r>
            <a:r>
              <a:rPr>
                <a:solidFill>
                  <a:srgbClr val="666600"/>
                </a:solidFill>
              </a:rPr>
              <a:t>(</a:t>
            </a:r>
            <a:r>
              <a:t>value</a:t>
            </a:r>
            <a:r>
              <a:rPr>
                <a:solidFill>
                  <a:srgbClr val="666600"/>
                </a:solidFill>
              </a:rPr>
              <a:t>,</a:t>
            </a:r>
            <a:r>
              <a:t> </a:t>
            </a:r>
            <a:r>
              <a:rPr>
                <a:solidFill>
                  <a:srgbClr val="000088"/>
                </a:solidFill>
              </a:rPr>
              <a:t>int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raise</a:t>
            </a:r>
            <a:r>
              <a:rPr>
                <a:solidFill>
                  <a:srgbClr val="668099">
                    <a:alpha val="40000"/>
                  </a:srgbClr>
                </a:solidFill>
              </a:rPr>
              <a:t> </a:t>
            </a:r>
            <a:r>
              <a:rPr>
                <a:solidFill>
                  <a:srgbClr val="660066"/>
                </a:solidFill>
              </a:rPr>
              <a:t>ValueError</a:t>
            </a:r>
            <a:r>
              <a:rPr>
                <a:solidFill>
                  <a:srgbClr val="666600"/>
                </a:solidFill>
              </a:rPr>
              <a:t>(</a:t>
            </a:r>
            <a:r>
              <a:t>'score must be an integer!'</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value </a:t>
            </a:r>
            <a:r>
              <a:rPr>
                <a:solidFill>
                  <a:srgbClr val="666600"/>
                </a:solidFill>
              </a:rPr>
              <a:t>&lt;</a:t>
            </a:r>
            <a:r>
              <a:t> </a:t>
            </a:r>
            <a:r>
              <a:rPr>
                <a:solidFill>
                  <a:srgbClr val="006666"/>
                </a:solidFill>
              </a:rPr>
              <a:t>0</a:t>
            </a:r>
            <a:r>
              <a:t> </a:t>
            </a:r>
            <a:r>
              <a:rPr>
                <a:solidFill>
                  <a:srgbClr val="000088"/>
                </a:solidFill>
              </a:rPr>
              <a:t>or</a:t>
            </a:r>
            <a:r>
              <a:t> value </a:t>
            </a:r>
            <a:r>
              <a:rPr>
                <a:solidFill>
                  <a:srgbClr val="666600"/>
                </a:solidFill>
              </a:rPr>
              <a:t>&gt;</a:t>
            </a:r>
            <a:r>
              <a:t> </a:t>
            </a:r>
            <a:r>
              <a:rPr>
                <a:solidFill>
                  <a:srgbClr val="006666"/>
                </a:solidFill>
              </a:rPr>
              <a:t>100</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raise</a:t>
            </a:r>
            <a:r>
              <a:rPr>
                <a:solidFill>
                  <a:srgbClr val="668099">
                    <a:alpha val="40000"/>
                  </a:srgbClr>
                </a:solidFill>
              </a:rPr>
              <a:t> </a:t>
            </a:r>
            <a:r>
              <a:rPr>
                <a:solidFill>
                  <a:srgbClr val="660066"/>
                </a:solidFill>
              </a:rPr>
              <a:t>ValueError</a:t>
            </a:r>
            <a:r>
              <a:rPr>
                <a:solidFill>
                  <a:srgbClr val="666600"/>
                </a:solidFill>
              </a:rPr>
              <a:t>(</a:t>
            </a:r>
            <a:r>
              <a:t>'score must between 0 ~ 100!'</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_score </a:t>
            </a:r>
            <a:r>
              <a:rPr>
                <a:solidFill>
                  <a:srgbClr val="666600"/>
                </a:solidFill>
              </a:rPr>
              <a:t>=</a:t>
            </a:r>
            <a:r>
              <a:t> value</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8" name="10.2 使用@property"/>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10.2	</a:t>
            </a:r>
            <a:r>
              <a:t>使用@property</a:t>
            </a:r>
          </a:p>
        </p:txBody>
      </p:sp>
      <p:sp>
        <p:nvSpPr>
          <p:cNvPr id="2009" name="现在，对任意的Student实例进行操作，就不能随心所欲地设置score了："/>
          <p:cNvSpPr txBox="1"/>
          <p:nvPr/>
        </p:nvSpPr>
        <p:spPr>
          <a:xfrm>
            <a:off x="388778" y="1238686"/>
            <a:ext cx="8366444"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现在，对任意的</a:t>
            </a:r>
            <a:r>
              <a:rPr>
                <a:solidFill>
                  <a:schemeClr val="accent2">
                    <a:satOff val="-67193"/>
                    <a:lumOff val="20931"/>
                  </a:schemeClr>
                </a:solidFill>
              </a:rPr>
              <a:t>Student</a:t>
            </a:r>
            <a:r>
              <a:t>实例进行操作，就不能随心所欲地设置score了：</a:t>
            </a:r>
          </a:p>
        </p:txBody>
      </p:sp>
      <p:pic>
        <p:nvPicPr>
          <p:cNvPr id="2010" name="图像" descr="图像"/>
          <p:cNvPicPr>
            <a:picLocks noChangeAspect="1"/>
          </p:cNvPicPr>
          <p:nvPr/>
        </p:nvPicPr>
        <p:blipFill>
          <a:blip r:embed="rId3">
            <a:extLst/>
          </a:blip>
          <a:stretch>
            <a:fillRect/>
          </a:stretch>
        </p:blipFill>
        <p:spPr>
          <a:xfrm>
            <a:off x="888725" y="2286873"/>
            <a:ext cx="7366550" cy="2280704"/>
          </a:xfrm>
          <a:prstGeom prst="rect">
            <a:avLst/>
          </a:prstGeom>
          <a:ln w="12700">
            <a:miter lim="400000"/>
          </a:ln>
        </p:spPr>
      </p:pic>
      <p:sp>
        <p:nvSpPr>
          <p:cNvPr id="2011" name="但是，上面的调用方法又略显复杂，没有直接用属性这么直接简单。有没有既能检查参数，又可以用类似属性这样简单的方式来访问类的变量呢？"/>
          <p:cNvSpPr txBox="1"/>
          <p:nvPr/>
        </p:nvSpPr>
        <p:spPr>
          <a:xfrm>
            <a:off x="425747" y="5206823"/>
            <a:ext cx="829250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但是，上面的调用方法又略显复杂，没有直接用属性这么直接简单。有没有既能检查参数，又可以用类似属性这样简单的方式来访问类的变量呢？</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5" name="10.2 使用@property"/>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10.2	</a:t>
            </a:r>
            <a:r>
              <a:t>使用@property</a:t>
            </a:r>
          </a:p>
        </p:txBody>
      </p:sp>
      <p:sp>
        <p:nvSpPr>
          <p:cNvPr id="2016" name="装饰器（decorator）可以给函数动态加上功能,对于类的方法，装饰器一样起作用。Python内置的@property装饰器就是负责把一个方法变成属性调用的："/>
          <p:cNvSpPr txBox="1"/>
          <p:nvPr/>
        </p:nvSpPr>
        <p:spPr>
          <a:xfrm>
            <a:off x="388778" y="1514698"/>
            <a:ext cx="8366444"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装饰器（decorator）可以给函数动态加上功能,对于类的方法，装饰器一样起作用。Python内置的</a:t>
            </a:r>
            <a:r>
              <a:rPr>
                <a:solidFill>
                  <a:schemeClr val="accent2">
                    <a:satOff val="-67193"/>
                    <a:lumOff val="20931"/>
                  </a:schemeClr>
                </a:solidFill>
              </a:rPr>
              <a:t>@property</a:t>
            </a:r>
            <a:r>
              <a:t>装饰器就是负责把一个方法变成属性调用的：</a:t>
            </a:r>
          </a:p>
        </p:txBody>
      </p:sp>
      <p:sp>
        <p:nvSpPr>
          <p:cNvPr id="2017" name="class Student(object):…"/>
          <p:cNvSpPr txBox="1"/>
          <p:nvPr/>
        </p:nvSpPr>
        <p:spPr>
          <a:xfrm>
            <a:off x="1089112" y="2699709"/>
            <a:ext cx="6965775" cy="2972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6666"/>
                </a:solidFill>
                <a:latin typeface="Monaco"/>
                <a:ea typeface="Monaco"/>
                <a:cs typeface="Monaco"/>
                <a:sym typeface="Monaco"/>
              </a:defRPr>
            </a:pPr>
            <a:r>
              <a:rPr>
                <a:solidFill>
                  <a:srgbClr val="668099">
                    <a:alpha val="40000"/>
                  </a:srgbClr>
                </a:solidFill>
              </a:rPr>
              <a:t>    </a:t>
            </a:r>
            <a:r>
              <a:t>@property</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score</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0088"/>
                </a:solidFill>
              </a:rPr>
              <a:t>self</a:t>
            </a:r>
            <a:r>
              <a:rPr>
                <a:solidFill>
                  <a:srgbClr val="666600"/>
                </a:solidFill>
              </a:rPr>
              <a:t>.</a:t>
            </a:r>
            <a:r>
              <a:t>_score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6666"/>
                </a:solidFill>
              </a:rPr>
              <a:t>@score</a:t>
            </a:r>
            <a:r>
              <a:rPr>
                <a:solidFill>
                  <a:srgbClr val="666600"/>
                </a:solidFill>
              </a:rPr>
              <a:t>.</a:t>
            </a:r>
            <a:r>
              <a:t>setter</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score</a:t>
            </a:r>
            <a:r>
              <a:rPr>
                <a:solidFill>
                  <a:srgbClr val="666600"/>
                </a:solidFill>
              </a:rPr>
              <a:t>(</a:t>
            </a:r>
            <a:r>
              <a:rPr>
                <a:solidFill>
                  <a:srgbClr val="000088"/>
                </a:solidFill>
              </a:rPr>
              <a:t>self</a:t>
            </a:r>
            <a:r>
              <a:rPr>
                <a:solidFill>
                  <a:srgbClr val="666600"/>
                </a:solidFill>
              </a:rPr>
              <a:t>,</a:t>
            </a:r>
            <a:r>
              <a:t> value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a:t>
            </a:r>
            <a:r>
              <a:rPr>
                <a:solidFill>
                  <a:srgbClr val="000088"/>
                </a:solidFill>
              </a:rPr>
              <a:t>not</a:t>
            </a:r>
            <a:r>
              <a:t> isinstance</a:t>
            </a:r>
            <a:r>
              <a:rPr>
                <a:solidFill>
                  <a:srgbClr val="666600"/>
                </a:solidFill>
              </a:rPr>
              <a:t>(</a:t>
            </a:r>
            <a:r>
              <a:t>value</a:t>
            </a:r>
            <a:r>
              <a:rPr>
                <a:solidFill>
                  <a:srgbClr val="666600"/>
                </a:solidFill>
              </a:rPr>
              <a:t>,</a:t>
            </a:r>
            <a:r>
              <a:t> </a:t>
            </a:r>
            <a:r>
              <a:rPr>
                <a:solidFill>
                  <a:srgbClr val="000088"/>
                </a:solidFill>
              </a:rPr>
              <a:t>int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raise</a:t>
            </a:r>
            <a:r>
              <a:rPr>
                <a:solidFill>
                  <a:srgbClr val="668099">
                    <a:alpha val="40000"/>
                  </a:srgbClr>
                </a:solidFill>
              </a:rPr>
              <a:t> </a:t>
            </a:r>
            <a:r>
              <a:rPr>
                <a:solidFill>
                  <a:srgbClr val="660066"/>
                </a:solidFill>
              </a:rPr>
              <a:t>ValueError</a:t>
            </a:r>
            <a:r>
              <a:rPr>
                <a:solidFill>
                  <a:srgbClr val="666600"/>
                </a:solidFill>
              </a:rPr>
              <a:t>(</a:t>
            </a:r>
            <a:r>
              <a:t>'score must be an integer!'</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value </a:t>
            </a:r>
            <a:r>
              <a:rPr>
                <a:solidFill>
                  <a:srgbClr val="666600"/>
                </a:solidFill>
              </a:rPr>
              <a:t>&lt;</a:t>
            </a:r>
            <a:r>
              <a:t> </a:t>
            </a:r>
            <a:r>
              <a:rPr>
                <a:solidFill>
                  <a:srgbClr val="006666"/>
                </a:solidFill>
              </a:rPr>
              <a:t>0</a:t>
            </a:r>
            <a:r>
              <a:t> </a:t>
            </a:r>
            <a:r>
              <a:rPr>
                <a:solidFill>
                  <a:srgbClr val="000088"/>
                </a:solidFill>
              </a:rPr>
              <a:t>or</a:t>
            </a:r>
            <a:r>
              <a:t> value </a:t>
            </a:r>
            <a:r>
              <a:rPr>
                <a:solidFill>
                  <a:srgbClr val="666600"/>
                </a:solidFill>
              </a:rPr>
              <a:t>&gt;</a:t>
            </a:r>
            <a:r>
              <a:t> </a:t>
            </a:r>
            <a:r>
              <a:rPr>
                <a:solidFill>
                  <a:srgbClr val="006666"/>
                </a:solidFill>
              </a:rPr>
              <a:t>100</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raise</a:t>
            </a:r>
            <a:r>
              <a:rPr>
                <a:solidFill>
                  <a:srgbClr val="668099">
                    <a:alpha val="40000"/>
                  </a:srgbClr>
                </a:solidFill>
              </a:rPr>
              <a:t> </a:t>
            </a:r>
            <a:r>
              <a:rPr>
                <a:solidFill>
                  <a:srgbClr val="660066"/>
                </a:solidFill>
              </a:rPr>
              <a:t>ValueError</a:t>
            </a:r>
            <a:r>
              <a:rPr>
                <a:solidFill>
                  <a:srgbClr val="666600"/>
                </a:solidFill>
              </a:rPr>
              <a:t>(</a:t>
            </a:r>
            <a:r>
              <a:t>'score must between 0 ~ 100!'</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_score </a:t>
            </a:r>
            <a:r>
              <a:rPr>
                <a:solidFill>
                  <a:srgbClr val="666600"/>
                </a:solidFill>
              </a:rPr>
              <a:t>=</a:t>
            </a:r>
            <a:r>
              <a:t> value</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1" name="10.2 使用@property"/>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10.2	</a:t>
            </a:r>
            <a:r>
              <a:t>使用@property</a:t>
            </a:r>
          </a:p>
        </p:txBody>
      </p:sp>
      <p:pic>
        <p:nvPicPr>
          <p:cNvPr id="2022" name="图像" descr="图像"/>
          <p:cNvPicPr>
            <a:picLocks noChangeAspect="1"/>
          </p:cNvPicPr>
          <p:nvPr/>
        </p:nvPicPr>
        <p:blipFill>
          <a:blip r:embed="rId3">
            <a:extLst/>
          </a:blip>
          <a:stretch>
            <a:fillRect/>
          </a:stretch>
        </p:blipFill>
        <p:spPr>
          <a:xfrm>
            <a:off x="704850" y="3151383"/>
            <a:ext cx="7734300" cy="2362201"/>
          </a:xfrm>
          <a:prstGeom prst="rect">
            <a:avLst/>
          </a:prstGeom>
          <a:ln w="12700">
            <a:miter lim="400000"/>
          </a:ln>
        </p:spPr>
      </p:pic>
      <p:sp>
        <p:nvSpPr>
          <p:cNvPr id="2023" name="@property的实现比较复杂，先考察如何使用。…"/>
          <p:cNvSpPr txBox="1"/>
          <p:nvPr/>
        </p:nvSpPr>
        <p:spPr>
          <a:xfrm>
            <a:off x="388778" y="1226663"/>
            <a:ext cx="8366444" cy="1380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@property</a:t>
            </a:r>
            <a:r>
              <a:t>的实现比较复杂，先考察如何使用。</a:t>
            </a:r>
          </a:p>
          <a:p>
            <a:pPr defTabSz="457200">
              <a:defRPr>
                <a:solidFill>
                  <a:srgbClr val="000000"/>
                </a:solidFill>
                <a:latin typeface="Helvetica Neue"/>
                <a:ea typeface="Helvetica Neue"/>
                <a:cs typeface="Helvetica Neue"/>
                <a:sym typeface="Helvetica Neue"/>
              </a:defRPr>
            </a:pPr>
            <a:r>
              <a:t>        把一个</a:t>
            </a:r>
            <a:r>
              <a:rPr>
                <a:solidFill>
                  <a:schemeClr val="accent2">
                    <a:satOff val="-67193"/>
                    <a:lumOff val="20931"/>
                  </a:schemeClr>
                </a:solidFill>
              </a:rPr>
              <a:t>getter</a:t>
            </a:r>
            <a:r>
              <a:t>方法变成属性，只需要加上</a:t>
            </a:r>
            <a:r>
              <a:rPr>
                <a:solidFill>
                  <a:schemeClr val="accent2">
                    <a:satOff val="-67193"/>
                    <a:lumOff val="20931"/>
                  </a:schemeClr>
                </a:solidFill>
              </a:rPr>
              <a:t>@property</a:t>
            </a:r>
            <a:r>
              <a:t>就可以了，此时，</a:t>
            </a:r>
            <a:r>
              <a:rPr>
                <a:solidFill>
                  <a:schemeClr val="accent2">
                    <a:satOff val="-67193"/>
                    <a:lumOff val="20931"/>
                  </a:schemeClr>
                </a:solidFill>
              </a:rPr>
              <a:t>@property</a:t>
            </a:r>
            <a:r>
              <a:t>本身又创建了另一个装饰器</a:t>
            </a:r>
            <a:r>
              <a:rPr>
                <a:solidFill>
                  <a:schemeClr val="accent2">
                    <a:satOff val="-67193"/>
                    <a:lumOff val="20931"/>
                  </a:schemeClr>
                </a:solidFill>
              </a:rPr>
              <a:t>@score.setter</a:t>
            </a:r>
            <a:r>
              <a:t>，负责把一个</a:t>
            </a:r>
            <a:r>
              <a:rPr>
                <a:solidFill>
                  <a:schemeClr val="accent2">
                    <a:satOff val="-67193"/>
                    <a:lumOff val="20931"/>
                  </a:schemeClr>
                </a:solidFill>
              </a:rPr>
              <a:t>setter</a:t>
            </a:r>
            <a:r>
              <a:t>方法变成属性赋值，于是，就拥有一个可控的属性操作。</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7" name="10.2 使用@property"/>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10.2	</a:t>
            </a:r>
            <a:r>
              <a:t>使用@property</a:t>
            </a:r>
          </a:p>
        </p:txBody>
      </p:sp>
      <p:sp>
        <p:nvSpPr>
          <p:cNvPr id="2028" name="这个神奇的@property，在对实例属性操作的时候，就知道该属性很可能不是直接暴露的，而是通过getter和setter方法来实现的。…"/>
          <p:cNvSpPr txBox="1"/>
          <p:nvPr/>
        </p:nvSpPr>
        <p:spPr>
          <a:xfrm>
            <a:off x="388778" y="1030784"/>
            <a:ext cx="8366444" cy="1380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这个神奇的</a:t>
            </a:r>
            <a:r>
              <a:rPr>
                <a:solidFill>
                  <a:schemeClr val="accent2">
                    <a:satOff val="-67193"/>
                    <a:lumOff val="20931"/>
                  </a:schemeClr>
                </a:solidFill>
              </a:rPr>
              <a:t>@property</a:t>
            </a:r>
            <a:r>
              <a:t>，在对实例属性操作的时候，就知道该属性很可能不是直接暴露的，而是通过</a:t>
            </a:r>
            <a:r>
              <a:rPr>
                <a:solidFill>
                  <a:schemeClr val="accent2">
                    <a:satOff val="-67193"/>
                    <a:lumOff val="20931"/>
                  </a:schemeClr>
                </a:solidFill>
              </a:rPr>
              <a:t>getter</a:t>
            </a:r>
            <a:r>
              <a:t>和</a:t>
            </a:r>
            <a:r>
              <a:rPr>
                <a:solidFill>
                  <a:schemeClr val="accent2">
                    <a:satOff val="-67193"/>
                    <a:lumOff val="20931"/>
                  </a:schemeClr>
                </a:solidFill>
              </a:rPr>
              <a:t>setter</a:t>
            </a:r>
            <a:r>
              <a:t>方法来实现的。</a:t>
            </a:r>
          </a:p>
          <a:p>
            <a:pPr defTabSz="457200">
              <a:defRPr>
                <a:solidFill>
                  <a:srgbClr val="000000"/>
                </a:solidFill>
                <a:latin typeface="Helvetica Neue"/>
                <a:ea typeface="Helvetica Neue"/>
                <a:cs typeface="Helvetica Neue"/>
                <a:sym typeface="Helvetica Neue"/>
              </a:defRPr>
            </a:pPr>
            <a:r>
              <a:t>        还可以定义只读属性，只定义</a:t>
            </a:r>
            <a:r>
              <a:rPr>
                <a:solidFill>
                  <a:schemeClr val="accent2">
                    <a:satOff val="-67193"/>
                    <a:lumOff val="20931"/>
                  </a:schemeClr>
                </a:solidFill>
              </a:rPr>
              <a:t>getter</a:t>
            </a:r>
            <a:r>
              <a:t>方法，不定义</a:t>
            </a:r>
            <a:r>
              <a:rPr>
                <a:solidFill>
                  <a:schemeClr val="accent2">
                    <a:satOff val="-67193"/>
                    <a:lumOff val="20931"/>
                  </a:schemeClr>
                </a:solidFill>
              </a:rPr>
              <a:t>setter</a:t>
            </a:r>
            <a:r>
              <a:t>方法就是一个只读属性：</a:t>
            </a:r>
          </a:p>
        </p:txBody>
      </p:sp>
      <p:sp>
        <p:nvSpPr>
          <p:cNvPr id="2029" name="class Student(object):…"/>
          <p:cNvSpPr txBox="1"/>
          <p:nvPr/>
        </p:nvSpPr>
        <p:spPr>
          <a:xfrm>
            <a:off x="2529527" y="2441113"/>
            <a:ext cx="4084946" cy="24895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6666"/>
                </a:solidFill>
                <a:latin typeface="Monaco"/>
                <a:ea typeface="Monaco"/>
                <a:cs typeface="Monaco"/>
                <a:sym typeface="Monaco"/>
              </a:defRPr>
            </a:pPr>
            <a:r>
              <a:rPr>
                <a:solidFill>
                  <a:srgbClr val="668099">
                    <a:alpha val="40000"/>
                  </a:srgbClr>
                </a:solidFill>
              </a:rPr>
              <a:t>    </a:t>
            </a:r>
            <a:r>
              <a:t>@property</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birth</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0088"/>
                </a:solidFill>
              </a:rPr>
              <a:t>self</a:t>
            </a:r>
            <a:r>
              <a:rPr>
                <a:solidFill>
                  <a:srgbClr val="666600"/>
                </a:solidFill>
              </a:rPr>
              <a:t>.</a:t>
            </a:r>
            <a:r>
              <a:t>_birth</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6666"/>
                </a:solidFill>
              </a:rPr>
              <a:t>@birth</a:t>
            </a:r>
            <a:r>
              <a:rPr>
                <a:solidFill>
                  <a:srgbClr val="666600"/>
                </a:solidFill>
              </a:rPr>
              <a:t>.</a:t>
            </a:r>
            <a:r>
              <a:t>setter</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birth</a:t>
            </a:r>
            <a:r>
              <a:rPr>
                <a:solidFill>
                  <a:srgbClr val="666600"/>
                </a:solidFill>
              </a:rPr>
              <a:t>(</a:t>
            </a:r>
            <a:r>
              <a:rPr>
                <a:solidFill>
                  <a:srgbClr val="000088"/>
                </a:solidFill>
              </a:rPr>
              <a:t>self</a:t>
            </a:r>
            <a:r>
              <a:rPr>
                <a:solidFill>
                  <a:srgbClr val="666600"/>
                </a:solidFill>
              </a:rPr>
              <a:t>,</a:t>
            </a:r>
            <a:r>
              <a:t> value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_birth </a:t>
            </a:r>
            <a:r>
              <a:rPr>
                <a:solidFill>
                  <a:srgbClr val="666600"/>
                </a:solidFill>
              </a:rPr>
              <a:t>=</a:t>
            </a:r>
            <a:r>
              <a:t> value</a:t>
            </a:r>
          </a:p>
          <a:p>
            <a:pPr marL="457200" indent="-317500" defTabSz="457200">
              <a:buClr>
                <a:srgbClr val="668099">
                  <a:alpha val="40000"/>
                </a:srgbClr>
              </a:buClr>
              <a:buSzPct val="100000"/>
              <a:buFont typeface="Monaco"/>
              <a:buAutoNum type="arabicPeriod" startAt="1"/>
              <a:defRPr sz="1400">
                <a:solidFill>
                  <a:srgbClr val="006666"/>
                </a:solidFill>
                <a:latin typeface="Monaco"/>
                <a:ea typeface="Monaco"/>
                <a:cs typeface="Monaco"/>
                <a:sym typeface="Monaco"/>
              </a:defRPr>
            </a:pPr>
            <a:r>
              <a:rPr>
                <a:solidFill>
                  <a:srgbClr val="668099">
                    <a:alpha val="40000"/>
                  </a:srgbClr>
                </a:solidFill>
              </a:rPr>
              <a:t>    </a:t>
            </a:r>
            <a:r>
              <a:t>@property</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age</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6666"/>
                </a:solidFill>
              </a:rPr>
              <a:t>2015</a:t>
            </a:r>
            <a:r>
              <a:t> </a:t>
            </a:r>
            <a:r>
              <a:rPr>
                <a:solidFill>
                  <a:srgbClr val="666600"/>
                </a:solidFill>
              </a:rPr>
              <a:t>-</a:t>
            </a:r>
            <a:r>
              <a:t> </a:t>
            </a:r>
            <a:r>
              <a:rPr>
                <a:solidFill>
                  <a:srgbClr val="000088"/>
                </a:solidFill>
              </a:rPr>
              <a:t>self</a:t>
            </a:r>
            <a:r>
              <a:rPr>
                <a:solidFill>
                  <a:srgbClr val="666600"/>
                </a:solidFill>
              </a:rPr>
              <a:t>.</a:t>
            </a:r>
            <a:r>
              <a:t>_birth</a:t>
            </a:r>
          </a:p>
        </p:txBody>
      </p:sp>
      <p:sp>
        <p:nvSpPr>
          <p:cNvPr id="2030" name="上面的birth是可读写属性，而age就是一个只读属性，因为age可以根据birth和当前时间计算出来。"/>
          <p:cNvSpPr txBox="1"/>
          <p:nvPr/>
        </p:nvSpPr>
        <p:spPr>
          <a:xfrm>
            <a:off x="449200" y="4960396"/>
            <a:ext cx="8245600"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上面的</a:t>
            </a:r>
            <a:r>
              <a:rPr>
                <a:solidFill>
                  <a:schemeClr val="accent2">
                    <a:satOff val="-67193"/>
                    <a:lumOff val="20931"/>
                  </a:schemeClr>
                </a:solidFill>
              </a:rPr>
              <a:t>birth</a:t>
            </a:r>
            <a:r>
              <a:t>是可读写属性，而</a:t>
            </a:r>
            <a:r>
              <a:rPr>
                <a:solidFill>
                  <a:schemeClr val="accent2">
                    <a:satOff val="-67193"/>
                    <a:lumOff val="20931"/>
                  </a:schemeClr>
                </a:solidFill>
              </a:rPr>
              <a:t>age</a:t>
            </a:r>
            <a:r>
              <a:t>就是一个只读属性，因为age可以根据birth和当前时间计算出来。</a:t>
            </a:r>
          </a:p>
        </p:txBody>
      </p:sp>
      <p:sp>
        <p:nvSpPr>
          <p:cNvPr id="2031" name="@property广泛应用在类的定义中，可以让调用者写出简短的代码，同时保证对参数进行必要的检查，这样，程序运行时就减少了出错的可能性。"/>
          <p:cNvSpPr txBox="1"/>
          <p:nvPr/>
        </p:nvSpPr>
        <p:spPr>
          <a:xfrm>
            <a:off x="449200" y="5749288"/>
            <a:ext cx="8245600" cy="73307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b="1">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@property</a:t>
            </a:r>
            <a:r>
              <a:t>广泛应用在类的定义中，可以让调用者写出简短的代码，同时保证对参数进行必要的检查，这样，程序运行时就减少了出错的可能性。</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5" name="10.2 使用@property"/>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10.2	</a:t>
            </a:r>
            <a:r>
              <a:t>使用@property</a:t>
            </a:r>
          </a:p>
        </p:txBody>
      </p:sp>
      <p:sp>
        <p:nvSpPr>
          <p:cNvPr id="2036" name="形状"/>
          <p:cNvSpPr/>
          <p:nvPr/>
        </p:nvSpPr>
        <p:spPr>
          <a:xfrm>
            <a:off x="653375" y="94289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037" name="练习："/>
          <p:cNvSpPr txBox="1"/>
          <p:nvPr/>
        </p:nvSpPr>
        <p:spPr>
          <a:xfrm>
            <a:off x="1314367" y="928920"/>
            <a:ext cx="866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练习：</a:t>
            </a:r>
          </a:p>
        </p:txBody>
      </p:sp>
      <p:sp>
        <p:nvSpPr>
          <p:cNvPr id="2038" name="请利用@property给一个Screen对象加上width和height属性，以及一个只读属性resolution："/>
          <p:cNvSpPr txBox="1"/>
          <p:nvPr/>
        </p:nvSpPr>
        <p:spPr>
          <a:xfrm>
            <a:off x="708961" y="1705441"/>
            <a:ext cx="7855211"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请利用</a:t>
            </a:r>
            <a:r>
              <a:rPr>
                <a:solidFill>
                  <a:schemeClr val="accent2">
                    <a:satOff val="-67193"/>
                    <a:lumOff val="20931"/>
                  </a:schemeClr>
                </a:solidFill>
              </a:rPr>
              <a:t>@property</a:t>
            </a:r>
            <a:r>
              <a:t>给一个</a:t>
            </a:r>
            <a:r>
              <a:rPr>
                <a:solidFill>
                  <a:schemeClr val="accent2">
                    <a:satOff val="-67193"/>
                    <a:lumOff val="20931"/>
                  </a:schemeClr>
                </a:solidFill>
              </a:rPr>
              <a:t>Screen</a:t>
            </a:r>
            <a:r>
              <a:t>对象加上width和height属性，以及一个只读属性</a:t>
            </a:r>
            <a:r>
              <a:rPr>
                <a:solidFill>
                  <a:schemeClr val="accent2">
                    <a:satOff val="-67193"/>
                    <a:lumOff val="20931"/>
                  </a:schemeClr>
                </a:solidFill>
              </a:rPr>
              <a:t>resolution</a:t>
            </a:r>
            <a:r>
              <a:t>：</a:t>
            </a:r>
          </a:p>
        </p:txBody>
      </p:sp>
      <p:sp>
        <p:nvSpPr>
          <p:cNvPr id="2039" name="class Screen(object):…"/>
          <p:cNvSpPr txBox="1"/>
          <p:nvPr/>
        </p:nvSpPr>
        <p:spPr>
          <a:xfrm>
            <a:off x="3182225" y="2581067"/>
            <a:ext cx="2908683" cy="5591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Screen</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3" name="10.3 多重继承"/>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10.3	</a:t>
            </a:r>
            <a:r>
              <a:t>多重继承</a:t>
            </a:r>
          </a:p>
        </p:txBody>
      </p:sp>
      <p:sp>
        <p:nvSpPr>
          <p:cNvPr id="2044" name="继承是面向对象编程的一个重要的方式，因为通过继承，子类就可以扩展父类的功能。…"/>
          <p:cNvSpPr txBox="1"/>
          <p:nvPr/>
        </p:nvSpPr>
        <p:spPr>
          <a:xfrm>
            <a:off x="490743" y="2003389"/>
            <a:ext cx="8162514" cy="26253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继承是面向对象编程的一个重要的方式，因为通过继承，子类就可以扩展父类的功能。</a:t>
            </a:r>
          </a:p>
          <a:p>
            <a:pPr defTabSz="457200">
              <a:defRPr>
                <a:solidFill>
                  <a:srgbClr val="000000"/>
                </a:solidFill>
                <a:latin typeface="Helvetica Neue"/>
                <a:ea typeface="Helvetica Neue"/>
                <a:cs typeface="Helvetica Neue"/>
                <a:sym typeface="Helvetica Neue"/>
              </a:defRPr>
            </a:pPr>
            <a:r>
              <a:t>       回忆一下Animal类层次的设计，假设要实现以下4种动物：</a:t>
            </a:r>
          </a:p>
          <a:p>
            <a:pPr marL="457200" indent="-317500" defTabSz="457200">
              <a:buClr>
                <a:srgbClr val="666666"/>
              </a:buClr>
              <a:buSzPct val="100000"/>
              <a:buFont typeface="Helvetica Neue"/>
              <a:buChar char="•"/>
              <a:defRPr>
                <a:solidFill>
                  <a:srgbClr val="000000"/>
                </a:solidFill>
                <a:latin typeface="Helvetica Neue"/>
                <a:ea typeface="Helvetica Neue"/>
                <a:cs typeface="Helvetica Neue"/>
                <a:sym typeface="Helvetica Neue"/>
              </a:defRPr>
            </a:pPr>
            <a:r>
              <a:t>Dog - 狗狗；</a:t>
            </a:r>
          </a:p>
          <a:p>
            <a:pPr marL="457200" indent="-317500" defTabSz="457200">
              <a:buClr>
                <a:srgbClr val="666666"/>
              </a:buClr>
              <a:buSzPct val="100000"/>
              <a:buFont typeface="Helvetica Neue"/>
              <a:buChar char="•"/>
              <a:defRPr>
                <a:solidFill>
                  <a:srgbClr val="000000"/>
                </a:solidFill>
                <a:latin typeface="Helvetica Neue"/>
                <a:ea typeface="Helvetica Neue"/>
                <a:cs typeface="Helvetica Neue"/>
                <a:sym typeface="Helvetica Neue"/>
              </a:defRPr>
            </a:pPr>
            <a:r>
              <a:t>Bat - 蝙蝠；</a:t>
            </a:r>
          </a:p>
          <a:p>
            <a:pPr marL="457200" indent="-317500" defTabSz="457200">
              <a:buClr>
                <a:srgbClr val="666666"/>
              </a:buClr>
              <a:buSzPct val="100000"/>
              <a:buFont typeface="Helvetica Neue"/>
              <a:buChar char="•"/>
              <a:defRPr>
                <a:solidFill>
                  <a:srgbClr val="000000"/>
                </a:solidFill>
                <a:latin typeface="Helvetica Neue"/>
                <a:ea typeface="Helvetica Neue"/>
                <a:cs typeface="Helvetica Neue"/>
                <a:sym typeface="Helvetica Neue"/>
              </a:defRPr>
            </a:pPr>
            <a:r>
              <a:t>Parrot - 鹦鹉；</a:t>
            </a:r>
          </a:p>
          <a:p>
            <a:pPr marL="457200" indent="-317500" defTabSz="457200">
              <a:buClr>
                <a:srgbClr val="666666"/>
              </a:buClr>
              <a:buSzPct val="100000"/>
              <a:buFont typeface="Helvetica Neue"/>
              <a:buChar char="•"/>
              <a:defRPr>
                <a:solidFill>
                  <a:srgbClr val="000000"/>
                </a:solidFill>
                <a:latin typeface="Helvetica Neue"/>
                <a:ea typeface="Helvetica Neue"/>
                <a:cs typeface="Helvetica Neue"/>
                <a:sym typeface="Helvetica Neue"/>
              </a:defRPr>
            </a:pPr>
            <a:r>
              <a:t>Ostrich - 鸵鸟。</a:t>
            </a:r>
          </a:p>
          <a:p>
            <a:pPr defTabSz="457200">
              <a:defRPr>
                <a:solidFill>
                  <a:srgbClr val="000000"/>
                </a:solidFill>
                <a:latin typeface="Helvetica Neue"/>
                <a:ea typeface="Helvetica Neue"/>
                <a:cs typeface="Helvetica Neue"/>
                <a:sym typeface="Helvetica Neue"/>
              </a:defRPr>
            </a:pPr>
            <a:r>
              <a:t>     </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3.2 文本编辑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3.2	</a:t>
            </a:r>
            <a:r>
              <a:t>文本编辑器</a:t>
            </a:r>
          </a:p>
        </p:txBody>
      </p:sp>
      <p:sp>
        <p:nvSpPr>
          <p:cNvPr id="323" name="在交互模式下，程序可快速获得结果，但是无法保存，代码不能复用，所以在实际开发时，需要编写为 .py 文件，此程序可反复运行。因此，需要选择合适自己的文本编辑器，进行程序的编写。"/>
          <p:cNvSpPr txBox="1"/>
          <p:nvPr/>
        </p:nvSpPr>
        <p:spPr>
          <a:xfrm>
            <a:off x="777901" y="2338211"/>
            <a:ext cx="7588199" cy="15296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000000"/>
                </a:solidFill>
              </a:defRPr>
            </a:pPr>
            <a:r>
              <a:t>        </a:t>
            </a:r>
            <a:r>
              <a:rPr sz="2000"/>
              <a:t>在交互模式下，程序可快速获得结果，但是无法保存，代码不能复用，所以在实际开发时，需要编写为 </a:t>
            </a:r>
            <a:r>
              <a:rPr sz="2000">
                <a:solidFill>
                  <a:schemeClr val="accent2">
                    <a:satOff val="-67193"/>
                    <a:lumOff val="20931"/>
                  </a:schemeClr>
                </a:solidFill>
              </a:rPr>
              <a:t>.py</a:t>
            </a:r>
            <a:r>
              <a:rPr sz="2000"/>
              <a:t> 文件，此程序可反复运行。因此，需要选择合适自己的文本编辑器，进行程序的编写。</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8" name="10.3 多重继承"/>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10.3	</a:t>
            </a:r>
            <a:r>
              <a:t>多重继承</a:t>
            </a:r>
          </a:p>
        </p:txBody>
      </p:sp>
      <p:sp>
        <p:nvSpPr>
          <p:cNvPr id="2049" name="如果按照哺乳动物和鸟类归类，可以设计出这样的类的层次："/>
          <p:cNvSpPr txBox="1"/>
          <p:nvPr/>
        </p:nvSpPr>
        <p:spPr>
          <a:xfrm>
            <a:off x="490743" y="1389040"/>
            <a:ext cx="8162514"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如果按照哺乳动物和鸟类归类，可以设计出这样的类的层次：</a:t>
            </a:r>
          </a:p>
        </p:txBody>
      </p:sp>
      <p:pic>
        <p:nvPicPr>
          <p:cNvPr id="2050" name="图像" descr="图像"/>
          <p:cNvPicPr>
            <a:picLocks noChangeAspect="1"/>
          </p:cNvPicPr>
          <p:nvPr/>
        </p:nvPicPr>
        <p:blipFill>
          <a:blip r:embed="rId3">
            <a:extLst/>
          </a:blip>
          <a:stretch>
            <a:fillRect/>
          </a:stretch>
        </p:blipFill>
        <p:spPr>
          <a:xfrm>
            <a:off x="2462893" y="2231437"/>
            <a:ext cx="4218214" cy="24051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4" name="10.3 多重继承"/>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10.3	</a:t>
            </a:r>
            <a:r>
              <a:t>多重继承</a:t>
            </a:r>
          </a:p>
        </p:txBody>
      </p:sp>
      <p:sp>
        <p:nvSpPr>
          <p:cNvPr id="2055" name="但是如果按照“能跑”和“能飞”来归类，就应该设计出这样的类的层次："/>
          <p:cNvSpPr txBox="1"/>
          <p:nvPr/>
        </p:nvSpPr>
        <p:spPr>
          <a:xfrm>
            <a:off x="490743" y="1389040"/>
            <a:ext cx="8162514"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但是如果按照“能跑”和“能飞”来归类，就应该设计出这样的类的层次：</a:t>
            </a:r>
          </a:p>
        </p:txBody>
      </p:sp>
      <p:pic>
        <p:nvPicPr>
          <p:cNvPr id="2056" name="图像" descr="图像"/>
          <p:cNvPicPr>
            <a:picLocks noChangeAspect="1"/>
          </p:cNvPicPr>
          <p:nvPr/>
        </p:nvPicPr>
        <p:blipFill>
          <a:blip r:embed="rId3">
            <a:extLst/>
          </a:blip>
          <a:stretch>
            <a:fillRect/>
          </a:stretch>
        </p:blipFill>
        <p:spPr>
          <a:xfrm>
            <a:off x="2306576" y="2388769"/>
            <a:ext cx="4790134" cy="282354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0" name="10.3 多重继承"/>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10.3	</a:t>
            </a:r>
            <a:r>
              <a:t>多重继承</a:t>
            </a:r>
          </a:p>
        </p:txBody>
      </p:sp>
      <p:sp>
        <p:nvSpPr>
          <p:cNvPr id="2061" name="如果要把上面的两种分类都包含进来，就得设计更多的层次：…"/>
          <p:cNvSpPr txBox="1"/>
          <p:nvPr/>
        </p:nvSpPr>
        <p:spPr>
          <a:xfrm>
            <a:off x="490743" y="1389040"/>
            <a:ext cx="8162514" cy="1367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如果要把上面的两种分类都包含进来，就得设计更多的层次：</a:t>
            </a:r>
          </a:p>
          <a:p>
            <a:pPr marL="457200" indent="-317500" defTabSz="457200">
              <a:buClr>
                <a:srgbClr val="666666"/>
              </a:buClr>
              <a:buSzPct val="100000"/>
              <a:buFont typeface="Helvetica Neue"/>
              <a:buChar char="•"/>
              <a:defRPr>
                <a:solidFill>
                  <a:srgbClr val="000000"/>
                </a:solidFill>
                <a:latin typeface="Helvetica Neue"/>
                <a:ea typeface="Helvetica Neue"/>
                <a:cs typeface="Helvetica Neue"/>
                <a:sym typeface="Helvetica Neue"/>
              </a:defRPr>
            </a:pPr>
            <a:r>
              <a:t>哺乳类：能跑的哺乳类，能飞的哺乳类；</a:t>
            </a:r>
          </a:p>
          <a:p>
            <a:pPr marL="457200" indent="-317500" defTabSz="457200">
              <a:buClr>
                <a:srgbClr val="666666"/>
              </a:buClr>
              <a:buSzPct val="100000"/>
              <a:buFont typeface="Helvetica Neue"/>
              <a:buChar char="•"/>
              <a:defRPr>
                <a:solidFill>
                  <a:srgbClr val="000000"/>
                </a:solidFill>
                <a:latin typeface="Helvetica Neue"/>
                <a:ea typeface="Helvetica Neue"/>
                <a:cs typeface="Helvetica Neue"/>
                <a:sym typeface="Helvetica Neue"/>
              </a:defRPr>
            </a:pPr>
            <a:r>
              <a:t>鸟类：能跑的鸟类，能飞的鸟类。</a:t>
            </a:r>
          </a:p>
          <a:p>
            <a:pPr defTabSz="457200">
              <a:defRPr>
                <a:solidFill>
                  <a:srgbClr val="000000"/>
                </a:solidFill>
                <a:latin typeface="Helvetica Neue"/>
                <a:ea typeface="Helvetica Neue"/>
                <a:cs typeface="Helvetica Neue"/>
                <a:sym typeface="Helvetica Neue"/>
              </a:defRPr>
            </a:pPr>
            <a:r>
              <a:t>           这么一来，类的层次就复杂了：</a:t>
            </a:r>
          </a:p>
        </p:txBody>
      </p:sp>
      <p:pic>
        <p:nvPicPr>
          <p:cNvPr id="2062" name="图像" descr="图像"/>
          <p:cNvPicPr>
            <a:picLocks noChangeAspect="1"/>
          </p:cNvPicPr>
          <p:nvPr/>
        </p:nvPicPr>
        <p:blipFill>
          <a:blip r:embed="rId3">
            <a:extLst/>
          </a:blip>
          <a:stretch>
            <a:fillRect/>
          </a:stretch>
        </p:blipFill>
        <p:spPr>
          <a:xfrm>
            <a:off x="2497755" y="3005976"/>
            <a:ext cx="4148490" cy="320920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6" name="10.3 多重继承"/>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10.3	</a:t>
            </a:r>
            <a:r>
              <a:t>多重继承</a:t>
            </a:r>
          </a:p>
        </p:txBody>
      </p:sp>
      <p:sp>
        <p:nvSpPr>
          <p:cNvPr id="2067" name="如果要再增加“宠物类”和“非宠物类”，这么搞下去，类的数量会呈指数增长，很明显这样设计是不行的。…"/>
          <p:cNvSpPr txBox="1"/>
          <p:nvPr/>
        </p:nvSpPr>
        <p:spPr>
          <a:xfrm>
            <a:off x="490743" y="1006185"/>
            <a:ext cx="8162514" cy="13742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如果要再增加“宠物类”和“非宠物类”，这么搞下去，类的数量会呈指数增长，很明显这样设计是不行的。</a:t>
            </a:r>
          </a:p>
          <a:p>
            <a:pPr defTabSz="457200">
              <a:defRPr>
                <a:solidFill>
                  <a:srgbClr val="000000"/>
                </a:solidFill>
                <a:latin typeface="Helvetica Neue"/>
                <a:ea typeface="Helvetica Neue"/>
                <a:cs typeface="Helvetica Neue"/>
                <a:sym typeface="Helvetica Neue"/>
              </a:defRPr>
            </a:pPr>
            <a:r>
              <a:t>        正确的做法是采用多重继承。首先，主要的类层次仍按照哺乳类和鸟类设计：</a:t>
            </a:r>
          </a:p>
        </p:txBody>
      </p:sp>
      <p:sp>
        <p:nvSpPr>
          <p:cNvPr id="2068" name="class Animal(object):…"/>
          <p:cNvSpPr txBox="1"/>
          <p:nvPr/>
        </p:nvSpPr>
        <p:spPr>
          <a:xfrm>
            <a:off x="3217948" y="2456312"/>
            <a:ext cx="2908683" cy="399248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Animal</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t># 大类:</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Mammal</a:t>
            </a:r>
            <a:r>
              <a:rPr>
                <a:solidFill>
                  <a:srgbClr val="666600"/>
                </a:solidFill>
              </a:rPr>
              <a:t>(</a:t>
            </a:r>
            <a:r>
              <a:rPr>
                <a:solidFill>
                  <a:srgbClr val="660066"/>
                </a:solidFill>
              </a:rPr>
              <a:t>Animal</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Bird</a:t>
            </a:r>
            <a:r>
              <a:rPr>
                <a:solidFill>
                  <a:srgbClr val="666600"/>
                </a:solidFill>
              </a:rPr>
              <a:t>(</a:t>
            </a:r>
            <a:r>
              <a:rPr>
                <a:solidFill>
                  <a:srgbClr val="660066"/>
                </a:solidFill>
              </a:rPr>
              <a:t>Animal</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t># 各种动物:</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Dog</a:t>
            </a:r>
            <a:r>
              <a:rPr>
                <a:solidFill>
                  <a:srgbClr val="666600"/>
                </a:solidFill>
              </a:rPr>
              <a:t>(</a:t>
            </a:r>
            <a:r>
              <a:rPr>
                <a:solidFill>
                  <a:srgbClr val="660066"/>
                </a:solidFill>
              </a:rPr>
              <a:t>Mammal</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Bat</a:t>
            </a:r>
            <a:r>
              <a:rPr>
                <a:solidFill>
                  <a:srgbClr val="666600"/>
                </a:solidFill>
              </a:rPr>
              <a:t>(</a:t>
            </a:r>
            <a:r>
              <a:rPr>
                <a:solidFill>
                  <a:srgbClr val="660066"/>
                </a:solidFill>
              </a:rPr>
              <a:t>Mammal</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Parrot</a:t>
            </a:r>
            <a:r>
              <a:rPr>
                <a:solidFill>
                  <a:srgbClr val="666600"/>
                </a:solidFill>
              </a:rPr>
              <a:t>(</a:t>
            </a:r>
            <a:r>
              <a:rPr>
                <a:solidFill>
                  <a:srgbClr val="660066"/>
                </a:solidFill>
              </a:rPr>
              <a:t>Bird</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Ostrich</a:t>
            </a:r>
            <a:r>
              <a:rPr>
                <a:solidFill>
                  <a:srgbClr val="666600"/>
                </a:solidFill>
              </a:rPr>
              <a:t>(</a:t>
            </a:r>
            <a:r>
              <a:rPr>
                <a:solidFill>
                  <a:srgbClr val="660066"/>
                </a:solidFill>
              </a:rPr>
              <a:t>Bird</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2" name="10.3 多重继承"/>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10.3	</a:t>
            </a:r>
            <a:r>
              <a:t>多重继承</a:t>
            </a:r>
          </a:p>
        </p:txBody>
      </p:sp>
      <p:sp>
        <p:nvSpPr>
          <p:cNvPr id="2073" name="现在，要给动物再加上Runnable和Flyable的功能，只需要先定义好Runnable和Flyable的类："/>
          <p:cNvSpPr txBox="1"/>
          <p:nvPr/>
        </p:nvSpPr>
        <p:spPr>
          <a:xfrm>
            <a:off x="490743" y="1006185"/>
            <a:ext cx="8162514"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现在，要给动物再加上</a:t>
            </a:r>
            <a:r>
              <a:rPr>
                <a:solidFill>
                  <a:schemeClr val="accent2">
                    <a:satOff val="-67193"/>
                    <a:lumOff val="20931"/>
                  </a:schemeClr>
                </a:solidFill>
              </a:rPr>
              <a:t>Runnable</a:t>
            </a:r>
            <a:r>
              <a:t>和</a:t>
            </a:r>
            <a:r>
              <a:rPr>
                <a:solidFill>
                  <a:schemeClr val="accent2">
                    <a:satOff val="-67193"/>
                    <a:lumOff val="20931"/>
                  </a:schemeClr>
                </a:solidFill>
              </a:rPr>
              <a:t>Flyable</a:t>
            </a:r>
            <a:r>
              <a:t>的功能，只需要先定义好</a:t>
            </a:r>
            <a:r>
              <a:rPr>
                <a:solidFill>
                  <a:schemeClr val="accent2">
                    <a:satOff val="-67193"/>
                    <a:lumOff val="20931"/>
                  </a:schemeClr>
                </a:solidFill>
              </a:rPr>
              <a:t>Runnable</a:t>
            </a:r>
            <a:r>
              <a:t>和</a:t>
            </a:r>
            <a:r>
              <a:rPr>
                <a:solidFill>
                  <a:schemeClr val="accent2">
                    <a:satOff val="-67193"/>
                    <a:lumOff val="20931"/>
                  </a:schemeClr>
                </a:solidFill>
              </a:rPr>
              <a:t>Flyable</a:t>
            </a:r>
            <a:r>
              <a:t>的类：</a:t>
            </a:r>
          </a:p>
        </p:txBody>
      </p:sp>
      <p:sp>
        <p:nvSpPr>
          <p:cNvPr id="2074" name="class Runnable(object):…"/>
          <p:cNvSpPr txBox="1"/>
          <p:nvPr/>
        </p:nvSpPr>
        <p:spPr>
          <a:xfrm>
            <a:off x="2797566" y="1818407"/>
            <a:ext cx="3548868" cy="15243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Runnable</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run</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'Running...'</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Flyable</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fly</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'Flying...'</a:t>
            </a:r>
            <a:r>
              <a:rPr>
                <a:solidFill>
                  <a:srgbClr val="666600"/>
                </a:solidFill>
              </a:rPr>
              <a:t>)</a:t>
            </a:r>
          </a:p>
        </p:txBody>
      </p:sp>
      <p:sp>
        <p:nvSpPr>
          <p:cNvPr id="2075" name="对于需要Runnable功能的动物，就多继承一个Runnable，例如Dog："/>
          <p:cNvSpPr txBox="1"/>
          <p:nvPr/>
        </p:nvSpPr>
        <p:spPr>
          <a:xfrm>
            <a:off x="1052525" y="3552448"/>
            <a:ext cx="7038950"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对于需要</a:t>
            </a:r>
            <a:r>
              <a:rPr>
                <a:solidFill>
                  <a:schemeClr val="accent2">
                    <a:satOff val="-67193"/>
                    <a:lumOff val="20931"/>
                  </a:schemeClr>
                </a:solidFill>
              </a:rPr>
              <a:t>Runnable</a:t>
            </a:r>
            <a:r>
              <a:t>功能的动物，就多继承一个</a:t>
            </a:r>
            <a:r>
              <a:rPr>
                <a:solidFill>
                  <a:schemeClr val="accent2">
                    <a:satOff val="-67193"/>
                    <a:lumOff val="20931"/>
                  </a:schemeClr>
                </a:solidFill>
              </a:rPr>
              <a:t>Runnable</a:t>
            </a:r>
            <a:r>
              <a:t>，例如Dog：</a:t>
            </a:r>
          </a:p>
        </p:txBody>
      </p:sp>
      <p:sp>
        <p:nvSpPr>
          <p:cNvPr id="2076" name="class Dog(Mammal, Runnable):…"/>
          <p:cNvSpPr txBox="1"/>
          <p:nvPr/>
        </p:nvSpPr>
        <p:spPr>
          <a:xfrm>
            <a:off x="2817796" y="3997594"/>
            <a:ext cx="3655565" cy="5591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Dog</a:t>
            </a:r>
            <a:r>
              <a:rPr>
                <a:solidFill>
                  <a:srgbClr val="666600"/>
                </a:solidFill>
              </a:rPr>
              <a:t>(</a:t>
            </a:r>
            <a:r>
              <a:rPr>
                <a:solidFill>
                  <a:srgbClr val="660066"/>
                </a:solidFill>
              </a:rPr>
              <a:t>Mammal</a:t>
            </a:r>
            <a:r>
              <a:rPr>
                <a:solidFill>
                  <a:srgbClr val="666600"/>
                </a:solidFill>
              </a:rPr>
              <a:t>,</a:t>
            </a:r>
            <a:r>
              <a:rPr>
                <a:solidFill>
                  <a:srgbClr val="668099">
                    <a:alpha val="40000"/>
                  </a:srgbClr>
                </a:solidFill>
              </a:rPr>
              <a:t> </a:t>
            </a:r>
            <a:r>
              <a:rPr>
                <a:solidFill>
                  <a:srgbClr val="660066"/>
                </a:solidFill>
              </a:rPr>
              <a:t>Runnable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p:txBody>
      </p:sp>
      <p:sp>
        <p:nvSpPr>
          <p:cNvPr id="2077" name="对于需要Flyable功能的动物，就多继承一个Flyable，例如Bat："/>
          <p:cNvSpPr txBox="1"/>
          <p:nvPr/>
        </p:nvSpPr>
        <p:spPr>
          <a:xfrm>
            <a:off x="1022415" y="4592995"/>
            <a:ext cx="6483682"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对于需要</a:t>
            </a:r>
            <a:r>
              <a:rPr>
                <a:solidFill>
                  <a:schemeClr val="accent2">
                    <a:satOff val="-67193"/>
                    <a:lumOff val="20931"/>
                  </a:schemeClr>
                </a:solidFill>
              </a:rPr>
              <a:t>Flyable</a:t>
            </a:r>
            <a:r>
              <a:t>功能的动物，就多继承一个</a:t>
            </a:r>
            <a:r>
              <a:rPr>
                <a:solidFill>
                  <a:schemeClr val="accent2">
                    <a:satOff val="-67193"/>
                    <a:lumOff val="20931"/>
                  </a:schemeClr>
                </a:solidFill>
              </a:rPr>
              <a:t>Flyable</a:t>
            </a:r>
            <a:r>
              <a:t>，例如Bat：</a:t>
            </a:r>
          </a:p>
        </p:txBody>
      </p:sp>
      <p:sp>
        <p:nvSpPr>
          <p:cNvPr id="2078" name="class Bat(Mammal, Flyable):…"/>
          <p:cNvSpPr txBox="1"/>
          <p:nvPr/>
        </p:nvSpPr>
        <p:spPr>
          <a:xfrm>
            <a:off x="2871145" y="5038141"/>
            <a:ext cx="3548867"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Bat</a:t>
            </a:r>
            <a:r>
              <a:rPr>
                <a:solidFill>
                  <a:srgbClr val="666600"/>
                </a:solidFill>
              </a:rPr>
              <a:t>(</a:t>
            </a:r>
            <a:r>
              <a:rPr>
                <a:solidFill>
                  <a:srgbClr val="660066"/>
                </a:solidFill>
              </a:rPr>
              <a:t>Mammal</a:t>
            </a:r>
            <a:r>
              <a:rPr>
                <a:solidFill>
                  <a:srgbClr val="666600"/>
                </a:solidFill>
              </a:rPr>
              <a:t>,</a:t>
            </a:r>
            <a:r>
              <a:rPr>
                <a:solidFill>
                  <a:srgbClr val="668099">
                    <a:alpha val="40000"/>
                  </a:srgbClr>
                </a:solidFill>
              </a:rPr>
              <a:t> </a:t>
            </a:r>
            <a:r>
              <a:rPr>
                <a:solidFill>
                  <a:srgbClr val="660066"/>
                </a:solidFill>
              </a:rPr>
              <a:t>Flyable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p:txBody>
      </p:sp>
      <p:sp>
        <p:nvSpPr>
          <p:cNvPr id="2079" name="通过多重继承，一个子类就可以同时获得多个父类的所有功能。"/>
          <p:cNvSpPr txBox="1"/>
          <p:nvPr/>
        </p:nvSpPr>
        <p:spPr>
          <a:xfrm>
            <a:off x="1011785" y="5796156"/>
            <a:ext cx="65049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通过多重继承，一个子类就可以同时获得多个父类的所有功能。</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3" name="10.3 多重继承"/>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10.3	</a:t>
            </a:r>
            <a:r>
              <a:t>多重继承</a:t>
            </a:r>
          </a:p>
        </p:txBody>
      </p:sp>
      <p:sp>
        <p:nvSpPr>
          <p:cNvPr id="2084" name="MixIn的目的就是给一个类增加多个功能，这样，在设计类的时候，优先考虑通过多重继承来组合多个MixIn的功能，而不是设计多层次的复杂的继承关系。："/>
          <p:cNvSpPr txBox="1"/>
          <p:nvPr/>
        </p:nvSpPr>
        <p:spPr>
          <a:xfrm>
            <a:off x="448391" y="4779971"/>
            <a:ext cx="8394375"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MixIn</a:t>
            </a:r>
            <a:r>
              <a:t>的目的就是给一个类增加多个功能，这样，在设计类的时候，优先考虑通过多重继承来组合多个</a:t>
            </a:r>
            <a:r>
              <a:rPr>
                <a:solidFill>
                  <a:schemeClr val="accent2">
                    <a:satOff val="-67193"/>
                    <a:lumOff val="20931"/>
                  </a:schemeClr>
                </a:solidFill>
              </a:rPr>
              <a:t>MixIn</a:t>
            </a:r>
            <a:r>
              <a:t>的功能，而不是设计多层次的复杂的继承关系。：</a:t>
            </a:r>
          </a:p>
        </p:txBody>
      </p:sp>
      <p:sp>
        <p:nvSpPr>
          <p:cNvPr id="2085" name="形状"/>
          <p:cNvSpPr/>
          <p:nvPr/>
        </p:nvSpPr>
        <p:spPr>
          <a:xfrm>
            <a:off x="653375" y="94289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086" name="MixIn："/>
          <p:cNvSpPr txBox="1"/>
          <p:nvPr/>
        </p:nvSpPr>
        <p:spPr>
          <a:xfrm>
            <a:off x="1314367" y="928920"/>
            <a:ext cx="101600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MixIn：</a:t>
            </a:r>
          </a:p>
        </p:txBody>
      </p:sp>
      <p:sp>
        <p:nvSpPr>
          <p:cNvPr id="2087" name="在设计类的继承关系时，通常，主线都是单一继承下来的，例如，Ostrich继承自Bird。但是，如果需要“混入”额外的功能，通过多重继承就可以实现，比如，让Ostrich除了继承自Bird外，再同时继承Runnable。这种设计通常称之为MixIn。…"/>
          <p:cNvSpPr txBox="1"/>
          <p:nvPr/>
        </p:nvSpPr>
        <p:spPr>
          <a:xfrm>
            <a:off x="448391" y="1490930"/>
            <a:ext cx="8394375" cy="23078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在设计类的继承关系时，通常，主线都是单一继承下来的，例如，Ostrich继承自Bird。但是，如果需要“混入”额外的功能，通过多重继承就可以实现，比如，让</a:t>
            </a:r>
            <a:r>
              <a:rPr>
                <a:solidFill>
                  <a:schemeClr val="accent2">
                    <a:satOff val="-67193"/>
                    <a:lumOff val="20931"/>
                  </a:schemeClr>
                </a:solidFill>
              </a:rPr>
              <a:t>Ostrich</a:t>
            </a:r>
            <a:r>
              <a:t>除了继承自</a:t>
            </a:r>
            <a:r>
              <a:rPr>
                <a:solidFill>
                  <a:schemeClr val="accent2">
                    <a:satOff val="-67193"/>
                    <a:lumOff val="20931"/>
                  </a:schemeClr>
                </a:solidFill>
              </a:rPr>
              <a:t>Bird</a:t>
            </a:r>
            <a:r>
              <a:t>外，再同时继承</a:t>
            </a:r>
            <a:r>
              <a:rPr>
                <a:solidFill>
                  <a:schemeClr val="accent2">
                    <a:satOff val="-67193"/>
                    <a:lumOff val="20931"/>
                  </a:schemeClr>
                </a:solidFill>
              </a:rPr>
              <a:t>Runnable</a:t>
            </a:r>
            <a:r>
              <a:t>。这种设计通常称之为</a:t>
            </a:r>
            <a:r>
              <a:rPr>
                <a:solidFill>
                  <a:schemeClr val="accent2">
                    <a:satOff val="-67193"/>
                    <a:lumOff val="20931"/>
                  </a:schemeClr>
                </a:solidFill>
              </a:rPr>
              <a:t>MixIn</a:t>
            </a:r>
            <a:r>
              <a:t>。</a:t>
            </a:r>
          </a:p>
          <a:p>
            <a:pPr defTabSz="457200">
              <a:defRPr>
                <a:solidFill>
                  <a:srgbClr val="000000"/>
                </a:solidFill>
                <a:latin typeface="Helvetica Neue"/>
                <a:ea typeface="Helvetica Neue"/>
                <a:cs typeface="Helvetica Neue"/>
                <a:sym typeface="Helvetica Neue"/>
              </a:defRPr>
            </a:pPr>
            <a:r>
              <a:t>为了更好地看出继承关系，把</a:t>
            </a:r>
            <a:r>
              <a:rPr>
                <a:solidFill>
                  <a:schemeClr val="accent2">
                    <a:satOff val="-67193"/>
                    <a:lumOff val="20931"/>
                  </a:schemeClr>
                </a:solidFill>
              </a:rPr>
              <a:t>Runnable</a:t>
            </a:r>
            <a:r>
              <a:t>和</a:t>
            </a:r>
            <a:r>
              <a:rPr>
                <a:solidFill>
                  <a:schemeClr val="accent2">
                    <a:satOff val="-67193"/>
                    <a:lumOff val="20931"/>
                  </a:schemeClr>
                </a:solidFill>
              </a:rPr>
              <a:t>Flyable</a:t>
            </a:r>
            <a:r>
              <a:t>改为</a:t>
            </a:r>
            <a:r>
              <a:rPr>
                <a:solidFill>
                  <a:schemeClr val="accent2">
                    <a:satOff val="-67193"/>
                    <a:lumOff val="20931"/>
                  </a:schemeClr>
                </a:solidFill>
              </a:rPr>
              <a:t>RunnableMixIn</a:t>
            </a:r>
            <a:r>
              <a:t>和</a:t>
            </a:r>
            <a:r>
              <a:rPr>
                <a:solidFill>
                  <a:schemeClr val="accent2">
                    <a:satOff val="-67193"/>
                    <a:lumOff val="20931"/>
                  </a:schemeClr>
                </a:solidFill>
              </a:rPr>
              <a:t>FlyableMixIn</a:t>
            </a:r>
            <a:r>
              <a:t>。类似的，还可以定义出肉食动物</a:t>
            </a:r>
            <a:r>
              <a:rPr>
                <a:solidFill>
                  <a:schemeClr val="accent2">
                    <a:satOff val="-67193"/>
                    <a:lumOff val="20931"/>
                  </a:schemeClr>
                </a:solidFill>
              </a:rPr>
              <a:t>CarnivorousMixIn</a:t>
            </a:r>
            <a:r>
              <a:t>和植食动物</a:t>
            </a:r>
            <a:r>
              <a:rPr>
                <a:solidFill>
                  <a:schemeClr val="accent2">
                    <a:satOff val="-67193"/>
                    <a:lumOff val="20931"/>
                  </a:schemeClr>
                </a:solidFill>
              </a:rPr>
              <a:t>HerbivoresMixIn</a:t>
            </a:r>
            <a:r>
              <a:t>，让某个动物同时拥有好几个</a:t>
            </a:r>
            <a:r>
              <a:rPr>
                <a:solidFill>
                  <a:schemeClr val="accent2">
                    <a:satOff val="-67193"/>
                    <a:lumOff val="20931"/>
                  </a:schemeClr>
                </a:solidFill>
              </a:rPr>
              <a:t>MixIn</a:t>
            </a:r>
            <a:r>
              <a:t>：</a:t>
            </a:r>
          </a:p>
        </p:txBody>
      </p:sp>
      <p:sp>
        <p:nvSpPr>
          <p:cNvPr id="2088" name="class Dog(Mammal, RunnableMixIn, CarnivorousMixIn):…"/>
          <p:cNvSpPr txBox="1"/>
          <p:nvPr/>
        </p:nvSpPr>
        <p:spPr>
          <a:xfrm>
            <a:off x="1590776" y="3828426"/>
            <a:ext cx="6109604"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class</a:t>
            </a:r>
            <a:r>
              <a:rPr>
                <a:solidFill>
                  <a:srgbClr val="668099">
                    <a:alpha val="40000"/>
                  </a:srgbClr>
                </a:solidFill>
              </a:rPr>
              <a:t> </a:t>
            </a:r>
            <a:r>
              <a:t>Dog</a:t>
            </a:r>
            <a:r>
              <a:rPr>
                <a:solidFill>
                  <a:srgbClr val="666600"/>
                </a:solidFill>
              </a:rPr>
              <a:t>(</a:t>
            </a:r>
            <a:r>
              <a:t>Mammal</a:t>
            </a:r>
            <a:r>
              <a:rPr>
                <a:solidFill>
                  <a:srgbClr val="666600"/>
                </a:solidFill>
              </a:rPr>
              <a:t>,</a:t>
            </a:r>
            <a:r>
              <a:rPr>
                <a:solidFill>
                  <a:srgbClr val="668099">
                    <a:alpha val="40000"/>
                  </a:srgbClr>
                </a:solidFill>
              </a:rPr>
              <a:t> </a:t>
            </a:r>
            <a:r>
              <a:t>RunnableMixIn</a:t>
            </a:r>
            <a:r>
              <a:rPr>
                <a:solidFill>
                  <a:srgbClr val="666600"/>
                </a:solidFill>
              </a:rPr>
              <a:t>,</a:t>
            </a:r>
            <a:r>
              <a:rPr>
                <a:solidFill>
                  <a:srgbClr val="668099">
                    <a:alpha val="40000"/>
                  </a:srgbClr>
                </a:solidFill>
              </a:rPr>
              <a:t> </a:t>
            </a:r>
            <a:r>
              <a:t>CarnivorousMixIn</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2" name="10.3 多重继承"/>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10.3	</a:t>
            </a:r>
            <a:r>
              <a:t>多重继承</a:t>
            </a:r>
          </a:p>
        </p:txBody>
      </p:sp>
      <p:sp>
        <p:nvSpPr>
          <p:cNvPr id="2093" name="Python自带的很多库也使用了MixIn。举个例子，Python自带了TCPServer和UDPServer这两类网络服务，而要同时服务多个用户就必须使用多进程或多线程模型，这两种模型由ForkingMixIn和ThreadingMixIn提供。通过组合，就可以创造出合适的服务来。…"/>
          <p:cNvSpPr txBox="1"/>
          <p:nvPr/>
        </p:nvSpPr>
        <p:spPr>
          <a:xfrm>
            <a:off x="490743" y="1006185"/>
            <a:ext cx="8162514" cy="16981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Python自带的很多库也使用了</a:t>
            </a:r>
            <a:r>
              <a:rPr>
                <a:solidFill>
                  <a:schemeClr val="accent2">
                    <a:satOff val="-67193"/>
                    <a:lumOff val="20931"/>
                  </a:schemeClr>
                </a:solidFill>
              </a:rPr>
              <a:t>MixIn</a:t>
            </a:r>
            <a:r>
              <a:t>。举个例子，Python自带了</a:t>
            </a:r>
            <a:r>
              <a:rPr>
                <a:solidFill>
                  <a:schemeClr val="accent2">
                    <a:satOff val="-67193"/>
                    <a:lumOff val="20931"/>
                  </a:schemeClr>
                </a:solidFill>
              </a:rPr>
              <a:t>TCPServer</a:t>
            </a:r>
            <a:r>
              <a:t>和</a:t>
            </a:r>
            <a:r>
              <a:rPr>
                <a:solidFill>
                  <a:schemeClr val="accent2">
                    <a:satOff val="-67193"/>
                    <a:lumOff val="20931"/>
                  </a:schemeClr>
                </a:solidFill>
              </a:rPr>
              <a:t>UDPServer</a:t>
            </a:r>
            <a:r>
              <a:t>这两类网络服务，而要同时服务多个用户就必须使用多进程或多线程模型，这两种模型由</a:t>
            </a:r>
            <a:r>
              <a:rPr>
                <a:solidFill>
                  <a:schemeClr val="accent2">
                    <a:satOff val="-67193"/>
                    <a:lumOff val="20931"/>
                  </a:schemeClr>
                </a:solidFill>
              </a:rPr>
              <a:t>ForkingMixIn</a:t>
            </a:r>
            <a:r>
              <a:t>和</a:t>
            </a:r>
            <a:r>
              <a:rPr>
                <a:solidFill>
                  <a:schemeClr val="accent2">
                    <a:satOff val="-67193"/>
                    <a:lumOff val="20931"/>
                  </a:schemeClr>
                </a:solidFill>
              </a:rPr>
              <a:t>ThreadingMixIn</a:t>
            </a:r>
            <a:r>
              <a:t>提供。通过组合，就可以创造出合适的服务来。</a:t>
            </a:r>
          </a:p>
          <a:p>
            <a:pPr defTabSz="457200">
              <a:defRPr>
                <a:solidFill>
                  <a:srgbClr val="000000"/>
                </a:solidFill>
                <a:latin typeface="Helvetica Neue"/>
                <a:ea typeface="Helvetica Neue"/>
                <a:cs typeface="Helvetica Neue"/>
                <a:sym typeface="Helvetica Neue"/>
              </a:defRPr>
            </a:pPr>
            <a:r>
              <a:t>       比如，编写一个多进程模式的TCP服务，定义如下：</a:t>
            </a:r>
          </a:p>
        </p:txBody>
      </p:sp>
      <p:sp>
        <p:nvSpPr>
          <p:cNvPr id="2094" name="编写一个多线程模式的UDP服务，定义如下："/>
          <p:cNvSpPr txBox="1"/>
          <p:nvPr/>
        </p:nvSpPr>
        <p:spPr>
          <a:xfrm>
            <a:off x="865549" y="3353613"/>
            <a:ext cx="4693057"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编写一个多线程模式的UDP服务，定义如下：</a:t>
            </a:r>
          </a:p>
        </p:txBody>
      </p:sp>
      <p:sp>
        <p:nvSpPr>
          <p:cNvPr id="2095" name="如果打算做一个更先进的协程模型，可以编写一个CoroutineMixIn："/>
          <p:cNvSpPr txBox="1"/>
          <p:nvPr/>
        </p:nvSpPr>
        <p:spPr>
          <a:xfrm>
            <a:off x="815906" y="4607398"/>
            <a:ext cx="6915735"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如果打算做一个更先进的协程模型，可以编写一个</a:t>
            </a:r>
            <a:r>
              <a:rPr>
                <a:solidFill>
                  <a:schemeClr val="accent2">
                    <a:satOff val="-67193"/>
                    <a:lumOff val="20931"/>
                  </a:schemeClr>
                </a:solidFill>
              </a:rPr>
              <a:t>CoroutineMixIn</a:t>
            </a:r>
            <a:r>
              <a:t>：</a:t>
            </a:r>
          </a:p>
        </p:txBody>
      </p:sp>
      <p:sp>
        <p:nvSpPr>
          <p:cNvPr id="2096" name="class MyTCPServer(TCPServer, ForkingMixIn):…"/>
          <p:cNvSpPr txBox="1"/>
          <p:nvPr/>
        </p:nvSpPr>
        <p:spPr>
          <a:xfrm>
            <a:off x="2017566" y="2728124"/>
            <a:ext cx="5256025"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class</a:t>
            </a:r>
            <a:r>
              <a:rPr>
                <a:solidFill>
                  <a:srgbClr val="668099">
                    <a:alpha val="40000"/>
                  </a:srgbClr>
                </a:solidFill>
              </a:rPr>
              <a:t> </a:t>
            </a:r>
            <a:r>
              <a:t>MyTCPServer</a:t>
            </a:r>
            <a:r>
              <a:rPr>
                <a:solidFill>
                  <a:srgbClr val="666600"/>
                </a:solidFill>
              </a:rPr>
              <a:t>(</a:t>
            </a:r>
            <a:r>
              <a:t>TCPServer</a:t>
            </a:r>
            <a:r>
              <a:rPr>
                <a:solidFill>
                  <a:srgbClr val="666600"/>
                </a:solidFill>
              </a:rPr>
              <a:t>,</a:t>
            </a:r>
            <a:r>
              <a:rPr>
                <a:solidFill>
                  <a:srgbClr val="668099">
                    <a:alpha val="40000"/>
                  </a:srgbClr>
                </a:solidFill>
              </a:rPr>
              <a:t> </a:t>
            </a:r>
            <a:r>
              <a:t>ForkingMixIn</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p:txBody>
      </p:sp>
      <p:sp>
        <p:nvSpPr>
          <p:cNvPr id="2097" name="class MyUDPServer(UDPServer, ThreadingMixIn):…"/>
          <p:cNvSpPr txBox="1"/>
          <p:nvPr/>
        </p:nvSpPr>
        <p:spPr>
          <a:xfrm>
            <a:off x="2017712" y="3882508"/>
            <a:ext cx="5469420" cy="8004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class</a:t>
            </a:r>
            <a:r>
              <a:rPr>
                <a:solidFill>
                  <a:srgbClr val="668099">
                    <a:alpha val="40000"/>
                  </a:srgbClr>
                </a:solidFill>
              </a:rPr>
              <a:t> </a:t>
            </a:r>
            <a:r>
              <a:t>MyUDPServer</a:t>
            </a:r>
            <a:r>
              <a:rPr>
                <a:solidFill>
                  <a:srgbClr val="666600"/>
                </a:solidFill>
              </a:rPr>
              <a:t>(</a:t>
            </a:r>
            <a:r>
              <a:t>UDPServer</a:t>
            </a:r>
            <a:r>
              <a:rPr>
                <a:solidFill>
                  <a:srgbClr val="666600"/>
                </a:solidFill>
              </a:rPr>
              <a:t>,</a:t>
            </a:r>
            <a:r>
              <a:rPr>
                <a:solidFill>
                  <a:srgbClr val="668099">
                    <a:alpha val="40000"/>
                  </a:srgbClr>
                </a:solidFill>
              </a:rPr>
              <a:t> </a:t>
            </a:r>
            <a:r>
              <a:t>ThreadingMixIn</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p:txBody>
      </p:sp>
      <p:sp>
        <p:nvSpPr>
          <p:cNvPr id="2098" name="class MyTCPServer(TCPServer, CoroutineMixIn):…"/>
          <p:cNvSpPr txBox="1"/>
          <p:nvPr/>
        </p:nvSpPr>
        <p:spPr>
          <a:xfrm>
            <a:off x="2017712" y="5148894"/>
            <a:ext cx="5469420" cy="5591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class</a:t>
            </a:r>
            <a:r>
              <a:rPr>
                <a:solidFill>
                  <a:srgbClr val="668099">
                    <a:alpha val="40000"/>
                  </a:srgbClr>
                </a:solidFill>
              </a:rPr>
              <a:t> </a:t>
            </a:r>
            <a:r>
              <a:t>MyTCPServer</a:t>
            </a:r>
            <a:r>
              <a:rPr>
                <a:solidFill>
                  <a:srgbClr val="666600"/>
                </a:solidFill>
              </a:rPr>
              <a:t>(</a:t>
            </a:r>
            <a:r>
              <a:t>TCPServer</a:t>
            </a:r>
            <a:r>
              <a:rPr>
                <a:solidFill>
                  <a:srgbClr val="666600"/>
                </a:solidFill>
              </a:rPr>
              <a:t>,</a:t>
            </a:r>
            <a:r>
              <a:rPr>
                <a:solidFill>
                  <a:srgbClr val="668099">
                    <a:alpha val="40000"/>
                  </a:srgbClr>
                </a:solidFill>
              </a:rPr>
              <a:t> </a:t>
            </a:r>
            <a:r>
              <a:t>CoroutineMixIn</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p:txBody>
      </p:sp>
      <p:sp>
        <p:nvSpPr>
          <p:cNvPr id="2099" name="这样一来，不需要复杂而庞大的继承链，只要选择组合不同的类的功能，就可以快速构造出所需的子类。"/>
          <p:cNvSpPr txBox="1"/>
          <p:nvPr/>
        </p:nvSpPr>
        <p:spPr>
          <a:xfrm>
            <a:off x="395116" y="5861182"/>
            <a:ext cx="8353768"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这样一来，不需要复杂而庞大的继承链，只要选择组合不同的类的功能，就可以快速构造出所需的子类。</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3" name="10.3 多重继承"/>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10.3	</a:t>
            </a:r>
            <a:r>
              <a:t>多重继承</a:t>
            </a:r>
          </a:p>
        </p:txBody>
      </p:sp>
      <p:sp>
        <p:nvSpPr>
          <p:cNvPr id="2104" name="由于Python允许使用多重继承，因此，MixIn就是一种常见的设计。…"/>
          <p:cNvSpPr txBox="1"/>
          <p:nvPr/>
        </p:nvSpPr>
        <p:spPr>
          <a:xfrm>
            <a:off x="490743" y="2573219"/>
            <a:ext cx="8162514" cy="10122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由于Python允许使用多重继承，因此，</a:t>
            </a:r>
            <a:r>
              <a:rPr>
                <a:solidFill>
                  <a:schemeClr val="accent2">
                    <a:satOff val="-67193"/>
                    <a:lumOff val="20931"/>
                  </a:schemeClr>
                </a:solidFill>
              </a:rPr>
              <a:t>MixIn</a:t>
            </a:r>
            <a:r>
              <a:t>就是一种常见的设计。</a:t>
            </a:r>
          </a:p>
          <a:p>
            <a:pPr defTabSz="457200">
              <a:defRPr>
                <a:solidFill>
                  <a:srgbClr val="000000"/>
                </a:solidFill>
                <a:latin typeface="Helvetica Neue"/>
                <a:ea typeface="Helvetica Neue"/>
                <a:cs typeface="Helvetica Neue"/>
                <a:sym typeface="Helvetica Neue"/>
              </a:defRPr>
            </a:pPr>
            <a:r>
              <a:t>只允许单一继承的语言（如Java）不能使用</a:t>
            </a:r>
            <a:r>
              <a:rPr>
                <a:solidFill>
                  <a:schemeClr val="accent2">
                    <a:satOff val="-67193"/>
                    <a:lumOff val="20931"/>
                  </a:schemeClr>
                </a:solidFill>
              </a:rPr>
              <a:t>MixIn</a:t>
            </a:r>
            <a:r>
              <a:t>的设计。</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8" name="10.4 定制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10.4	</a:t>
            </a:r>
            <a:r>
              <a:t>定制类</a:t>
            </a:r>
          </a:p>
        </p:txBody>
      </p:sp>
      <p:sp>
        <p:nvSpPr>
          <p:cNvPr id="2109" name="类似__slots__这种形如__xxx__的变量或者函数名要注意，这些在Python中是有特殊用途的。…"/>
          <p:cNvSpPr txBox="1"/>
          <p:nvPr/>
        </p:nvSpPr>
        <p:spPr>
          <a:xfrm>
            <a:off x="490743" y="2573219"/>
            <a:ext cx="8162514" cy="16981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类似</a:t>
            </a:r>
            <a:r>
              <a:rPr>
                <a:solidFill>
                  <a:schemeClr val="accent2">
                    <a:satOff val="-67193"/>
                    <a:lumOff val="20931"/>
                  </a:schemeClr>
                </a:solidFill>
              </a:rPr>
              <a:t>__slots__</a:t>
            </a:r>
            <a:r>
              <a:t>这种形如</a:t>
            </a:r>
            <a:r>
              <a:rPr>
                <a:solidFill>
                  <a:schemeClr val="accent2">
                    <a:satOff val="-67193"/>
                    <a:lumOff val="20931"/>
                  </a:schemeClr>
                </a:solidFill>
              </a:rPr>
              <a:t>__xxx__</a:t>
            </a:r>
            <a:r>
              <a:t>的变量或者函数名要注意，这些在Python中是有特殊用途的。</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 __slots__</a:t>
            </a:r>
            <a:r>
              <a:t>已经知道怎么用了，</a:t>
            </a:r>
            <a:r>
              <a:rPr>
                <a:solidFill>
                  <a:schemeClr val="accent2">
                    <a:satOff val="-67193"/>
                    <a:lumOff val="20931"/>
                  </a:schemeClr>
                </a:solidFill>
              </a:rPr>
              <a:t>__len__()</a:t>
            </a:r>
            <a:r>
              <a:t>方法是为了能让class作用于</a:t>
            </a:r>
            <a:r>
              <a:rPr>
                <a:solidFill>
                  <a:schemeClr val="accent2">
                    <a:satOff val="-67193"/>
                    <a:lumOff val="20931"/>
                  </a:schemeClr>
                </a:solidFill>
              </a:rPr>
              <a:t>len()</a:t>
            </a:r>
            <a:r>
              <a:t>函数。</a:t>
            </a:r>
          </a:p>
          <a:p>
            <a:pPr defTabSz="457200">
              <a:defRPr>
                <a:solidFill>
                  <a:srgbClr val="000000"/>
                </a:solidFill>
                <a:latin typeface="Helvetica Neue"/>
                <a:ea typeface="Helvetica Neue"/>
                <a:cs typeface="Helvetica Neue"/>
                <a:sym typeface="Helvetica Neue"/>
              </a:defRPr>
            </a:pPr>
            <a:r>
              <a:t>       除此之外，Python的class中还有许多这样有特殊用途的函数，可以帮助定制类。</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3" name="10.4 定制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10.4	</a:t>
            </a:r>
            <a:r>
              <a:t>定制类</a:t>
            </a:r>
          </a:p>
        </p:txBody>
      </p:sp>
      <p:sp>
        <p:nvSpPr>
          <p:cNvPr id="2114" name="形状"/>
          <p:cNvSpPr/>
          <p:nvPr/>
        </p:nvSpPr>
        <p:spPr>
          <a:xfrm>
            <a:off x="653375" y="94289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115" name="__str__："/>
          <p:cNvSpPr txBox="1"/>
          <p:nvPr/>
        </p:nvSpPr>
        <p:spPr>
          <a:xfrm>
            <a:off x="1314367" y="928920"/>
            <a:ext cx="1190753"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__str__：</a:t>
            </a:r>
          </a:p>
        </p:txBody>
      </p:sp>
      <p:sp>
        <p:nvSpPr>
          <p:cNvPr id="2116" name="先定义一个Student类，打印一个实例："/>
          <p:cNvSpPr txBox="1"/>
          <p:nvPr/>
        </p:nvSpPr>
        <p:spPr>
          <a:xfrm>
            <a:off x="717249" y="1473947"/>
            <a:ext cx="4109213"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先定义一个Student类，打印一个实例：</a:t>
            </a:r>
          </a:p>
        </p:txBody>
      </p:sp>
      <p:pic>
        <p:nvPicPr>
          <p:cNvPr id="2117" name="图像" descr="图像"/>
          <p:cNvPicPr>
            <a:picLocks noChangeAspect="1"/>
          </p:cNvPicPr>
          <p:nvPr/>
        </p:nvPicPr>
        <p:blipFill>
          <a:blip r:embed="rId3">
            <a:extLst/>
          </a:blip>
          <a:stretch>
            <a:fillRect/>
          </a:stretch>
        </p:blipFill>
        <p:spPr>
          <a:xfrm>
            <a:off x="2108200" y="1994844"/>
            <a:ext cx="4927600" cy="1498601"/>
          </a:xfrm>
          <a:prstGeom prst="rect">
            <a:avLst/>
          </a:prstGeom>
          <a:ln w="12700">
            <a:miter lim="400000"/>
          </a:ln>
        </p:spPr>
      </p:pic>
      <p:sp>
        <p:nvSpPr>
          <p:cNvPr id="2118" name="打印出&lt;__main__.Student object at 0x10cc50c50&gt;,怎么才能打印得好看呢？只需要定义好__str__()方法，返回一个好看的字符串："/>
          <p:cNvSpPr txBox="1"/>
          <p:nvPr/>
        </p:nvSpPr>
        <p:spPr>
          <a:xfrm>
            <a:off x="300616" y="3605400"/>
            <a:ext cx="8542768"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打印出</a:t>
            </a:r>
            <a:r>
              <a:rPr>
                <a:solidFill>
                  <a:schemeClr val="accent2">
                    <a:satOff val="-67193"/>
                    <a:lumOff val="20931"/>
                  </a:schemeClr>
                </a:solidFill>
              </a:rPr>
              <a:t>&lt;__main__.Student object at 0x10cc50c50&gt;</a:t>
            </a:r>
            <a:r>
              <a:t>,怎么才能打印得好看呢？只需要定义好</a:t>
            </a:r>
            <a:r>
              <a:rPr>
                <a:solidFill>
                  <a:schemeClr val="accent2">
                    <a:satOff val="-67193"/>
                    <a:lumOff val="20931"/>
                  </a:schemeClr>
                </a:solidFill>
              </a:rPr>
              <a:t>__str__()</a:t>
            </a:r>
            <a:r>
              <a:t>方法，返回一个好看的字符串：</a:t>
            </a:r>
          </a:p>
        </p:txBody>
      </p:sp>
      <p:pic>
        <p:nvPicPr>
          <p:cNvPr id="2119" name="图像" descr="图像"/>
          <p:cNvPicPr>
            <a:picLocks noChangeAspect="1"/>
          </p:cNvPicPr>
          <p:nvPr/>
        </p:nvPicPr>
        <p:blipFill>
          <a:blip r:embed="rId4">
            <a:extLst/>
          </a:blip>
          <a:stretch>
            <a:fillRect/>
          </a:stretch>
        </p:blipFill>
        <p:spPr>
          <a:xfrm>
            <a:off x="1828115" y="4450198"/>
            <a:ext cx="5487770" cy="1771001"/>
          </a:xfrm>
          <a:prstGeom prst="rect">
            <a:avLst/>
          </a:prstGeom>
          <a:ln w="12700">
            <a:miter lim="400000"/>
          </a:ln>
        </p:spPr>
      </p:pic>
      <p:sp>
        <p:nvSpPr>
          <p:cNvPr id="2120" name="这样打印出来的实例，美观且容易看出实例内部重要的数据。"/>
          <p:cNvSpPr txBox="1"/>
          <p:nvPr/>
        </p:nvSpPr>
        <p:spPr>
          <a:xfrm>
            <a:off x="530274" y="6333155"/>
            <a:ext cx="65049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1" indent="228600" defTabSz="457200">
              <a:defRPr>
                <a:solidFill>
                  <a:srgbClr val="000000"/>
                </a:solidFill>
                <a:latin typeface="Helvetica Neue"/>
                <a:ea typeface="Helvetica Neue"/>
                <a:cs typeface="Helvetica Neue"/>
                <a:sym typeface="Helvetica Neue"/>
              </a:defRPr>
            </a:pPr>
            <a:r>
              <a:t>这样打印出来的实例，美观且容易看出实例内部重要的数据。</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3.2 文本编辑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3.2	</a:t>
            </a:r>
            <a:r>
              <a:t>文本编辑器</a:t>
            </a:r>
          </a:p>
        </p:txBody>
      </p:sp>
      <p:sp>
        <p:nvSpPr>
          <p:cNvPr id="328" name="Sublime Text："/>
          <p:cNvSpPr txBox="1"/>
          <p:nvPr/>
        </p:nvSpPr>
        <p:spPr>
          <a:xfrm>
            <a:off x="249284" y="878889"/>
            <a:ext cx="2942876"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solidFill>
                  <a:srgbClr val="333333"/>
                </a:solidFill>
              </a:defRPr>
            </a:pPr>
            <a:r>
              <a:t>        </a:t>
            </a:r>
            <a:r>
              <a:rPr>
                <a:solidFill>
                  <a:srgbClr val="0593D3"/>
                </a:solidFill>
                <a:hlinkClick r:id="rId3" invalidUrl="" action="" tgtFrame="" tooltip="" history="1" highlightClick="0" endSnd="0"/>
              </a:rPr>
              <a:t>Sublime Text</a:t>
            </a:r>
            <a:r>
              <a:t>：</a:t>
            </a:r>
          </a:p>
        </p:txBody>
      </p:sp>
      <p:sp>
        <p:nvSpPr>
          <p:cNvPr id="329" name="页面简洁，免费使用，但是不付费会弹出提示框"/>
          <p:cNvSpPr txBox="1"/>
          <p:nvPr/>
        </p:nvSpPr>
        <p:spPr>
          <a:xfrm>
            <a:off x="3226431" y="929689"/>
            <a:ext cx="49047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50000"/>
              </a:lnSpc>
              <a:defRPr>
                <a:solidFill>
                  <a:srgbClr val="000000"/>
                </a:solidFill>
              </a:defRPr>
            </a:lvl1pPr>
          </a:lstStyle>
          <a:p>
            <a:pPr/>
            <a:r>
              <a:t>页面简洁，免费使用，但是不付费会弹出提示框</a:t>
            </a:r>
          </a:p>
        </p:txBody>
      </p:sp>
      <p:sp>
        <p:nvSpPr>
          <p:cNvPr id="330" name="Notepad++："/>
          <p:cNvSpPr txBox="1"/>
          <p:nvPr/>
        </p:nvSpPr>
        <p:spPr>
          <a:xfrm>
            <a:off x="385098" y="3886831"/>
            <a:ext cx="2671248"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solidFill>
                  <a:srgbClr val="333333"/>
                </a:solidFill>
              </a:defRPr>
            </a:pPr>
            <a:r>
              <a:t>        </a:t>
            </a:r>
            <a:r>
              <a:rPr>
                <a:solidFill>
                  <a:srgbClr val="0593D3"/>
                </a:solidFill>
                <a:hlinkClick r:id="rId3" invalidUrl="" action="" tgtFrame="" tooltip="" history="1" highlightClick="0" endSnd="0"/>
              </a:rPr>
              <a:t>Notepad++</a:t>
            </a:r>
            <a:r>
              <a:t>：</a:t>
            </a:r>
          </a:p>
        </p:txBody>
      </p:sp>
      <p:sp>
        <p:nvSpPr>
          <p:cNvPr id="331" name="免费使用，有中文界面"/>
          <p:cNvSpPr txBox="1"/>
          <p:nvPr/>
        </p:nvSpPr>
        <p:spPr>
          <a:xfrm>
            <a:off x="3116494" y="3937631"/>
            <a:ext cx="23901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50000"/>
              </a:lnSpc>
              <a:defRPr>
                <a:solidFill>
                  <a:srgbClr val="000000"/>
                </a:solidFill>
              </a:defRPr>
            </a:lvl1pPr>
          </a:lstStyle>
          <a:p>
            <a:pPr/>
            <a:r>
              <a:t>免费使用，有中文界面</a:t>
            </a:r>
          </a:p>
        </p:txBody>
      </p:sp>
      <p:pic>
        <p:nvPicPr>
          <p:cNvPr id="332" name="图像" descr="图像"/>
          <p:cNvPicPr>
            <a:picLocks noChangeAspect="1"/>
          </p:cNvPicPr>
          <p:nvPr/>
        </p:nvPicPr>
        <p:blipFill>
          <a:blip r:embed="rId4">
            <a:extLst/>
          </a:blip>
          <a:stretch>
            <a:fillRect/>
          </a:stretch>
        </p:blipFill>
        <p:spPr>
          <a:xfrm>
            <a:off x="2219495" y="1668879"/>
            <a:ext cx="4908155" cy="2038305"/>
          </a:xfrm>
          <a:prstGeom prst="rect">
            <a:avLst/>
          </a:prstGeom>
          <a:ln w="12700">
            <a:miter lim="400000"/>
          </a:ln>
        </p:spPr>
      </p:pic>
      <p:pic>
        <p:nvPicPr>
          <p:cNvPr id="333" name="图像" descr="图像"/>
          <p:cNvPicPr>
            <a:picLocks noChangeAspect="1"/>
          </p:cNvPicPr>
          <p:nvPr/>
        </p:nvPicPr>
        <p:blipFill>
          <a:blip r:embed="rId5">
            <a:extLst/>
          </a:blip>
          <a:stretch>
            <a:fillRect/>
          </a:stretch>
        </p:blipFill>
        <p:spPr>
          <a:xfrm>
            <a:off x="2299060" y="4577019"/>
            <a:ext cx="4904741" cy="188643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4" name="10.4 定制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10.4	</a:t>
            </a:r>
            <a:r>
              <a:t>定制类</a:t>
            </a:r>
          </a:p>
        </p:txBody>
      </p:sp>
      <p:sp>
        <p:nvSpPr>
          <p:cNvPr id="2125" name="直接敲变量不用print，打印出来的实例依旧不美观："/>
          <p:cNvSpPr txBox="1"/>
          <p:nvPr/>
        </p:nvSpPr>
        <p:spPr>
          <a:xfrm>
            <a:off x="300616" y="890271"/>
            <a:ext cx="8542768"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直接敲变量不用</a:t>
            </a:r>
            <a:r>
              <a:rPr>
                <a:solidFill>
                  <a:schemeClr val="accent2">
                    <a:satOff val="-67193"/>
                    <a:lumOff val="20931"/>
                  </a:schemeClr>
                </a:solidFill>
              </a:rPr>
              <a:t>print</a:t>
            </a:r>
            <a:r>
              <a:t>，打印出来的实例依旧不美观：</a:t>
            </a:r>
          </a:p>
        </p:txBody>
      </p:sp>
      <p:pic>
        <p:nvPicPr>
          <p:cNvPr id="2126" name="图像" descr="图像"/>
          <p:cNvPicPr>
            <a:picLocks noChangeAspect="1"/>
          </p:cNvPicPr>
          <p:nvPr/>
        </p:nvPicPr>
        <p:blipFill>
          <a:blip r:embed="rId3">
            <a:extLst/>
          </a:blip>
          <a:stretch>
            <a:fillRect/>
          </a:stretch>
        </p:blipFill>
        <p:spPr>
          <a:xfrm>
            <a:off x="2349500" y="1463226"/>
            <a:ext cx="4445000" cy="850901"/>
          </a:xfrm>
          <a:prstGeom prst="rect">
            <a:avLst/>
          </a:prstGeom>
          <a:ln w="12700">
            <a:miter lim="400000"/>
          </a:ln>
        </p:spPr>
      </p:pic>
      <p:sp>
        <p:nvSpPr>
          <p:cNvPr id="2127" name="这是因为直接显示变量调用的不是__str__()，而是__repr__()，两者的区别是__str__()返回用户看到的字符串，而__repr__()返回程序开发者看到的字符串，也就是说，__repr__()是为调试服务的。…"/>
          <p:cNvSpPr txBox="1"/>
          <p:nvPr/>
        </p:nvSpPr>
        <p:spPr>
          <a:xfrm>
            <a:off x="399492" y="2478142"/>
            <a:ext cx="8345016" cy="17045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这是因为直接显示变量调用的不是</a:t>
            </a:r>
            <a:r>
              <a:rPr>
                <a:solidFill>
                  <a:schemeClr val="accent2">
                    <a:satOff val="-67193"/>
                    <a:lumOff val="20931"/>
                  </a:schemeClr>
                </a:solidFill>
              </a:rPr>
              <a:t>__str__()</a:t>
            </a:r>
            <a:r>
              <a:t>，而是</a:t>
            </a:r>
            <a:r>
              <a:rPr>
                <a:solidFill>
                  <a:schemeClr val="accent2">
                    <a:satOff val="-67193"/>
                    <a:lumOff val="20931"/>
                  </a:schemeClr>
                </a:solidFill>
              </a:rPr>
              <a:t>__repr__()</a:t>
            </a:r>
            <a:r>
              <a:t>，两者的区别是</a:t>
            </a:r>
            <a:r>
              <a:rPr>
                <a:solidFill>
                  <a:schemeClr val="accent2">
                    <a:satOff val="-67193"/>
                    <a:lumOff val="20931"/>
                  </a:schemeClr>
                </a:solidFill>
              </a:rPr>
              <a:t>__str__()</a:t>
            </a:r>
            <a:r>
              <a:t>返回用户看到的字符串，而_</a:t>
            </a:r>
            <a:r>
              <a:rPr>
                <a:solidFill>
                  <a:schemeClr val="accent2">
                    <a:satOff val="-67193"/>
                    <a:lumOff val="20931"/>
                  </a:schemeClr>
                </a:solidFill>
              </a:rPr>
              <a:t>_repr__()</a:t>
            </a:r>
            <a:r>
              <a:t>返回程序开发者看到的字符串，也就是说，</a:t>
            </a:r>
            <a:r>
              <a:rPr>
                <a:solidFill>
                  <a:schemeClr val="accent2">
                    <a:satOff val="-67193"/>
                    <a:lumOff val="20931"/>
                  </a:schemeClr>
                </a:solidFill>
              </a:rPr>
              <a:t>__repr__()</a:t>
            </a:r>
            <a:r>
              <a:t>是为调试服务的。</a:t>
            </a:r>
          </a:p>
          <a:p>
            <a:pPr defTabSz="457200">
              <a:defRPr>
                <a:solidFill>
                  <a:srgbClr val="000000"/>
                </a:solidFill>
                <a:latin typeface="Helvetica Neue"/>
                <a:ea typeface="Helvetica Neue"/>
                <a:cs typeface="Helvetica Neue"/>
                <a:sym typeface="Helvetica Neue"/>
              </a:defRPr>
            </a:pPr>
            <a:r>
              <a:t>      解决办法是再定义一个</a:t>
            </a:r>
            <a:r>
              <a:rPr>
                <a:solidFill>
                  <a:schemeClr val="accent2">
                    <a:satOff val="-67193"/>
                    <a:lumOff val="20931"/>
                  </a:schemeClr>
                </a:solidFill>
              </a:rPr>
              <a:t>__repr__()</a:t>
            </a:r>
            <a:r>
              <a:t>。但是通常</a:t>
            </a:r>
            <a:r>
              <a:rPr>
                <a:solidFill>
                  <a:schemeClr val="accent2">
                    <a:satOff val="-67193"/>
                    <a:lumOff val="20931"/>
                  </a:schemeClr>
                </a:solidFill>
              </a:rPr>
              <a:t>__str__()</a:t>
            </a:r>
            <a:r>
              <a:t>和</a:t>
            </a:r>
            <a:r>
              <a:rPr>
                <a:solidFill>
                  <a:schemeClr val="accent2">
                    <a:satOff val="-67193"/>
                    <a:lumOff val="20931"/>
                  </a:schemeClr>
                </a:solidFill>
              </a:rPr>
              <a:t>__repr__()</a:t>
            </a:r>
            <a:r>
              <a:t>代码都是一样的，所以，有个简便写法：</a:t>
            </a:r>
          </a:p>
        </p:txBody>
      </p:sp>
      <p:sp>
        <p:nvSpPr>
          <p:cNvPr id="2128" name="class Student(object):…"/>
          <p:cNvSpPr txBox="1"/>
          <p:nvPr/>
        </p:nvSpPr>
        <p:spPr>
          <a:xfrm>
            <a:off x="1410501" y="4418258"/>
            <a:ext cx="6322998" cy="17656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rPr>
                <a:solidFill>
                  <a:srgbClr val="000088"/>
                </a:solidFill>
              </a:rPr>
              <a:t>self</a:t>
            </a:r>
            <a:r>
              <a:rPr>
                <a:solidFill>
                  <a:srgbClr val="666600"/>
                </a:solidFill>
              </a:rPr>
              <a:t>,</a:t>
            </a:r>
            <a:r>
              <a:t> name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name </a:t>
            </a:r>
            <a:r>
              <a:rPr>
                <a:solidFill>
                  <a:srgbClr val="666600"/>
                </a:solidFill>
              </a:rPr>
              <a:t>=</a:t>
            </a:r>
            <a:r>
              <a:t> name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__str__</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return</a:t>
            </a:r>
            <a:r>
              <a:rPr>
                <a:solidFill>
                  <a:srgbClr val="668099">
                    <a:alpha val="40000"/>
                  </a:srgbClr>
                </a:solidFill>
              </a:rPr>
              <a:t> </a:t>
            </a:r>
            <a:r>
              <a:t>'Student object (name=%s)'</a:t>
            </a:r>
            <a:r>
              <a:rPr>
                <a:solidFill>
                  <a:srgbClr val="668099">
                    <a:alpha val="40000"/>
                  </a:srgbClr>
                </a:solidFill>
              </a:rPr>
              <a:t> </a:t>
            </a:r>
            <a:r>
              <a:rPr>
                <a:solidFill>
                  <a:srgbClr val="666600"/>
                </a:solidFill>
              </a:rPr>
              <a:t>%</a:t>
            </a:r>
            <a:r>
              <a:rPr>
                <a:solidFill>
                  <a:srgbClr val="668099">
                    <a:alpha val="40000"/>
                  </a:srgbClr>
                </a:solidFill>
              </a:rPr>
              <a:t> </a:t>
            </a:r>
            <a:r>
              <a:rPr>
                <a:solidFill>
                  <a:srgbClr val="000088"/>
                </a:solidFill>
              </a:rPr>
              <a:t>self</a:t>
            </a:r>
            <a:r>
              <a:rPr>
                <a:solidFill>
                  <a:srgbClr val="666600"/>
                </a:solidFill>
              </a:rPr>
              <a:t>.</a:t>
            </a:r>
            <a:r>
              <a:rPr>
                <a:solidFill>
                  <a:srgbClr val="668099">
                    <a:alpha val="40000"/>
                  </a:srgbClr>
                </a:solidFill>
              </a:rPr>
              <a:t>name</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__repr__ </a:t>
            </a:r>
            <a:r>
              <a:rPr>
                <a:solidFill>
                  <a:srgbClr val="666600"/>
                </a:solidFill>
              </a:rPr>
              <a:t>=</a:t>
            </a:r>
            <a:r>
              <a:t> __str__</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2" name="10.4 定制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10.4	</a:t>
            </a:r>
            <a:r>
              <a:t>定制类</a:t>
            </a:r>
          </a:p>
        </p:txBody>
      </p:sp>
      <p:sp>
        <p:nvSpPr>
          <p:cNvPr id="2133" name="形状"/>
          <p:cNvSpPr/>
          <p:nvPr/>
        </p:nvSpPr>
        <p:spPr>
          <a:xfrm>
            <a:off x="653375" y="94289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134" name="__iter__："/>
          <p:cNvSpPr txBox="1"/>
          <p:nvPr/>
        </p:nvSpPr>
        <p:spPr>
          <a:xfrm>
            <a:off x="1314367" y="928920"/>
            <a:ext cx="1265683"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__iter__：</a:t>
            </a:r>
          </a:p>
        </p:txBody>
      </p:sp>
      <p:sp>
        <p:nvSpPr>
          <p:cNvPr id="2135" name="如果一个类想被用于for ... in循环，类似list或tuple那样，就必须实现一个__iter__()方法，该方法返回一个迭代对象，然后，Python的for循环就会不断调用该迭代对象的__next__()方法拿到循环的下一个值，直到遇到StopIteration错误时退出循环。…"/>
          <p:cNvSpPr txBox="1"/>
          <p:nvPr/>
        </p:nvSpPr>
        <p:spPr>
          <a:xfrm>
            <a:off x="476574" y="1485013"/>
            <a:ext cx="8385547" cy="16981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如果一个类想被用于</a:t>
            </a:r>
            <a:r>
              <a:rPr>
                <a:solidFill>
                  <a:schemeClr val="accent2">
                    <a:satOff val="-67193"/>
                    <a:lumOff val="20931"/>
                  </a:schemeClr>
                </a:solidFill>
              </a:rPr>
              <a:t>for ... in</a:t>
            </a:r>
            <a:r>
              <a:t>循环，类似</a:t>
            </a:r>
            <a:r>
              <a:rPr>
                <a:solidFill>
                  <a:schemeClr val="accent2">
                    <a:satOff val="-67193"/>
                    <a:lumOff val="20931"/>
                  </a:schemeClr>
                </a:solidFill>
              </a:rPr>
              <a:t>list</a:t>
            </a:r>
            <a:r>
              <a:t>或</a:t>
            </a:r>
            <a:r>
              <a:rPr>
                <a:solidFill>
                  <a:schemeClr val="accent2">
                    <a:satOff val="-67193"/>
                    <a:lumOff val="20931"/>
                  </a:schemeClr>
                </a:solidFill>
              </a:rPr>
              <a:t>tuple</a:t>
            </a:r>
            <a:r>
              <a:t>那样，就必须实现一个</a:t>
            </a:r>
            <a:r>
              <a:rPr>
                <a:solidFill>
                  <a:schemeClr val="accent2">
                    <a:satOff val="-67193"/>
                    <a:lumOff val="20931"/>
                  </a:schemeClr>
                </a:solidFill>
              </a:rPr>
              <a:t>__iter__()</a:t>
            </a:r>
            <a:r>
              <a:t>方法，该方法返回一个迭代对象，然后，Python的</a:t>
            </a:r>
            <a:r>
              <a:rPr>
                <a:solidFill>
                  <a:schemeClr val="accent2">
                    <a:satOff val="-67193"/>
                    <a:lumOff val="20931"/>
                  </a:schemeClr>
                </a:solidFill>
              </a:rPr>
              <a:t>for</a:t>
            </a:r>
            <a:r>
              <a:t>循环就会不断调用该迭代对象的</a:t>
            </a:r>
            <a:r>
              <a:rPr>
                <a:solidFill>
                  <a:schemeClr val="accent2">
                    <a:satOff val="-67193"/>
                    <a:lumOff val="20931"/>
                  </a:schemeClr>
                </a:solidFill>
              </a:rPr>
              <a:t>__next__()</a:t>
            </a:r>
            <a:r>
              <a:t>方法拿到循环的下一个值，直到遇到</a:t>
            </a:r>
            <a:r>
              <a:rPr>
                <a:solidFill>
                  <a:schemeClr val="accent2">
                    <a:satOff val="-67193"/>
                    <a:lumOff val="20931"/>
                  </a:schemeClr>
                </a:solidFill>
              </a:rPr>
              <a:t>StopIteration</a:t>
            </a:r>
            <a:r>
              <a:t>错误时退出循环。</a:t>
            </a:r>
          </a:p>
          <a:p>
            <a:pPr defTabSz="457200">
              <a:defRPr>
                <a:solidFill>
                  <a:srgbClr val="000000"/>
                </a:solidFill>
                <a:latin typeface="Helvetica Neue"/>
                <a:ea typeface="Helvetica Neue"/>
                <a:cs typeface="Helvetica Neue"/>
                <a:sym typeface="Helvetica Neue"/>
              </a:defRPr>
            </a:pPr>
            <a:r>
              <a:t>        以斐波那契数列为例，写一个Fib类，可以作用于for循环：</a:t>
            </a:r>
          </a:p>
        </p:txBody>
      </p:sp>
      <p:sp>
        <p:nvSpPr>
          <p:cNvPr id="2136" name="class Fib(object):…"/>
          <p:cNvSpPr txBox="1"/>
          <p:nvPr/>
        </p:nvSpPr>
        <p:spPr>
          <a:xfrm>
            <a:off x="1386810" y="3306179"/>
            <a:ext cx="7176404" cy="262732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Fib</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        </a:t>
            </a:r>
            <a:r>
              <a:rPr>
                <a:solidFill>
                  <a:srgbClr val="000088"/>
                </a:solidFill>
              </a:rPr>
              <a:t>self</a:t>
            </a:r>
            <a:r>
              <a:rPr>
                <a:solidFill>
                  <a:srgbClr val="666600"/>
                </a:solidFill>
              </a:rPr>
              <a:t>.</a:t>
            </a:r>
            <a:r>
              <a:rPr>
                <a:solidFill>
                  <a:srgbClr val="668099">
                    <a:alpha val="40000"/>
                  </a:srgbClr>
                </a:solidFill>
              </a:rPr>
              <a:t>a</a:t>
            </a:r>
            <a:r>
              <a:rPr>
                <a:solidFill>
                  <a:srgbClr val="666600"/>
                </a:solidFill>
              </a:rPr>
              <a:t>,</a:t>
            </a:r>
            <a:r>
              <a:rPr>
                <a:solidFill>
                  <a:srgbClr val="668099">
                    <a:alpha val="40000"/>
                  </a:srgbClr>
                </a:solidFill>
              </a:rPr>
              <a:t> </a:t>
            </a:r>
            <a:r>
              <a:rPr>
                <a:solidFill>
                  <a:srgbClr val="000088"/>
                </a:solidFill>
              </a:rPr>
              <a:t>self</a:t>
            </a:r>
            <a:r>
              <a:rPr>
                <a:solidFill>
                  <a:srgbClr val="666600"/>
                </a:solidFill>
              </a:rPr>
              <a:t>.</a:t>
            </a:r>
            <a:r>
              <a:rPr>
                <a:solidFill>
                  <a:srgbClr val="668099">
                    <a:alpha val="40000"/>
                  </a:srgbClr>
                </a:solidFill>
              </a:rPr>
              <a:t>b </a:t>
            </a:r>
            <a:r>
              <a:rPr>
                <a:solidFill>
                  <a:srgbClr val="666600"/>
                </a:solidFill>
              </a:rPr>
              <a:t>=</a:t>
            </a:r>
            <a:r>
              <a:rPr>
                <a:solidFill>
                  <a:srgbClr val="668099">
                    <a:alpha val="40000"/>
                  </a:srgbClr>
                </a:solidFill>
              </a:rPr>
              <a:t> </a:t>
            </a:r>
            <a:r>
              <a:rPr>
                <a:solidFill>
                  <a:srgbClr val="006666"/>
                </a:solidFill>
              </a:rPr>
              <a:t>0</a:t>
            </a:r>
            <a:r>
              <a:rPr>
                <a:solidFill>
                  <a:srgbClr val="666600"/>
                </a:solidFill>
              </a:rPr>
              <a:t>,</a:t>
            </a:r>
            <a:r>
              <a:rPr>
                <a:solidFill>
                  <a:srgbClr val="668099">
                    <a:alpha val="40000"/>
                  </a:srgbClr>
                </a:solidFill>
              </a:rPr>
              <a:t> </a:t>
            </a:r>
            <a:r>
              <a:rPr>
                <a:solidFill>
                  <a:srgbClr val="006666"/>
                </a:solidFill>
              </a:rPr>
              <a:t>1</a:t>
            </a:r>
            <a:r>
              <a:rPr>
                <a:solidFill>
                  <a:srgbClr val="668099">
                    <a:alpha val="40000"/>
                  </a:srgbClr>
                </a:solidFill>
              </a:rPr>
              <a:t> </a:t>
            </a:r>
            <a:r>
              <a:t># 初始化两个计数器a，b</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__iter__</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        </a:t>
            </a:r>
            <a:r>
              <a:rPr>
                <a:solidFill>
                  <a:srgbClr val="000088"/>
                </a:solidFill>
              </a:rPr>
              <a:t>return</a:t>
            </a:r>
            <a:r>
              <a:rPr>
                <a:solidFill>
                  <a:srgbClr val="668099">
                    <a:alpha val="40000"/>
                  </a:srgbClr>
                </a:solidFill>
              </a:rPr>
              <a:t> </a:t>
            </a:r>
            <a:r>
              <a:rPr>
                <a:solidFill>
                  <a:srgbClr val="000088"/>
                </a:solidFill>
              </a:rPr>
              <a:t>self</a:t>
            </a:r>
            <a:r>
              <a:rPr>
                <a:solidFill>
                  <a:srgbClr val="668099">
                    <a:alpha val="40000"/>
                  </a:srgbClr>
                </a:solidFill>
              </a:rPr>
              <a:t> </a:t>
            </a:r>
            <a:r>
              <a:t># 实例本身就是迭代对象，故返回自己</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__next__</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a</a:t>
            </a:r>
            <a:r>
              <a:rPr>
                <a:solidFill>
                  <a:srgbClr val="666600"/>
                </a:solidFill>
              </a:rPr>
              <a:t>,</a:t>
            </a:r>
            <a:r>
              <a:t> </a:t>
            </a:r>
            <a:r>
              <a:rPr>
                <a:solidFill>
                  <a:srgbClr val="000088"/>
                </a:solidFill>
              </a:rPr>
              <a:t>self</a:t>
            </a:r>
            <a:r>
              <a:rPr>
                <a:solidFill>
                  <a:srgbClr val="666600"/>
                </a:solidFill>
              </a:rPr>
              <a:t>.</a:t>
            </a:r>
            <a:r>
              <a:t>b </a:t>
            </a:r>
            <a:r>
              <a:rPr>
                <a:solidFill>
                  <a:srgbClr val="666600"/>
                </a:solidFill>
              </a:rPr>
              <a:t>=</a:t>
            </a:r>
            <a:r>
              <a:t> </a:t>
            </a:r>
            <a:r>
              <a:rPr>
                <a:solidFill>
                  <a:srgbClr val="000088"/>
                </a:solidFill>
              </a:rPr>
              <a:t>self</a:t>
            </a:r>
            <a:r>
              <a:rPr>
                <a:solidFill>
                  <a:srgbClr val="666600"/>
                </a:solidFill>
              </a:rPr>
              <a:t>.</a:t>
            </a:r>
            <a:r>
              <a:t>b</a:t>
            </a:r>
            <a:r>
              <a:rPr>
                <a:solidFill>
                  <a:srgbClr val="666600"/>
                </a:solidFill>
              </a:rPr>
              <a:t>,</a:t>
            </a:r>
            <a:r>
              <a:t> </a:t>
            </a:r>
            <a:r>
              <a:rPr>
                <a:solidFill>
                  <a:srgbClr val="000088"/>
                </a:solidFill>
              </a:rPr>
              <a:t>self</a:t>
            </a:r>
            <a:r>
              <a:rPr>
                <a:solidFill>
                  <a:srgbClr val="666600"/>
                </a:solidFill>
              </a:rPr>
              <a:t>.</a:t>
            </a:r>
            <a:r>
              <a:t>a </a:t>
            </a:r>
            <a:r>
              <a:rPr>
                <a:solidFill>
                  <a:srgbClr val="666600"/>
                </a:solidFill>
              </a:rPr>
              <a:t>+</a:t>
            </a:r>
            <a:r>
              <a:t> </a:t>
            </a:r>
            <a:r>
              <a:rPr>
                <a:solidFill>
                  <a:srgbClr val="000088"/>
                </a:solidFill>
              </a:rPr>
              <a:t>self</a:t>
            </a:r>
            <a:r>
              <a:rPr>
                <a:solidFill>
                  <a:srgbClr val="666600"/>
                </a:solidFill>
              </a:rPr>
              <a:t>.</a:t>
            </a:r>
            <a:r>
              <a:t>b </a:t>
            </a:r>
            <a:r>
              <a:rPr>
                <a:solidFill>
                  <a:srgbClr val="880000"/>
                </a:solidFill>
              </a:rPr>
              <a:t># 计算下一个值</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a:t>
            </a:r>
            <a:r>
              <a:rPr>
                <a:solidFill>
                  <a:srgbClr val="000088"/>
                </a:solidFill>
              </a:rPr>
              <a:t>self</a:t>
            </a:r>
            <a:r>
              <a:rPr>
                <a:solidFill>
                  <a:srgbClr val="666600"/>
                </a:solidFill>
              </a:rPr>
              <a:t>.</a:t>
            </a:r>
            <a:r>
              <a:t>a </a:t>
            </a:r>
            <a:r>
              <a:rPr>
                <a:solidFill>
                  <a:srgbClr val="666600"/>
                </a:solidFill>
              </a:rPr>
              <a:t>&gt;</a:t>
            </a:r>
            <a:r>
              <a:t> </a:t>
            </a:r>
            <a:r>
              <a:rPr>
                <a:solidFill>
                  <a:srgbClr val="006666"/>
                </a:solidFill>
              </a:rPr>
              <a:t>100000</a:t>
            </a:r>
            <a:r>
              <a:rPr>
                <a:solidFill>
                  <a:srgbClr val="666600"/>
                </a:solidFill>
              </a:rPr>
              <a:t>:</a:t>
            </a:r>
            <a:r>
              <a:t> </a:t>
            </a:r>
            <a:r>
              <a:rPr>
                <a:solidFill>
                  <a:srgbClr val="880000"/>
                </a:solidFill>
              </a:rPr>
              <a:t># 退出循环的条件</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raise</a:t>
            </a:r>
            <a:r>
              <a:t> </a:t>
            </a:r>
            <a:r>
              <a:rPr>
                <a:solidFill>
                  <a:srgbClr val="660066"/>
                </a:solidFill>
              </a:rPr>
              <a:t>StopIteration</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0088"/>
                </a:solidFill>
              </a:rPr>
              <a:t>self</a:t>
            </a:r>
            <a:r>
              <a:rPr>
                <a:solidFill>
                  <a:srgbClr val="666600"/>
                </a:solidFill>
              </a:rPr>
              <a:t>.</a:t>
            </a:r>
            <a:r>
              <a:t>a </a:t>
            </a:r>
            <a:r>
              <a:rPr>
                <a:solidFill>
                  <a:srgbClr val="880000"/>
                </a:solidFill>
              </a:rPr>
              <a:t># 返回下一个值</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0" name="10.4 定制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10.4	</a:t>
            </a:r>
            <a:r>
              <a:t>定制类</a:t>
            </a:r>
          </a:p>
        </p:txBody>
      </p:sp>
      <p:sp>
        <p:nvSpPr>
          <p:cNvPr id="2141" name="把Fib实例作用于for循环："/>
          <p:cNvSpPr txBox="1"/>
          <p:nvPr/>
        </p:nvSpPr>
        <p:spPr>
          <a:xfrm>
            <a:off x="300616" y="890271"/>
            <a:ext cx="8542768"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把Fib实例作用于for循环：</a:t>
            </a:r>
          </a:p>
        </p:txBody>
      </p:sp>
      <p:pic>
        <p:nvPicPr>
          <p:cNvPr id="2142" name="图像" descr="图像"/>
          <p:cNvPicPr>
            <a:picLocks noChangeAspect="1"/>
          </p:cNvPicPr>
          <p:nvPr/>
        </p:nvPicPr>
        <p:blipFill>
          <a:blip r:embed="rId3">
            <a:extLst/>
          </a:blip>
          <a:stretch>
            <a:fillRect/>
          </a:stretch>
        </p:blipFill>
        <p:spPr>
          <a:xfrm>
            <a:off x="3368423" y="1590042"/>
            <a:ext cx="2407154" cy="437906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6" name="10.4 定制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10.4	</a:t>
            </a:r>
            <a:r>
              <a:t>定制类</a:t>
            </a:r>
          </a:p>
        </p:txBody>
      </p:sp>
      <p:sp>
        <p:nvSpPr>
          <p:cNvPr id="2147" name="形状"/>
          <p:cNvSpPr/>
          <p:nvPr/>
        </p:nvSpPr>
        <p:spPr>
          <a:xfrm>
            <a:off x="653375" y="94289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148" name="__getitem__："/>
          <p:cNvSpPr txBox="1"/>
          <p:nvPr/>
        </p:nvSpPr>
        <p:spPr>
          <a:xfrm>
            <a:off x="1314367" y="928920"/>
            <a:ext cx="1787399"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__getitem__：</a:t>
            </a:r>
          </a:p>
        </p:txBody>
      </p:sp>
      <p:sp>
        <p:nvSpPr>
          <p:cNvPr id="2149" name="Fib实例虽然能作用于for循环，看起来和list有点像，但是，把它当成list来使用还是不行，比如，取第5个元素："/>
          <p:cNvSpPr txBox="1"/>
          <p:nvPr/>
        </p:nvSpPr>
        <p:spPr>
          <a:xfrm>
            <a:off x="476574" y="1485013"/>
            <a:ext cx="8385547"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Fib</a:t>
            </a:r>
            <a:r>
              <a:t>实例虽然能作用于</a:t>
            </a:r>
            <a:r>
              <a:rPr>
                <a:solidFill>
                  <a:schemeClr val="accent2">
                    <a:satOff val="-67193"/>
                    <a:lumOff val="20931"/>
                  </a:schemeClr>
                </a:solidFill>
              </a:rPr>
              <a:t>for</a:t>
            </a:r>
            <a:r>
              <a:t>循环，看起来和</a:t>
            </a:r>
            <a:r>
              <a:rPr>
                <a:solidFill>
                  <a:schemeClr val="accent2">
                    <a:satOff val="-67193"/>
                    <a:lumOff val="20931"/>
                  </a:schemeClr>
                </a:solidFill>
              </a:rPr>
              <a:t>list</a:t>
            </a:r>
            <a:r>
              <a:t>有点像，但是，把它当成</a:t>
            </a:r>
            <a:r>
              <a:rPr>
                <a:solidFill>
                  <a:schemeClr val="accent2">
                    <a:satOff val="-67193"/>
                    <a:lumOff val="20931"/>
                  </a:schemeClr>
                </a:solidFill>
              </a:rPr>
              <a:t>list</a:t>
            </a:r>
            <a:r>
              <a:t>来使用还是不行，比如，取第5个元素：</a:t>
            </a:r>
          </a:p>
        </p:txBody>
      </p:sp>
      <p:pic>
        <p:nvPicPr>
          <p:cNvPr id="2150" name="图像" descr="图像"/>
          <p:cNvPicPr>
            <a:picLocks noChangeAspect="1"/>
          </p:cNvPicPr>
          <p:nvPr/>
        </p:nvPicPr>
        <p:blipFill>
          <a:blip r:embed="rId3">
            <a:extLst/>
          </a:blip>
          <a:stretch>
            <a:fillRect/>
          </a:stretch>
        </p:blipFill>
        <p:spPr>
          <a:xfrm>
            <a:off x="2336800" y="2340877"/>
            <a:ext cx="4470400" cy="1079501"/>
          </a:xfrm>
          <a:prstGeom prst="rect">
            <a:avLst/>
          </a:prstGeom>
          <a:ln w="12700">
            <a:miter lim="400000"/>
          </a:ln>
        </p:spPr>
      </p:pic>
      <p:sp>
        <p:nvSpPr>
          <p:cNvPr id="2151" name="要表现得像list那样按照下标取出元素，需要实现__getitem__()方法："/>
          <p:cNvSpPr txBox="1"/>
          <p:nvPr/>
        </p:nvSpPr>
        <p:spPr>
          <a:xfrm>
            <a:off x="938501" y="3543400"/>
            <a:ext cx="6991859"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要表现得像</a:t>
            </a:r>
            <a:r>
              <a:rPr>
                <a:solidFill>
                  <a:schemeClr val="accent2">
                    <a:satOff val="-67193"/>
                    <a:lumOff val="20931"/>
                  </a:schemeClr>
                </a:solidFill>
              </a:rPr>
              <a:t>list</a:t>
            </a:r>
            <a:r>
              <a:t>那样按照下标取出元素，需要实现</a:t>
            </a:r>
            <a:r>
              <a:rPr>
                <a:solidFill>
                  <a:schemeClr val="accent2">
                    <a:satOff val="-67193"/>
                    <a:lumOff val="20931"/>
                  </a:schemeClr>
                </a:solidFill>
              </a:rPr>
              <a:t>__getitem__()</a:t>
            </a:r>
            <a:r>
              <a:t>方法：</a:t>
            </a:r>
          </a:p>
        </p:txBody>
      </p:sp>
      <p:sp>
        <p:nvSpPr>
          <p:cNvPr id="2152" name="class Fib(object):…"/>
          <p:cNvSpPr txBox="1"/>
          <p:nvPr/>
        </p:nvSpPr>
        <p:spPr>
          <a:xfrm>
            <a:off x="2690869" y="4147150"/>
            <a:ext cx="3762262" cy="15243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Fib</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__getitem__</a:t>
            </a:r>
            <a:r>
              <a:rPr>
                <a:solidFill>
                  <a:srgbClr val="666600"/>
                </a:solidFill>
              </a:rPr>
              <a:t>(</a:t>
            </a:r>
            <a:r>
              <a:rPr>
                <a:solidFill>
                  <a:srgbClr val="000088"/>
                </a:solidFill>
              </a:rPr>
              <a:t>self</a:t>
            </a:r>
            <a:r>
              <a:rPr>
                <a:solidFill>
                  <a:srgbClr val="666600"/>
                </a:solidFill>
              </a:rPr>
              <a:t>,</a:t>
            </a:r>
            <a:r>
              <a:t> n</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a:t>
            </a:r>
            <a:r>
              <a:rPr>
                <a:solidFill>
                  <a:srgbClr val="666600"/>
                </a:solidFill>
              </a:rPr>
              <a:t>,</a:t>
            </a:r>
            <a:r>
              <a:t> b </a:t>
            </a:r>
            <a:r>
              <a:rPr>
                <a:solidFill>
                  <a:srgbClr val="666600"/>
                </a:solidFill>
              </a:rPr>
              <a:t>=</a:t>
            </a:r>
            <a:r>
              <a:t> </a:t>
            </a:r>
            <a:r>
              <a:rPr>
                <a:solidFill>
                  <a:srgbClr val="006666"/>
                </a:solidFill>
              </a:rPr>
              <a:t>1</a:t>
            </a:r>
            <a:r>
              <a:rPr>
                <a:solidFill>
                  <a:srgbClr val="666600"/>
                </a:solidFill>
              </a:rPr>
              <a:t>,</a:t>
            </a:r>
            <a:r>
              <a:t> </a:t>
            </a:r>
            <a:r>
              <a:rPr>
                <a:solidFill>
                  <a:srgbClr val="006666"/>
                </a:solidFill>
              </a:rPr>
              <a:t>1</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for</a:t>
            </a:r>
            <a:r>
              <a:t> x </a:t>
            </a:r>
            <a:r>
              <a:rPr>
                <a:solidFill>
                  <a:srgbClr val="000088"/>
                </a:solidFill>
              </a:rPr>
              <a:t>in</a:t>
            </a:r>
            <a:r>
              <a:t> range</a:t>
            </a:r>
            <a:r>
              <a:rPr>
                <a:solidFill>
                  <a:srgbClr val="666600"/>
                </a:solidFill>
              </a:rPr>
              <a:t>(</a:t>
            </a:r>
            <a:r>
              <a:t>n</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a:t>
            </a:r>
            <a:r>
              <a:rPr>
                <a:solidFill>
                  <a:srgbClr val="666600"/>
                </a:solidFill>
              </a:rPr>
              <a:t>,</a:t>
            </a:r>
            <a:r>
              <a:t> b </a:t>
            </a:r>
            <a:r>
              <a:rPr>
                <a:solidFill>
                  <a:srgbClr val="666600"/>
                </a:solidFill>
              </a:rPr>
              <a:t>=</a:t>
            </a:r>
            <a:r>
              <a:t> b</a:t>
            </a:r>
            <a:r>
              <a:rPr>
                <a:solidFill>
                  <a:srgbClr val="666600"/>
                </a:solidFill>
              </a:rPr>
              <a:t>,</a:t>
            </a:r>
            <a:r>
              <a:t> a </a:t>
            </a:r>
            <a:r>
              <a:rPr>
                <a:solidFill>
                  <a:srgbClr val="666600"/>
                </a:solidFill>
              </a:rPr>
              <a:t>+</a:t>
            </a:r>
            <a:r>
              <a:t> b</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6" name="10.4 定制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10.4	</a:t>
            </a:r>
            <a:r>
              <a:t>定制类</a:t>
            </a:r>
          </a:p>
        </p:txBody>
      </p:sp>
      <p:sp>
        <p:nvSpPr>
          <p:cNvPr id="2157" name="如此，便可按下标访问数列的任意一项了："/>
          <p:cNvSpPr txBox="1"/>
          <p:nvPr/>
        </p:nvSpPr>
        <p:spPr>
          <a:xfrm>
            <a:off x="300616" y="890271"/>
            <a:ext cx="8542768"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如此，便可按下标访问数列的任意一项了：</a:t>
            </a:r>
          </a:p>
        </p:txBody>
      </p:sp>
      <p:pic>
        <p:nvPicPr>
          <p:cNvPr id="2158" name="图像" descr="图像"/>
          <p:cNvPicPr>
            <a:picLocks noChangeAspect="1"/>
          </p:cNvPicPr>
          <p:nvPr/>
        </p:nvPicPr>
        <p:blipFill>
          <a:blip r:embed="rId3">
            <a:extLst/>
          </a:blip>
          <a:stretch>
            <a:fillRect/>
          </a:stretch>
        </p:blipFill>
        <p:spPr>
          <a:xfrm>
            <a:off x="3067050" y="1590042"/>
            <a:ext cx="3009900" cy="1308101"/>
          </a:xfrm>
          <a:prstGeom prst="rect">
            <a:avLst/>
          </a:prstGeom>
          <a:ln w="12700">
            <a:miter lim="400000"/>
          </a:ln>
        </p:spPr>
      </p:pic>
      <p:sp>
        <p:nvSpPr>
          <p:cNvPr id="2159" name="list有个神奇的切片方法："/>
          <p:cNvSpPr txBox="1"/>
          <p:nvPr/>
        </p:nvSpPr>
        <p:spPr>
          <a:xfrm>
            <a:off x="832466" y="3534057"/>
            <a:ext cx="2677948"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list有个神奇的切片方法：</a:t>
            </a:r>
          </a:p>
        </p:txBody>
      </p:sp>
      <p:pic>
        <p:nvPicPr>
          <p:cNvPr id="2160" name="图像" descr="图像"/>
          <p:cNvPicPr>
            <a:picLocks noChangeAspect="1"/>
          </p:cNvPicPr>
          <p:nvPr/>
        </p:nvPicPr>
        <p:blipFill>
          <a:blip r:embed="rId4">
            <a:extLst/>
          </a:blip>
          <a:stretch>
            <a:fillRect/>
          </a:stretch>
        </p:blipFill>
        <p:spPr>
          <a:xfrm>
            <a:off x="2641600" y="4408736"/>
            <a:ext cx="3860800" cy="444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4" name="10.4 定制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10.4	</a:t>
            </a:r>
            <a:r>
              <a:t>定制类</a:t>
            </a:r>
          </a:p>
        </p:txBody>
      </p:sp>
      <p:sp>
        <p:nvSpPr>
          <p:cNvPr id="2165" name="对于Fib却报错。原因是__getitem__()传入的参数可能是一个int，也可能是一个切片对象slice，所以要做判断："/>
          <p:cNvSpPr txBox="1"/>
          <p:nvPr/>
        </p:nvSpPr>
        <p:spPr>
          <a:xfrm>
            <a:off x="341521" y="881367"/>
            <a:ext cx="8300693"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对于Fib却报错。原因是</a:t>
            </a:r>
            <a:r>
              <a:rPr>
                <a:solidFill>
                  <a:schemeClr val="accent2">
                    <a:satOff val="-67193"/>
                    <a:lumOff val="20931"/>
                  </a:schemeClr>
                </a:solidFill>
              </a:rPr>
              <a:t>__getitem__()</a:t>
            </a:r>
            <a:r>
              <a:t>传入的参数可能是一个</a:t>
            </a:r>
            <a:r>
              <a:rPr>
                <a:solidFill>
                  <a:schemeClr val="accent2">
                    <a:satOff val="-67193"/>
                    <a:lumOff val="20931"/>
                  </a:schemeClr>
                </a:solidFill>
              </a:rPr>
              <a:t>int</a:t>
            </a:r>
            <a:r>
              <a:t>，也可能是一个切片对象</a:t>
            </a:r>
            <a:r>
              <a:rPr>
                <a:solidFill>
                  <a:schemeClr val="accent2">
                    <a:satOff val="-67193"/>
                    <a:lumOff val="20931"/>
                  </a:schemeClr>
                </a:solidFill>
              </a:rPr>
              <a:t>slice</a:t>
            </a:r>
            <a:r>
              <a:t>，所以要做判断：</a:t>
            </a:r>
          </a:p>
        </p:txBody>
      </p:sp>
      <p:sp>
        <p:nvSpPr>
          <p:cNvPr id="2166" name="class Fib(object):…"/>
          <p:cNvSpPr txBox="1"/>
          <p:nvPr/>
        </p:nvSpPr>
        <p:spPr>
          <a:xfrm>
            <a:off x="1981865" y="1759210"/>
            <a:ext cx="5020006" cy="47163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Fib</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__getitem__</a:t>
            </a:r>
            <a:r>
              <a:rPr>
                <a:solidFill>
                  <a:srgbClr val="666600"/>
                </a:solidFill>
              </a:rPr>
              <a:t>(</a:t>
            </a:r>
            <a:r>
              <a:rPr>
                <a:solidFill>
                  <a:srgbClr val="000088"/>
                </a:solidFill>
              </a:rPr>
              <a:t>self</a:t>
            </a:r>
            <a:r>
              <a:rPr>
                <a:solidFill>
                  <a:srgbClr val="666600"/>
                </a:solidFill>
              </a:rPr>
              <a:t>,</a:t>
            </a:r>
            <a:r>
              <a:t> n</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isinstance</a:t>
            </a:r>
            <a:r>
              <a:rPr>
                <a:solidFill>
                  <a:srgbClr val="666600"/>
                </a:solidFill>
              </a:rPr>
              <a:t>(</a:t>
            </a:r>
            <a:r>
              <a:t>n</a:t>
            </a:r>
            <a:r>
              <a:rPr>
                <a:solidFill>
                  <a:srgbClr val="666600"/>
                </a:solidFill>
              </a:rPr>
              <a:t>,</a:t>
            </a:r>
            <a:r>
              <a:t> </a:t>
            </a:r>
            <a:r>
              <a:rPr>
                <a:solidFill>
                  <a:srgbClr val="000088"/>
                </a:solidFill>
              </a:rPr>
              <a:t>int</a:t>
            </a:r>
            <a:r>
              <a:rPr>
                <a:solidFill>
                  <a:srgbClr val="666600"/>
                </a:solidFill>
              </a:rPr>
              <a:t>):</a:t>
            </a:r>
            <a:r>
              <a:t> </a:t>
            </a:r>
            <a:r>
              <a:rPr>
                <a:solidFill>
                  <a:srgbClr val="880000"/>
                </a:solidFill>
              </a:rPr>
              <a:t># n是索引</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a:t>
            </a:r>
            <a:r>
              <a:rPr>
                <a:solidFill>
                  <a:srgbClr val="666600"/>
                </a:solidFill>
              </a:rPr>
              <a:t>,</a:t>
            </a:r>
            <a:r>
              <a:t> b </a:t>
            </a:r>
            <a:r>
              <a:rPr>
                <a:solidFill>
                  <a:srgbClr val="666600"/>
                </a:solidFill>
              </a:rPr>
              <a:t>=</a:t>
            </a:r>
            <a:r>
              <a:t> </a:t>
            </a:r>
            <a:r>
              <a:rPr>
                <a:solidFill>
                  <a:srgbClr val="006666"/>
                </a:solidFill>
              </a:rPr>
              <a:t>1</a:t>
            </a:r>
            <a:r>
              <a:rPr>
                <a:solidFill>
                  <a:srgbClr val="666600"/>
                </a:solidFill>
              </a:rPr>
              <a:t>,</a:t>
            </a:r>
            <a:r>
              <a:t> </a:t>
            </a:r>
            <a:r>
              <a:rPr>
                <a:solidFill>
                  <a:srgbClr val="006666"/>
                </a:solidFill>
              </a:rPr>
              <a:t>1</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for</a:t>
            </a:r>
            <a:r>
              <a:t> x </a:t>
            </a:r>
            <a:r>
              <a:rPr>
                <a:solidFill>
                  <a:srgbClr val="000088"/>
                </a:solidFill>
              </a:rPr>
              <a:t>in</a:t>
            </a:r>
            <a:r>
              <a:t> range</a:t>
            </a:r>
            <a:r>
              <a:rPr>
                <a:solidFill>
                  <a:srgbClr val="666600"/>
                </a:solidFill>
              </a:rPr>
              <a:t>(</a:t>
            </a:r>
            <a:r>
              <a:t>n</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a:t>
            </a:r>
            <a:r>
              <a:rPr>
                <a:solidFill>
                  <a:srgbClr val="666600"/>
                </a:solidFill>
              </a:rPr>
              <a:t>,</a:t>
            </a:r>
            <a:r>
              <a:t> b </a:t>
            </a:r>
            <a:r>
              <a:rPr>
                <a:solidFill>
                  <a:srgbClr val="666600"/>
                </a:solidFill>
              </a:rPr>
              <a:t>=</a:t>
            </a:r>
            <a:r>
              <a:t> b</a:t>
            </a:r>
            <a:r>
              <a:rPr>
                <a:solidFill>
                  <a:srgbClr val="666600"/>
                </a:solidFill>
              </a:rPr>
              <a:t>,</a:t>
            </a:r>
            <a:r>
              <a:t> a </a:t>
            </a:r>
            <a:r>
              <a:rPr>
                <a:solidFill>
                  <a:srgbClr val="666600"/>
                </a:solidFill>
              </a:rPr>
              <a:t>+</a:t>
            </a:r>
            <a:r>
              <a:t> b</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isinstance</a:t>
            </a:r>
            <a:r>
              <a:rPr>
                <a:solidFill>
                  <a:srgbClr val="666600"/>
                </a:solidFill>
              </a:rPr>
              <a:t>(</a:t>
            </a:r>
            <a:r>
              <a:t>n</a:t>
            </a:r>
            <a:r>
              <a:rPr>
                <a:solidFill>
                  <a:srgbClr val="666600"/>
                </a:solidFill>
              </a:rPr>
              <a:t>,</a:t>
            </a:r>
            <a:r>
              <a:t> slice</a:t>
            </a:r>
            <a:r>
              <a:rPr>
                <a:solidFill>
                  <a:srgbClr val="666600"/>
                </a:solidFill>
              </a:rPr>
              <a:t>):</a:t>
            </a:r>
            <a:r>
              <a:t> </a:t>
            </a:r>
            <a:r>
              <a:rPr>
                <a:solidFill>
                  <a:srgbClr val="880000"/>
                </a:solidFill>
              </a:rPr>
              <a:t># n是切片</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start </a:t>
            </a:r>
            <a:r>
              <a:rPr>
                <a:solidFill>
                  <a:srgbClr val="666600"/>
                </a:solidFill>
              </a:rPr>
              <a:t>=</a:t>
            </a:r>
            <a:r>
              <a:t> n</a:t>
            </a:r>
            <a:r>
              <a:rPr>
                <a:solidFill>
                  <a:srgbClr val="666600"/>
                </a:solidFill>
              </a:rPr>
              <a:t>.</a:t>
            </a:r>
            <a:r>
              <a:t>start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stop </a:t>
            </a:r>
            <a:r>
              <a:rPr>
                <a:solidFill>
                  <a:srgbClr val="666600"/>
                </a:solidFill>
              </a:rPr>
              <a:t>=</a:t>
            </a:r>
            <a:r>
              <a:t> n</a:t>
            </a:r>
            <a:r>
              <a:rPr>
                <a:solidFill>
                  <a:srgbClr val="666600"/>
                </a:solidFill>
              </a:rPr>
              <a:t>.</a:t>
            </a:r>
            <a:r>
              <a:t>stop</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start </a:t>
            </a:r>
            <a:r>
              <a:rPr>
                <a:solidFill>
                  <a:srgbClr val="000088"/>
                </a:solidFill>
              </a:rPr>
              <a:t>is</a:t>
            </a:r>
            <a:r>
              <a:t> </a:t>
            </a:r>
            <a:r>
              <a:rPr>
                <a:solidFill>
                  <a:srgbClr val="000088"/>
                </a:solidFill>
              </a:rPr>
              <a:t>None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start </a:t>
            </a:r>
            <a:r>
              <a:rPr>
                <a:solidFill>
                  <a:srgbClr val="666600"/>
                </a:solidFill>
              </a:rPr>
              <a:t>=</a:t>
            </a:r>
            <a:r>
              <a:t> </a:t>
            </a:r>
            <a:r>
              <a:rPr>
                <a:solidFill>
                  <a:srgbClr val="006666"/>
                </a:solidFill>
              </a:rPr>
              <a:t>0</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a:t>
            </a:r>
            <a:r>
              <a:rPr>
                <a:solidFill>
                  <a:srgbClr val="666600"/>
                </a:solidFill>
              </a:rPr>
              <a:t>,</a:t>
            </a:r>
            <a:r>
              <a:t> b </a:t>
            </a:r>
            <a:r>
              <a:rPr>
                <a:solidFill>
                  <a:srgbClr val="666600"/>
                </a:solidFill>
              </a:rPr>
              <a:t>=</a:t>
            </a:r>
            <a:r>
              <a:t> </a:t>
            </a:r>
            <a:r>
              <a:rPr>
                <a:solidFill>
                  <a:srgbClr val="006666"/>
                </a:solidFill>
              </a:rPr>
              <a:t>1</a:t>
            </a:r>
            <a:r>
              <a:rPr>
                <a:solidFill>
                  <a:srgbClr val="666600"/>
                </a:solidFill>
              </a:rPr>
              <a:t>,</a:t>
            </a:r>
            <a:r>
              <a:t> </a:t>
            </a:r>
            <a:r>
              <a:rPr>
                <a:solidFill>
                  <a:srgbClr val="006666"/>
                </a:solidFill>
              </a:rPr>
              <a:t>1</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L </a:t>
            </a:r>
            <a:r>
              <a:rPr>
                <a:solidFill>
                  <a:srgbClr val="666600"/>
                </a:solidFill>
              </a:rPr>
              <a:t>=</a:t>
            </a:r>
            <a:r>
              <a:t> </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for</a:t>
            </a:r>
            <a:r>
              <a:t> x </a:t>
            </a:r>
            <a:r>
              <a:rPr>
                <a:solidFill>
                  <a:srgbClr val="000088"/>
                </a:solidFill>
              </a:rPr>
              <a:t>in</a:t>
            </a:r>
            <a:r>
              <a:t> range</a:t>
            </a:r>
            <a:r>
              <a:rPr>
                <a:solidFill>
                  <a:srgbClr val="666600"/>
                </a:solidFill>
              </a:rPr>
              <a:t>(</a:t>
            </a:r>
            <a:r>
              <a:t>stop</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x </a:t>
            </a:r>
            <a:r>
              <a:rPr>
                <a:solidFill>
                  <a:srgbClr val="666600"/>
                </a:solidFill>
              </a:rPr>
              <a:t>&gt;=</a:t>
            </a:r>
            <a:r>
              <a:t> start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L</a:t>
            </a:r>
            <a:r>
              <a:rPr>
                <a:solidFill>
                  <a:srgbClr val="666600"/>
                </a:solidFill>
              </a:rPr>
              <a:t>.</a:t>
            </a:r>
            <a:r>
              <a:t>append</a:t>
            </a:r>
            <a:r>
              <a:rPr>
                <a:solidFill>
                  <a:srgbClr val="666600"/>
                </a:solidFill>
              </a:rPr>
              <a:t>(</a:t>
            </a:r>
            <a:r>
              <a:t>a</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a:t>
            </a:r>
            <a:r>
              <a:rPr>
                <a:solidFill>
                  <a:srgbClr val="666600"/>
                </a:solidFill>
              </a:rPr>
              <a:t>,</a:t>
            </a:r>
            <a:r>
              <a:t> b </a:t>
            </a:r>
            <a:r>
              <a:rPr>
                <a:solidFill>
                  <a:srgbClr val="666600"/>
                </a:solidFill>
              </a:rPr>
              <a:t>=</a:t>
            </a:r>
            <a:r>
              <a:t> b</a:t>
            </a:r>
            <a:r>
              <a:rPr>
                <a:solidFill>
                  <a:srgbClr val="666600"/>
                </a:solidFill>
              </a:rPr>
              <a:t>,</a:t>
            </a:r>
            <a:r>
              <a:t> a </a:t>
            </a:r>
            <a:r>
              <a:rPr>
                <a:solidFill>
                  <a:srgbClr val="666600"/>
                </a:solidFill>
              </a:rPr>
              <a:t>+</a:t>
            </a:r>
            <a:r>
              <a:t> b</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L</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0" name="10.4 定制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10.4	</a:t>
            </a:r>
            <a:r>
              <a:t>定制类</a:t>
            </a:r>
          </a:p>
        </p:txBody>
      </p:sp>
      <p:sp>
        <p:nvSpPr>
          <p:cNvPr id="2171" name="现在试试Fib的切片："/>
          <p:cNvSpPr txBox="1"/>
          <p:nvPr/>
        </p:nvSpPr>
        <p:spPr>
          <a:xfrm>
            <a:off x="300616" y="890271"/>
            <a:ext cx="8542768"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现在试试Fib的切片：</a:t>
            </a:r>
          </a:p>
        </p:txBody>
      </p:sp>
      <p:sp>
        <p:nvSpPr>
          <p:cNvPr id="2172" name="但是没有对step参数做处理："/>
          <p:cNvSpPr txBox="1"/>
          <p:nvPr/>
        </p:nvSpPr>
        <p:spPr>
          <a:xfrm>
            <a:off x="805755" y="2649503"/>
            <a:ext cx="3063368"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但是没有对step参数做处理：</a:t>
            </a:r>
          </a:p>
        </p:txBody>
      </p:sp>
      <p:pic>
        <p:nvPicPr>
          <p:cNvPr id="2173" name="图像" descr="图像"/>
          <p:cNvPicPr>
            <a:picLocks noChangeAspect="1"/>
          </p:cNvPicPr>
          <p:nvPr/>
        </p:nvPicPr>
        <p:blipFill>
          <a:blip r:embed="rId3">
            <a:extLst/>
          </a:blip>
          <a:stretch>
            <a:fillRect/>
          </a:stretch>
        </p:blipFill>
        <p:spPr>
          <a:xfrm>
            <a:off x="2654300" y="1375637"/>
            <a:ext cx="3835400" cy="1079501"/>
          </a:xfrm>
          <a:prstGeom prst="rect">
            <a:avLst/>
          </a:prstGeom>
          <a:ln w="12700">
            <a:miter lim="400000"/>
          </a:ln>
        </p:spPr>
      </p:pic>
      <p:pic>
        <p:nvPicPr>
          <p:cNvPr id="2174" name="图像" descr="图像"/>
          <p:cNvPicPr>
            <a:picLocks noChangeAspect="1"/>
          </p:cNvPicPr>
          <p:nvPr/>
        </p:nvPicPr>
        <p:blipFill>
          <a:blip r:embed="rId4">
            <a:extLst/>
          </a:blip>
          <a:stretch>
            <a:fillRect/>
          </a:stretch>
        </p:blipFill>
        <p:spPr>
          <a:xfrm>
            <a:off x="2660650" y="3219450"/>
            <a:ext cx="3822700" cy="419100"/>
          </a:xfrm>
          <a:prstGeom prst="rect">
            <a:avLst/>
          </a:prstGeom>
          <a:ln w="12700">
            <a:miter lim="400000"/>
          </a:ln>
        </p:spPr>
      </p:pic>
      <p:sp>
        <p:nvSpPr>
          <p:cNvPr id="2175" name="也没有对负数作处理，所以，要正确实现一个__getitem__()还是有很多工作要做的。…"/>
          <p:cNvSpPr txBox="1"/>
          <p:nvPr/>
        </p:nvSpPr>
        <p:spPr>
          <a:xfrm>
            <a:off x="374454" y="3915303"/>
            <a:ext cx="8395093" cy="29492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也没有对负数作处理，所以，要正确实现一个</a:t>
            </a:r>
            <a:r>
              <a:rPr>
                <a:solidFill>
                  <a:schemeClr val="accent2">
                    <a:satOff val="-67193"/>
                    <a:lumOff val="20931"/>
                  </a:schemeClr>
                </a:solidFill>
              </a:rPr>
              <a:t>__getitem__()</a:t>
            </a:r>
            <a:r>
              <a:t>还是有很多工作要做的。</a:t>
            </a:r>
          </a:p>
          <a:p>
            <a:pPr defTabSz="457200">
              <a:defRPr>
                <a:solidFill>
                  <a:srgbClr val="000000"/>
                </a:solidFill>
                <a:latin typeface="Helvetica Neue"/>
                <a:ea typeface="Helvetica Neue"/>
                <a:cs typeface="Helvetica Neue"/>
                <a:sym typeface="Helvetica Neue"/>
              </a:defRPr>
            </a:pPr>
            <a:r>
              <a:t>       此外，如果把对象看成</a:t>
            </a:r>
            <a:r>
              <a:rPr>
                <a:solidFill>
                  <a:schemeClr val="accent2">
                    <a:satOff val="-67193"/>
                    <a:lumOff val="20931"/>
                  </a:schemeClr>
                </a:solidFill>
              </a:rPr>
              <a:t>dict</a:t>
            </a:r>
            <a:r>
              <a:t>，</a:t>
            </a:r>
            <a:r>
              <a:rPr>
                <a:solidFill>
                  <a:schemeClr val="accent2">
                    <a:satOff val="-67193"/>
                    <a:lumOff val="20931"/>
                  </a:schemeClr>
                </a:solidFill>
              </a:rPr>
              <a:t>__getitem__()</a:t>
            </a:r>
            <a:r>
              <a:t>的参数也可能是一个可以作</a:t>
            </a:r>
            <a:r>
              <a:rPr>
                <a:solidFill>
                  <a:schemeClr val="accent2">
                    <a:satOff val="-67193"/>
                    <a:lumOff val="20931"/>
                  </a:schemeClr>
                </a:solidFill>
              </a:rPr>
              <a:t>key</a:t>
            </a:r>
            <a:r>
              <a:t>的object，例如</a:t>
            </a:r>
            <a:r>
              <a:rPr>
                <a:solidFill>
                  <a:schemeClr val="accent2">
                    <a:satOff val="-67193"/>
                    <a:lumOff val="20931"/>
                  </a:schemeClr>
                </a:solidFill>
              </a:rPr>
              <a:t>str</a:t>
            </a:r>
            <a:r>
              <a:t>。</a:t>
            </a:r>
          </a:p>
          <a:p>
            <a:pPr defTabSz="457200">
              <a:defRPr>
                <a:solidFill>
                  <a:srgbClr val="000000"/>
                </a:solidFill>
                <a:latin typeface="Helvetica Neue"/>
                <a:ea typeface="Helvetica Neue"/>
                <a:cs typeface="Helvetica Neue"/>
                <a:sym typeface="Helvetica Neue"/>
              </a:defRPr>
            </a:pPr>
            <a:r>
              <a:t>       与之对应的是</a:t>
            </a:r>
            <a:r>
              <a:rPr>
                <a:solidFill>
                  <a:schemeClr val="accent2">
                    <a:satOff val="-67193"/>
                    <a:lumOff val="20931"/>
                  </a:schemeClr>
                </a:solidFill>
              </a:rPr>
              <a:t>__setitem__()</a:t>
            </a:r>
            <a:r>
              <a:t>方法，把对象视作list或dict来对集合赋值。最后，还有一个</a:t>
            </a:r>
            <a:r>
              <a:rPr>
                <a:solidFill>
                  <a:schemeClr val="accent2">
                    <a:satOff val="-67193"/>
                    <a:lumOff val="20931"/>
                  </a:schemeClr>
                </a:solidFill>
              </a:rPr>
              <a:t>__delitem__()</a:t>
            </a:r>
            <a:r>
              <a:t>方法，用于删除某个元素。</a:t>
            </a:r>
          </a:p>
          <a:p>
            <a:pPr defTabSz="457200">
              <a:defRPr>
                <a:solidFill>
                  <a:srgbClr val="000000"/>
                </a:solidFill>
                <a:latin typeface="Helvetica Neue"/>
                <a:ea typeface="Helvetica Neue"/>
                <a:cs typeface="Helvetica Neue"/>
                <a:sym typeface="Helvetica Neue"/>
              </a:defRPr>
            </a:pPr>
            <a:r>
              <a:t>       总之，通过上面的方法，自己定义的类表现得和Python自带的list、tuple、dict没什么区别，这完全归功于动态语言的“鸭子类型”，不需要强制继承某个接口。</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9" name="10.4 定制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10.4	</a:t>
            </a:r>
            <a:r>
              <a:t>定制类</a:t>
            </a:r>
          </a:p>
        </p:txBody>
      </p:sp>
      <p:sp>
        <p:nvSpPr>
          <p:cNvPr id="2180" name="形状"/>
          <p:cNvSpPr/>
          <p:nvPr/>
        </p:nvSpPr>
        <p:spPr>
          <a:xfrm>
            <a:off x="653375" y="94289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181" name="__getattr__："/>
          <p:cNvSpPr txBox="1"/>
          <p:nvPr/>
        </p:nvSpPr>
        <p:spPr>
          <a:xfrm>
            <a:off x="1314367" y="928920"/>
            <a:ext cx="1679957"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__getattr__：</a:t>
            </a:r>
          </a:p>
        </p:txBody>
      </p:sp>
      <p:sp>
        <p:nvSpPr>
          <p:cNvPr id="2182" name="正常情况下，当调用类的方法或属性时，如果不存在，就会报错。比如定义Student类："/>
          <p:cNvSpPr txBox="1"/>
          <p:nvPr/>
        </p:nvSpPr>
        <p:spPr>
          <a:xfrm>
            <a:off x="476574" y="1485013"/>
            <a:ext cx="8385547"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正常情况下，当调用类的方法或属性时，如果不存在，就会报错。比如定义</a:t>
            </a:r>
            <a:r>
              <a:rPr>
                <a:solidFill>
                  <a:schemeClr val="accent2">
                    <a:satOff val="-67193"/>
                    <a:lumOff val="20931"/>
                  </a:schemeClr>
                </a:solidFill>
              </a:rPr>
              <a:t>Student</a:t>
            </a:r>
            <a:r>
              <a:t>类：</a:t>
            </a:r>
          </a:p>
        </p:txBody>
      </p:sp>
      <p:sp>
        <p:nvSpPr>
          <p:cNvPr id="2183" name="调用name属性，没问题，但是，调用不存在的score属性，就有问题了："/>
          <p:cNvSpPr txBox="1"/>
          <p:nvPr/>
        </p:nvSpPr>
        <p:spPr>
          <a:xfrm>
            <a:off x="938501" y="3543400"/>
            <a:ext cx="7406997"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调用</a:t>
            </a:r>
            <a:r>
              <a:rPr>
                <a:solidFill>
                  <a:schemeClr val="accent2">
                    <a:satOff val="-67193"/>
                    <a:lumOff val="20931"/>
                  </a:schemeClr>
                </a:solidFill>
              </a:rPr>
              <a:t>name</a:t>
            </a:r>
            <a:r>
              <a:t>属性，没问题，但是，调用不存在的</a:t>
            </a:r>
            <a:r>
              <a:rPr>
                <a:solidFill>
                  <a:schemeClr val="accent2">
                    <a:satOff val="-67193"/>
                    <a:lumOff val="20931"/>
                  </a:schemeClr>
                </a:solidFill>
              </a:rPr>
              <a:t>score</a:t>
            </a:r>
            <a:r>
              <a:t>属性，就有问题了：</a:t>
            </a:r>
          </a:p>
        </p:txBody>
      </p:sp>
      <p:sp>
        <p:nvSpPr>
          <p:cNvPr id="2184" name="class Student(object):…"/>
          <p:cNvSpPr txBox="1"/>
          <p:nvPr/>
        </p:nvSpPr>
        <p:spPr>
          <a:xfrm>
            <a:off x="2690869" y="2359730"/>
            <a:ext cx="3762262" cy="10417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name </a:t>
            </a:r>
            <a:r>
              <a:rPr>
                <a:solidFill>
                  <a:srgbClr val="666600"/>
                </a:solidFill>
              </a:rPr>
              <a:t>=</a:t>
            </a:r>
            <a:r>
              <a:t> </a:t>
            </a:r>
            <a:r>
              <a:rPr>
                <a:solidFill>
                  <a:srgbClr val="008800"/>
                </a:solidFill>
              </a:rPr>
              <a:t>'Michael'</a:t>
            </a:r>
          </a:p>
        </p:txBody>
      </p:sp>
      <p:pic>
        <p:nvPicPr>
          <p:cNvPr id="2185" name="图像" descr="图像"/>
          <p:cNvPicPr>
            <a:picLocks noChangeAspect="1"/>
          </p:cNvPicPr>
          <p:nvPr/>
        </p:nvPicPr>
        <p:blipFill>
          <a:blip r:embed="rId3">
            <a:extLst/>
          </a:blip>
          <a:stretch>
            <a:fillRect/>
          </a:stretch>
        </p:blipFill>
        <p:spPr>
          <a:xfrm>
            <a:off x="1651000" y="4215120"/>
            <a:ext cx="5842000" cy="17399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9" name="10.4 定制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10.4	</a:t>
            </a:r>
            <a:r>
              <a:t>定制类</a:t>
            </a:r>
          </a:p>
        </p:txBody>
      </p:sp>
      <p:sp>
        <p:nvSpPr>
          <p:cNvPr id="2190" name="要避免这个错误，除了可以加上一个score属性外，Python还有另一个机制，那就是写一个__getattr__()方法，动态返回一个属性。修改如下："/>
          <p:cNvSpPr txBox="1"/>
          <p:nvPr/>
        </p:nvSpPr>
        <p:spPr>
          <a:xfrm>
            <a:off x="300616" y="890271"/>
            <a:ext cx="8542768"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要避免这个错误，除了可以加上一个</a:t>
            </a:r>
            <a:r>
              <a:rPr>
                <a:solidFill>
                  <a:schemeClr val="accent2">
                    <a:satOff val="-67193"/>
                    <a:lumOff val="20931"/>
                  </a:schemeClr>
                </a:solidFill>
              </a:rPr>
              <a:t>score</a:t>
            </a:r>
            <a:r>
              <a:t>属性外，Python还有另一个机制，那就是写一个</a:t>
            </a:r>
            <a:r>
              <a:rPr>
                <a:solidFill>
                  <a:schemeClr val="accent2">
                    <a:satOff val="-67193"/>
                    <a:lumOff val="20931"/>
                  </a:schemeClr>
                </a:solidFill>
              </a:rPr>
              <a:t>__getattr__()</a:t>
            </a:r>
            <a:r>
              <a:t>方法，动态返回一个属性。修改如下：</a:t>
            </a:r>
          </a:p>
        </p:txBody>
      </p:sp>
      <p:sp>
        <p:nvSpPr>
          <p:cNvPr id="2191" name="class Student(object):…"/>
          <p:cNvSpPr txBox="1"/>
          <p:nvPr/>
        </p:nvSpPr>
        <p:spPr>
          <a:xfrm>
            <a:off x="2530823" y="1702660"/>
            <a:ext cx="4082354" cy="15243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name </a:t>
            </a:r>
            <a:r>
              <a:rPr>
                <a:solidFill>
                  <a:srgbClr val="666600"/>
                </a:solidFill>
              </a:rPr>
              <a:t>=</a:t>
            </a:r>
            <a:r>
              <a:t> </a:t>
            </a:r>
            <a:r>
              <a:rPr>
                <a:solidFill>
                  <a:srgbClr val="008800"/>
                </a:solidFill>
              </a:rPr>
              <a:t>'Michael'</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__getattr__</a:t>
            </a:r>
            <a:r>
              <a:rPr>
                <a:solidFill>
                  <a:srgbClr val="666600"/>
                </a:solidFill>
              </a:rPr>
              <a:t>(</a:t>
            </a:r>
            <a:r>
              <a:rPr>
                <a:solidFill>
                  <a:srgbClr val="000088"/>
                </a:solidFill>
              </a:rPr>
              <a:t>self</a:t>
            </a:r>
            <a:r>
              <a:rPr>
                <a:solidFill>
                  <a:srgbClr val="666600"/>
                </a:solidFill>
              </a:rPr>
              <a:t>,</a:t>
            </a:r>
            <a:r>
              <a:t> attr</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attr</a:t>
            </a:r>
            <a:r>
              <a:rPr>
                <a:solidFill>
                  <a:srgbClr val="666600"/>
                </a:solidFill>
              </a:rPr>
              <a:t>==</a:t>
            </a:r>
            <a:r>
              <a:rPr>
                <a:solidFill>
                  <a:srgbClr val="008800"/>
                </a:solidFill>
              </a:rPr>
              <a:t>'score'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6666"/>
                </a:solidFill>
              </a:rPr>
              <a:t>99</a:t>
            </a:r>
          </a:p>
        </p:txBody>
      </p:sp>
      <p:sp>
        <p:nvSpPr>
          <p:cNvPr id="2192" name="当调用不存在的属性时，比如score，Python解释器会试图调用__getattr__(self, 'score')来尝试获得属性，这样，我们就有机会返回score的值"/>
          <p:cNvSpPr txBox="1"/>
          <p:nvPr/>
        </p:nvSpPr>
        <p:spPr>
          <a:xfrm>
            <a:off x="198750" y="3306602"/>
            <a:ext cx="8862112"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当调用不存在的属性时，比如</a:t>
            </a:r>
            <a:r>
              <a:rPr>
                <a:solidFill>
                  <a:schemeClr val="accent2">
                    <a:satOff val="-67193"/>
                    <a:lumOff val="20931"/>
                  </a:schemeClr>
                </a:solidFill>
              </a:rPr>
              <a:t>score</a:t>
            </a:r>
            <a:r>
              <a:t>，Python解释器会试图调用</a:t>
            </a:r>
            <a:r>
              <a:rPr>
                <a:solidFill>
                  <a:schemeClr val="accent2">
                    <a:satOff val="-67193"/>
                    <a:lumOff val="20931"/>
                  </a:schemeClr>
                </a:solidFill>
              </a:rPr>
              <a:t>__getattr__(self, 'score')</a:t>
            </a:r>
            <a:r>
              <a:t>来尝试获得属性，这样，我们就有机会返回</a:t>
            </a:r>
            <a:r>
              <a:rPr>
                <a:solidFill>
                  <a:schemeClr val="accent2">
                    <a:satOff val="-67193"/>
                    <a:lumOff val="20931"/>
                  </a:schemeClr>
                </a:solidFill>
              </a:rPr>
              <a:t>score</a:t>
            </a:r>
            <a:r>
              <a:t>的值</a:t>
            </a:r>
          </a:p>
        </p:txBody>
      </p:sp>
      <p:pic>
        <p:nvPicPr>
          <p:cNvPr id="2193" name="图像" descr="图像"/>
          <p:cNvPicPr>
            <a:picLocks noChangeAspect="1"/>
          </p:cNvPicPr>
          <p:nvPr/>
        </p:nvPicPr>
        <p:blipFill>
          <a:blip r:embed="rId3">
            <a:extLst/>
          </a:blip>
          <a:stretch>
            <a:fillRect/>
          </a:stretch>
        </p:blipFill>
        <p:spPr>
          <a:xfrm>
            <a:off x="3162300" y="4330274"/>
            <a:ext cx="2819400" cy="13208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7" name="10.4 定制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10.4	</a:t>
            </a:r>
            <a:r>
              <a:t>定制类</a:t>
            </a:r>
          </a:p>
        </p:txBody>
      </p:sp>
      <p:sp>
        <p:nvSpPr>
          <p:cNvPr id="2198" name="返回函数也是完全可以的："/>
          <p:cNvSpPr txBox="1"/>
          <p:nvPr/>
        </p:nvSpPr>
        <p:spPr>
          <a:xfrm>
            <a:off x="300616" y="890271"/>
            <a:ext cx="8542768"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返回函数也是完全可以的：</a:t>
            </a:r>
          </a:p>
        </p:txBody>
      </p:sp>
      <p:sp>
        <p:nvSpPr>
          <p:cNvPr id="2199" name="只是调用方式要变为："/>
          <p:cNvSpPr txBox="1"/>
          <p:nvPr/>
        </p:nvSpPr>
        <p:spPr>
          <a:xfrm>
            <a:off x="412436" y="2502680"/>
            <a:ext cx="886211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只是调用方式要变为：</a:t>
            </a:r>
          </a:p>
        </p:txBody>
      </p:sp>
      <p:sp>
        <p:nvSpPr>
          <p:cNvPr id="2200" name="class Student(object):…"/>
          <p:cNvSpPr txBox="1"/>
          <p:nvPr/>
        </p:nvSpPr>
        <p:spPr>
          <a:xfrm>
            <a:off x="2530823" y="1408355"/>
            <a:ext cx="4082354" cy="10417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__getattr__</a:t>
            </a:r>
            <a:r>
              <a:rPr>
                <a:solidFill>
                  <a:srgbClr val="666600"/>
                </a:solidFill>
              </a:rPr>
              <a:t>(</a:t>
            </a:r>
            <a:r>
              <a:rPr>
                <a:solidFill>
                  <a:srgbClr val="000088"/>
                </a:solidFill>
              </a:rPr>
              <a:t>self</a:t>
            </a:r>
            <a:r>
              <a:rPr>
                <a:solidFill>
                  <a:srgbClr val="666600"/>
                </a:solidFill>
              </a:rPr>
              <a:t>,</a:t>
            </a:r>
            <a:r>
              <a:t> attr</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attr</a:t>
            </a:r>
            <a:r>
              <a:rPr>
                <a:solidFill>
                  <a:srgbClr val="666600"/>
                </a:solidFill>
              </a:rPr>
              <a:t>==</a:t>
            </a:r>
            <a:r>
              <a:rPr>
                <a:solidFill>
                  <a:srgbClr val="008800"/>
                </a:solidFill>
              </a:rPr>
              <a:t>'age'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0088"/>
                </a:solidFill>
              </a:rPr>
              <a:t>lambda</a:t>
            </a:r>
            <a:r>
              <a:rPr>
                <a:solidFill>
                  <a:srgbClr val="666600"/>
                </a:solidFill>
              </a:rPr>
              <a:t>:</a:t>
            </a:r>
            <a:r>
              <a:t> </a:t>
            </a:r>
            <a:r>
              <a:rPr>
                <a:solidFill>
                  <a:srgbClr val="006666"/>
                </a:solidFill>
              </a:rPr>
              <a:t>25</a:t>
            </a:r>
          </a:p>
        </p:txBody>
      </p:sp>
      <p:pic>
        <p:nvPicPr>
          <p:cNvPr id="2201" name="图像" descr="图像"/>
          <p:cNvPicPr>
            <a:picLocks noChangeAspect="1"/>
          </p:cNvPicPr>
          <p:nvPr/>
        </p:nvPicPr>
        <p:blipFill>
          <a:blip r:embed="rId3">
            <a:extLst/>
          </a:blip>
          <a:stretch>
            <a:fillRect/>
          </a:stretch>
        </p:blipFill>
        <p:spPr>
          <a:xfrm>
            <a:off x="3270250" y="2626909"/>
            <a:ext cx="2603500" cy="660401"/>
          </a:xfrm>
          <a:prstGeom prst="rect">
            <a:avLst/>
          </a:prstGeom>
          <a:ln w="12700">
            <a:miter lim="400000"/>
          </a:ln>
        </p:spPr>
      </p:pic>
      <p:sp>
        <p:nvSpPr>
          <p:cNvPr id="2202" name="注意，只有在没有找到属性的情况下，才调用__getattr__，已有的属性，比如name，不会在__getattr__中查找。…"/>
          <p:cNvSpPr txBox="1"/>
          <p:nvPr/>
        </p:nvSpPr>
        <p:spPr>
          <a:xfrm>
            <a:off x="358370" y="3464068"/>
            <a:ext cx="8427261" cy="17045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注意，只有在没有找到属性的情况下，才调用</a:t>
            </a:r>
            <a:r>
              <a:rPr>
                <a:solidFill>
                  <a:schemeClr val="accent2">
                    <a:satOff val="-67193"/>
                    <a:lumOff val="20931"/>
                  </a:schemeClr>
                </a:solidFill>
              </a:rPr>
              <a:t>__getattr__</a:t>
            </a:r>
            <a:r>
              <a:t>，已有的属性，比如</a:t>
            </a:r>
            <a:r>
              <a:rPr>
                <a:solidFill>
                  <a:schemeClr val="accent2">
                    <a:satOff val="-67193"/>
                    <a:lumOff val="20931"/>
                  </a:schemeClr>
                </a:solidFill>
              </a:rPr>
              <a:t>name</a:t>
            </a:r>
            <a:r>
              <a:t>，不会在</a:t>
            </a:r>
            <a:r>
              <a:rPr>
                <a:solidFill>
                  <a:schemeClr val="accent2">
                    <a:satOff val="-67193"/>
                    <a:lumOff val="20931"/>
                  </a:schemeClr>
                </a:solidFill>
              </a:rPr>
              <a:t>__getattr__</a:t>
            </a:r>
            <a:r>
              <a:t>中查找。</a:t>
            </a:r>
          </a:p>
          <a:p>
            <a:pPr defTabSz="457200">
              <a:defRPr>
                <a:solidFill>
                  <a:srgbClr val="000000"/>
                </a:solidFill>
                <a:latin typeface="Helvetica Neue"/>
                <a:ea typeface="Helvetica Neue"/>
                <a:cs typeface="Helvetica Neue"/>
                <a:sym typeface="Helvetica Neue"/>
              </a:defRPr>
            </a:pPr>
            <a:r>
              <a:t>       此外，注意到任意调用如</a:t>
            </a:r>
            <a:r>
              <a:rPr>
                <a:solidFill>
                  <a:schemeClr val="accent2">
                    <a:satOff val="-67193"/>
                    <a:lumOff val="20931"/>
                  </a:schemeClr>
                </a:solidFill>
              </a:rPr>
              <a:t>s.abc</a:t>
            </a:r>
            <a:r>
              <a:t>都会返回</a:t>
            </a:r>
            <a:r>
              <a:rPr>
                <a:solidFill>
                  <a:schemeClr val="accent2">
                    <a:satOff val="-67193"/>
                    <a:lumOff val="20931"/>
                  </a:schemeClr>
                </a:solidFill>
              </a:rPr>
              <a:t>None</a:t>
            </a:r>
            <a:r>
              <a:t>，这是因为我们定义的</a:t>
            </a:r>
            <a:r>
              <a:rPr>
                <a:solidFill>
                  <a:schemeClr val="accent2">
                    <a:satOff val="-67193"/>
                    <a:lumOff val="20931"/>
                  </a:schemeClr>
                </a:solidFill>
              </a:rPr>
              <a:t>__getattr__</a:t>
            </a:r>
            <a:r>
              <a:t>默认返回就是</a:t>
            </a:r>
            <a:r>
              <a:rPr>
                <a:solidFill>
                  <a:schemeClr val="accent2">
                    <a:satOff val="-67193"/>
                    <a:lumOff val="20931"/>
                  </a:schemeClr>
                </a:solidFill>
              </a:rPr>
              <a:t>None</a:t>
            </a:r>
            <a:r>
              <a:t>。要让class只响应特定的几个属性，就要按照约定，抛出</a:t>
            </a:r>
            <a:r>
              <a:rPr>
                <a:solidFill>
                  <a:schemeClr val="accent2">
                    <a:satOff val="-67193"/>
                    <a:lumOff val="20931"/>
                  </a:schemeClr>
                </a:solidFill>
              </a:rPr>
              <a:t>AttributeError</a:t>
            </a:r>
            <a:r>
              <a:t>的错误：</a:t>
            </a:r>
          </a:p>
        </p:txBody>
      </p:sp>
      <p:sp>
        <p:nvSpPr>
          <p:cNvPr id="2203" name="class Student(object):…"/>
          <p:cNvSpPr txBox="1"/>
          <p:nvPr/>
        </p:nvSpPr>
        <p:spPr>
          <a:xfrm>
            <a:off x="-20320" y="5214668"/>
            <a:ext cx="9184641" cy="12830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__getattr__</a:t>
            </a:r>
            <a:r>
              <a:rPr>
                <a:solidFill>
                  <a:srgbClr val="666600"/>
                </a:solidFill>
              </a:rPr>
              <a:t>(</a:t>
            </a:r>
            <a:r>
              <a:rPr>
                <a:solidFill>
                  <a:srgbClr val="000088"/>
                </a:solidFill>
              </a:rPr>
              <a:t>self</a:t>
            </a:r>
            <a:r>
              <a:rPr>
                <a:solidFill>
                  <a:srgbClr val="666600"/>
                </a:solidFill>
              </a:rPr>
              <a:t>,</a:t>
            </a:r>
            <a:r>
              <a:t> attr</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attr</a:t>
            </a:r>
            <a:r>
              <a:rPr>
                <a:solidFill>
                  <a:srgbClr val="666600"/>
                </a:solidFill>
              </a:rPr>
              <a:t>==</a:t>
            </a:r>
            <a:r>
              <a:rPr>
                <a:solidFill>
                  <a:srgbClr val="008800"/>
                </a:solidFill>
              </a:rPr>
              <a:t>'age'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0088"/>
                </a:solidFill>
              </a:rPr>
              <a:t>lambda</a:t>
            </a:r>
            <a:r>
              <a:rPr>
                <a:solidFill>
                  <a:srgbClr val="666600"/>
                </a:solidFill>
              </a:rPr>
              <a:t>:</a:t>
            </a:r>
            <a:r>
              <a:t> </a:t>
            </a:r>
            <a:r>
              <a:rPr>
                <a:solidFill>
                  <a:srgbClr val="006666"/>
                </a:solidFill>
              </a:rPr>
              <a:t>25</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raise</a:t>
            </a:r>
            <a:r>
              <a:rPr>
                <a:solidFill>
                  <a:srgbClr val="668099">
                    <a:alpha val="40000"/>
                  </a:srgbClr>
                </a:solidFill>
              </a:rPr>
              <a:t> </a:t>
            </a:r>
            <a:r>
              <a:rPr>
                <a:solidFill>
                  <a:srgbClr val="660066"/>
                </a:solidFill>
              </a:rPr>
              <a:t>AttributeError</a:t>
            </a:r>
            <a:r>
              <a:rPr>
                <a:solidFill>
                  <a:srgbClr val="666600"/>
                </a:solidFill>
              </a:rPr>
              <a:t>(</a:t>
            </a:r>
            <a:r>
              <a:t>'\'Student\' object has no attribute \'%s\''</a:t>
            </a:r>
            <a:r>
              <a:rPr>
                <a:solidFill>
                  <a:srgbClr val="668099">
                    <a:alpha val="40000"/>
                  </a:srgbClr>
                </a:solidFill>
              </a:rPr>
              <a:t> </a:t>
            </a:r>
            <a:r>
              <a:rPr>
                <a:solidFill>
                  <a:srgbClr val="666600"/>
                </a:solidFill>
              </a:rPr>
              <a:t>%</a:t>
            </a:r>
            <a:r>
              <a:rPr>
                <a:solidFill>
                  <a:srgbClr val="668099">
                    <a:alpha val="40000"/>
                  </a:srgbClr>
                </a:solidFill>
              </a:rPr>
              <a:t> attr</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3.2 文本编辑器"/>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3.2	</a:t>
            </a:r>
            <a:r>
              <a:t>文本编辑器</a:t>
            </a:r>
          </a:p>
        </p:txBody>
      </p:sp>
      <p:sp>
        <p:nvSpPr>
          <p:cNvPr id="338" name="安装好文本编辑器后，输入以下代码（print前不能有空格）："/>
          <p:cNvSpPr txBox="1"/>
          <p:nvPr/>
        </p:nvSpPr>
        <p:spPr>
          <a:xfrm>
            <a:off x="574215" y="1241282"/>
            <a:ext cx="7995571"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2000">
                <a:solidFill>
                  <a:srgbClr val="000000"/>
                </a:solidFill>
              </a:defRPr>
            </a:lvl1pPr>
          </a:lstStyle>
          <a:p>
            <a:pPr>
              <a:defRPr sz="1800"/>
            </a:pPr>
            <a:r>
              <a:rPr sz="2000"/>
              <a:t>安装好文本编辑器后，输入以下代码（print前不能有空格）：</a:t>
            </a:r>
          </a:p>
        </p:txBody>
      </p:sp>
      <p:sp>
        <p:nvSpPr>
          <p:cNvPr id="339" name="选择一个目录，把文件保存为hello.py，就可以打开命令行窗口，把当前目录切换到hello.py所在目录，就可以执行此程序："/>
          <p:cNvSpPr txBox="1"/>
          <p:nvPr/>
        </p:nvSpPr>
        <p:spPr>
          <a:xfrm>
            <a:off x="569038" y="2607251"/>
            <a:ext cx="8005924" cy="98875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000000"/>
                </a:solidFill>
              </a:defRPr>
            </a:pPr>
            <a:r>
              <a:rPr sz="2000"/>
              <a:t>选择一个目录，把文件保存为</a:t>
            </a:r>
            <a:r>
              <a:rPr sz="2000">
                <a:solidFill>
                  <a:schemeClr val="accent2">
                    <a:satOff val="-67193"/>
                    <a:lumOff val="20931"/>
                  </a:schemeClr>
                </a:solidFill>
              </a:rPr>
              <a:t>hello.py</a:t>
            </a:r>
            <a:r>
              <a:rPr sz="2000"/>
              <a:t>，就可以打开命令行窗口，把当前目录切换到</a:t>
            </a:r>
            <a:r>
              <a:rPr sz="2000">
                <a:solidFill>
                  <a:schemeClr val="accent2">
                    <a:satOff val="-67193"/>
                    <a:lumOff val="20931"/>
                  </a:schemeClr>
                </a:solidFill>
              </a:rPr>
              <a:t>hello.py</a:t>
            </a:r>
            <a:r>
              <a:rPr sz="2000"/>
              <a:t>所在目录，就可以执行此程序：</a:t>
            </a:r>
          </a:p>
        </p:txBody>
      </p:sp>
      <p:sp>
        <p:nvSpPr>
          <p:cNvPr id="340" name="print(&quot;hello,world&quot;)"/>
          <p:cNvSpPr txBox="1"/>
          <p:nvPr/>
        </p:nvSpPr>
        <p:spPr>
          <a:xfrm>
            <a:off x="3452956" y="1988839"/>
            <a:ext cx="2238088" cy="3178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400">
                <a:solidFill>
                  <a:srgbClr val="008800"/>
                </a:solidFill>
                <a:latin typeface="Monaco"/>
                <a:ea typeface="Monaco"/>
                <a:cs typeface="Monaco"/>
                <a:sym typeface="Monaco"/>
              </a:defRPr>
            </a:pPr>
            <a:r>
              <a:rPr>
                <a:solidFill>
                  <a:srgbClr val="000088"/>
                </a:solidFill>
              </a:rPr>
              <a:t>print</a:t>
            </a:r>
            <a:r>
              <a:rPr>
                <a:solidFill>
                  <a:srgbClr val="666600"/>
                </a:solidFill>
              </a:rPr>
              <a:t>(</a:t>
            </a:r>
            <a:r>
              <a:t>"hello,world"</a:t>
            </a:r>
            <a:r>
              <a:rPr>
                <a:solidFill>
                  <a:srgbClr val="666600"/>
                </a:solidFill>
              </a:rPr>
              <a:t>)</a:t>
            </a:r>
          </a:p>
        </p:txBody>
      </p:sp>
      <p:pic>
        <p:nvPicPr>
          <p:cNvPr id="341" name="图像" descr="图像"/>
          <p:cNvPicPr>
            <a:picLocks noChangeAspect="1"/>
          </p:cNvPicPr>
          <p:nvPr/>
        </p:nvPicPr>
        <p:blipFill>
          <a:blip r:embed="rId3">
            <a:extLst/>
          </a:blip>
          <a:stretch>
            <a:fillRect/>
          </a:stretch>
        </p:blipFill>
        <p:spPr>
          <a:xfrm>
            <a:off x="1955800" y="4114014"/>
            <a:ext cx="5232400" cy="9271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7" name="10.4 定制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10.4	</a:t>
            </a:r>
            <a:r>
              <a:t>定制类</a:t>
            </a:r>
          </a:p>
        </p:txBody>
      </p:sp>
      <p:sp>
        <p:nvSpPr>
          <p:cNvPr id="2208" name="这实际上可以把一个类的所有属性和方法调用全部动态化处理了，不需要任何特殊手段。…"/>
          <p:cNvSpPr txBox="1"/>
          <p:nvPr/>
        </p:nvSpPr>
        <p:spPr>
          <a:xfrm>
            <a:off x="300616" y="680814"/>
            <a:ext cx="8542768" cy="13742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这实际上可以把一个类的所有属性和方法调用全部动态化处理了，不需要任何特殊手段。</a:t>
            </a:r>
          </a:p>
          <a:p>
            <a:pPr defTabSz="457200">
              <a:defRPr>
                <a:solidFill>
                  <a:srgbClr val="000000"/>
                </a:solidFill>
                <a:latin typeface="Helvetica Neue"/>
                <a:ea typeface="Helvetica Neue"/>
                <a:cs typeface="Helvetica Neue"/>
                <a:sym typeface="Helvetica Neue"/>
              </a:defRPr>
            </a:pPr>
            <a:r>
              <a:t>        这种完全动态调用的特性有什么实际作用呢？作用就是，可以针对完全动态的情况作调用。</a:t>
            </a:r>
          </a:p>
        </p:txBody>
      </p:sp>
      <p:sp>
        <p:nvSpPr>
          <p:cNvPr id="2209" name="现在很多网站都搞REST API，比如新浪微博、豆瓣等，调用API的URL类似：…"/>
          <p:cNvSpPr txBox="1"/>
          <p:nvPr/>
        </p:nvSpPr>
        <p:spPr>
          <a:xfrm>
            <a:off x="191617" y="2062394"/>
            <a:ext cx="8990281" cy="193944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          现在很多网站都搞REST API，比如新浪微博、豆瓣等，调用API的URL类似：</a:t>
            </a:r>
          </a:p>
          <a:p>
            <a:pPr marL="457200" indent="-317500" defTabSz="457200">
              <a:buClr>
                <a:srgbClr val="666666"/>
              </a:buClr>
              <a:buSzPct val="100000"/>
              <a:buFont typeface="Helvetica Neue"/>
              <a:buChar char="•"/>
              <a:defRPr>
                <a:solidFill>
                  <a:srgbClr val="000000"/>
                </a:solidFill>
                <a:latin typeface="Helvetica Neue"/>
                <a:ea typeface="Helvetica Neue"/>
                <a:cs typeface="Helvetica Neue"/>
                <a:sym typeface="Helvetica Neue"/>
              </a:defRPr>
            </a:pPr>
            <a:r>
              <a:t>http://api.server/user/friends</a:t>
            </a:r>
          </a:p>
          <a:p>
            <a:pPr marL="457200" indent="-317500" defTabSz="457200">
              <a:buClr>
                <a:srgbClr val="666666"/>
              </a:buClr>
              <a:buSzPct val="100000"/>
              <a:buFont typeface="Helvetica Neue"/>
              <a:buChar char="•"/>
              <a:defRPr>
                <a:solidFill>
                  <a:srgbClr val="000000"/>
                </a:solidFill>
                <a:latin typeface="Helvetica Neue"/>
                <a:ea typeface="Helvetica Neue"/>
                <a:cs typeface="Helvetica Neue"/>
                <a:sym typeface="Helvetica Neue"/>
              </a:defRPr>
            </a:pPr>
            <a:r>
              <a:t>http://api.server/user/timeline/list</a:t>
            </a:r>
          </a:p>
          <a:p>
            <a:pPr defTabSz="457200">
              <a:defRPr>
                <a:solidFill>
                  <a:srgbClr val="000000"/>
                </a:solidFill>
                <a:latin typeface="Helvetica Neue"/>
                <a:ea typeface="Helvetica Neue"/>
                <a:cs typeface="Helvetica Neue"/>
                <a:sym typeface="Helvetica Neue"/>
              </a:defRPr>
            </a:pPr>
            <a:r>
              <a:t>          如果要写SDK，给每个URL对应的API都写一个方法，过于反复，而且，API一旦改动，SDK也要改。</a:t>
            </a:r>
          </a:p>
          <a:p>
            <a:pPr defTabSz="457200">
              <a:defRPr>
                <a:solidFill>
                  <a:srgbClr val="000000"/>
                </a:solidFill>
                <a:latin typeface="Helvetica Neue"/>
                <a:ea typeface="Helvetica Neue"/>
                <a:cs typeface="Helvetica Neue"/>
                <a:sym typeface="Helvetica Neue"/>
              </a:defRPr>
            </a:pPr>
            <a:r>
              <a:t>          利用完全动态的</a:t>
            </a:r>
            <a:r>
              <a:rPr>
                <a:solidFill>
                  <a:schemeClr val="accent2">
                    <a:satOff val="-67193"/>
                    <a:lumOff val="20931"/>
                  </a:schemeClr>
                </a:solidFill>
              </a:rPr>
              <a:t>__getattr__</a:t>
            </a:r>
            <a:r>
              <a:t>，写出一个链式调用：</a:t>
            </a:r>
          </a:p>
        </p:txBody>
      </p:sp>
      <p:sp>
        <p:nvSpPr>
          <p:cNvPr id="2210" name="class Chain(object):…"/>
          <p:cNvSpPr txBox="1"/>
          <p:nvPr/>
        </p:nvSpPr>
        <p:spPr>
          <a:xfrm>
            <a:off x="1570547" y="4009175"/>
            <a:ext cx="6002906" cy="20069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Chain</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rPr>
                <a:solidFill>
                  <a:srgbClr val="000088"/>
                </a:solidFill>
              </a:rPr>
              <a:t>self</a:t>
            </a:r>
            <a:r>
              <a:rPr>
                <a:solidFill>
                  <a:srgbClr val="666600"/>
                </a:solidFill>
              </a:rPr>
              <a:t>,</a:t>
            </a:r>
            <a:r>
              <a:t> path</a:t>
            </a:r>
            <a:r>
              <a:rPr>
                <a:solidFill>
                  <a:srgbClr val="666600"/>
                </a:solidFill>
              </a:rPr>
              <a:t>=</a:t>
            </a:r>
            <a:r>
              <a:rPr>
                <a:solidFill>
                  <a:srgbClr val="008800"/>
                </a:solidFill>
              </a:rPr>
              <a: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_path </a:t>
            </a:r>
            <a:r>
              <a:rPr>
                <a:solidFill>
                  <a:srgbClr val="666600"/>
                </a:solidFill>
              </a:rPr>
              <a:t>=</a:t>
            </a:r>
            <a:r>
              <a:t> path</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__getattr__</a:t>
            </a:r>
            <a:r>
              <a:rPr>
                <a:solidFill>
                  <a:srgbClr val="666600"/>
                </a:solidFill>
              </a:rPr>
              <a:t>(</a:t>
            </a:r>
            <a:r>
              <a:rPr>
                <a:solidFill>
                  <a:srgbClr val="000088"/>
                </a:solidFill>
              </a:rPr>
              <a:t>self</a:t>
            </a:r>
            <a:r>
              <a:rPr>
                <a:solidFill>
                  <a:srgbClr val="666600"/>
                </a:solidFill>
              </a:rPr>
              <a:t>,</a:t>
            </a:r>
            <a:r>
              <a:t> path</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660066"/>
                </a:solidFill>
              </a:rPr>
              <a:t>Chain</a:t>
            </a:r>
            <a:r>
              <a:rPr>
                <a:solidFill>
                  <a:srgbClr val="666600"/>
                </a:solidFill>
              </a:rPr>
              <a:t>(</a:t>
            </a:r>
            <a:r>
              <a:rPr>
                <a:solidFill>
                  <a:srgbClr val="008800"/>
                </a:solidFill>
              </a:rPr>
              <a:t>'%s/%s'</a:t>
            </a:r>
            <a:r>
              <a:t> </a:t>
            </a:r>
            <a:r>
              <a:rPr>
                <a:solidFill>
                  <a:srgbClr val="666600"/>
                </a:solidFill>
              </a:rPr>
              <a:t>%</a:t>
            </a:r>
            <a:r>
              <a:t> </a:t>
            </a:r>
            <a:r>
              <a:rPr>
                <a:solidFill>
                  <a:srgbClr val="666600"/>
                </a:solidFill>
              </a:rPr>
              <a:t>(</a:t>
            </a:r>
            <a:r>
              <a:rPr>
                <a:solidFill>
                  <a:srgbClr val="000088"/>
                </a:solidFill>
              </a:rPr>
              <a:t>self</a:t>
            </a:r>
            <a:r>
              <a:rPr>
                <a:solidFill>
                  <a:srgbClr val="666600"/>
                </a:solidFill>
              </a:rPr>
              <a:t>.</a:t>
            </a:r>
            <a:r>
              <a:t>_path</a:t>
            </a:r>
            <a:r>
              <a:rPr>
                <a:solidFill>
                  <a:srgbClr val="666600"/>
                </a:solidFill>
              </a:rPr>
              <a:t>,</a:t>
            </a:r>
            <a:r>
              <a:t> path</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__str__</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0088"/>
                </a:solidFill>
              </a:rPr>
              <a:t>self</a:t>
            </a:r>
            <a:r>
              <a:rPr>
                <a:solidFill>
                  <a:srgbClr val="666600"/>
                </a:solidFill>
              </a:rPr>
              <a:t>.</a:t>
            </a:r>
            <a:r>
              <a:t>_path</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__repr__ </a:t>
            </a:r>
            <a:r>
              <a:rPr>
                <a:solidFill>
                  <a:srgbClr val="666600"/>
                </a:solidFill>
              </a:rPr>
              <a:t>=</a:t>
            </a:r>
            <a:r>
              <a:t> __str__</a:t>
            </a:r>
          </a:p>
        </p:txBody>
      </p:sp>
      <p:sp>
        <p:nvSpPr>
          <p:cNvPr id="2211" name="这样，无论API怎么变，SDK都可以根据URL实现完全动态的调用，而且，不随API的增加而改变！"/>
          <p:cNvSpPr txBox="1"/>
          <p:nvPr/>
        </p:nvSpPr>
        <p:spPr>
          <a:xfrm>
            <a:off x="423819" y="6061590"/>
            <a:ext cx="8296362"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这样，无论API怎么变，SDK都可以根据URL实现完全动态的调用，而且，不随API的增加而改变！</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5" name="10.4 定制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10.4	</a:t>
            </a:r>
            <a:r>
              <a:t>定制类</a:t>
            </a:r>
          </a:p>
        </p:txBody>
      </p:sp>
      <p:sp>
        <p:nvSpPr>
          <p:cNvPr id="2216" name="形状"/>
          <p:cNvSpPr/>
          <p:nvPr/>
        </p:nvSpPr>
        <p:spPr>
          <a:xfrm>
            <a:off x="653375" y="94289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217" name="__call__："/>
          <p:cNvSpPr txBox="1"/>
          <p:nvPr/>
        </p:nvSpPr>
        <p:spPr>
          <a:xfrm>
            <a:off x="1314367" y="928920"/>
            <a:ext cx="1288797"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__call__：</a:t>
            </a:r>
          </a:p>
        </p:txBody>
      </p:sp>
      <p:sp>
        <p:nvSpPr>
          <p:cNvPr id="2218" name="一个对象实例可以有自己的属性和方法，当调用实例方法时，用instance.method()来调用。能不能直接在实例本身上调用呢？在Python中，答案是肯定的。…"/>
          <p:cNvSpPr txBox="1"/>
          <p:nvPr/>
        </p:nvSpPr>
        <p:spPr>
          <a:xfrm>
            <a:off x="476574" y="1485013"/>
            <a:ext cx="8385547" cy="13742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一个对象实例可以有自己的属性和方法，当调用实例方法时，用</a:t>
            </a:r>
            <a:r>
              <a:rPr>
                <a:solidFill>
                  <a:schemeClr val="accent2">
                    <a:satOff val="-67193"/>
                    <a:lumOff val="20931"/>
                  </a:schemeClr>
                </a:solidFill>
              </a:rPr>
              <a:t>instance.method()</a:t>
            </a:r>
            <a:r>
              <a:t>来调用。能不能直接在实例本身上调用呢？在Python中，答案是肯定的。</a:t>
            </a:r>
          </a:p>
          <a:p>
            <a:pPr defTabSz="457200">
              <a:defRPr>
                <a:solidFill>
                  <a:srgbClr val="000000"/>
                </a:solidFill>
                <a:latin typeface="Helvetica Neue"/>
                <a:ea typeface="Helvetica Neue"/>
                <a:cs typeface="Helvetica Neue"/>
                <a:sym typeface="Helvetica Neue"/>
              </a:defRPr>
            </a:pPr>
            <a:r>
              <a:t>       任何类，只需要定义一个</a:t>
            </a:r>
            <a:r>
              <a:rPr>
                <a:solidFill>
                  <a:schemeClr val="accent2">
                    <a:satOff val="-67193"/>
                    <a:lumOff val="20931"/>
                  </a:schemeClr>
                </a:solidFill>
              </a:rPr>
              <a:t>__call__()</a:t>
            </a:r>
            <a:r>
              <a:t>方法，就可以直接对实例进行调用。示例：</a:t>
            </a:r>
          </a:p>
        </p:txBody>
      </p:sp>
      <p:sp>
        <p:nvSpPr>
          <p:cNvPr id="2219" name="class Student(object):…"/>
          <p:cNvSpPr txBox="1"/>
          <p:nvPr/>
        </p:nvSpPr>
        <p:spPr>
          <a:xfrm>
            <a:off x="2094683" y="2982278"/>
            <a:ext cx="5149328" cy="12830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rPr>
                <a:solidFill>
                  <a:srgbClr val="000088"/>
                </a:solidFill>
              </a:rPr>
              <a:t>self</a:t>
            </a:r>
            <a:r>
              <a:rPr>
                <a:solidFill>
                  <a:srgbClr val="666600"/>
                </a:solidFill>
              </a:rPr>
              <a:t>,</a:t>
            </a:r>
            <a:r>
              <a:t> name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name </a:t>
            </a:r>
            <a:r>
              <a:rPr>
                <a:solidFill>
                  <a:srgbClr val="666600"/>
                </a:solidFill>
              </a:rPr>
              <a:t>=</a:t>
            </a:r>
            <a:r>
              <a:t> name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__call__</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'My name is %s.'</a:t>
            </a:r>
            <a:r>
              <a:rPr>
                <a:solidFill>
                  <a:srgbClr val="668099">
                    <a:alpha val="40000"/>
                  </a:srgbClr>
                </a:solidFill>
              </a:rPr>
              <a:t> </a:t>
            </a:r>
            <a:r>
              <a:rPr>
                <a:solidFill>
                  <a:srgbClr val="666600"/>
                </a:solidFill>
              </a:rPr>
              <a:t>%</a:t>
            </a:r>
            <a:r>
              <a:rPr>
                <a:solidFill>
                  <a:srgbClr val="668099">
                    <a:alpha val="40000"/>
                  </a:srgbClr>
                </a:solidFill>
              </a:rPr>
              <a:t> </a:t>
            </a:r>
            <a:r>
              <a:rPr>
                <a:solidFill>
                  <a:srgbClr val="000088"/>
                </a:solidFill>
              </a:rPr>
              <a:t>self</a:t>
            </a:r>
            <a:r>
              <a:rPr>
                <a:solidFill>
                  <a:srgbClr val="666600"/>
                </a:solidFill>
              </a:rPr>
              <a:t>.</a:t>
            </a:r>
            <a:r>
              <a:rPr>
                <a:solidFill>
                  <a:srgbClr val="668099">
                    <a:alpha val="40000"/>
                  </a:srgbClr>
                </a:solidFill>
              </a:rPr>
              <a:t>name</a:t>
            </a:r>
            <a:r>
              <a:rPr>
                <a:solidFill>
                  <a:srgbClr val="666600"/>
                </a:solidFill>
              </a:rPr>
              <a:t>)</a:t>
            </a:r>
          </a:p>
        </p:txBody>
      </p:sp>
      <p:sp>
        <p:nvSpPr>
          <p:cNvPr id="2220" name="调用方式如下："/>
          <p:cNvSpPr txBox="1"/>
          <p:nvPr/>
        </p:nvSpPr>
        <p:spPr>
          <a:xfrm>
            <a:off x="882977" y="4517365"/>
            <a:ext cx="17043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调用方式如下：</a:t>
            </a:r>
          </a:p>
        </p:txBody>
      </p:sp>
      <p:pic>
        <p:nvPicPr>
          <p:cNvPr id="2221" name="图像" descr="图像"/>
          <p:cNvPicPr>
            <a:picLocks noChangeAspect="1"/>
          </p:cNvPicPr>
          <p:nvPr/>
        </p:nvPicPr>
        <p:blipFill>
          <a:blip r:embed="rId3">
            <a:extLst/>
          </a:blip>
          <a:stretch>
            <a:fillRect/>
          </a:stretch>
        </p:blipFill>
        <p:spPr>
          <a:xfrm>
            <a:off x="2609850" y="5164275"/>
            <a:ext cx="3924300" cy="8509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5" name="10.4 定制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10.4	</a:t>
            </a:r>
            <a:r>
              <a:t>定制类</a:t>
            </a:r>
          </a:p>
        </p:txBody>
      </p:sp>
      <p:sp>
        <p:nvSpPr>
          <p:cNvPr id="2226" name="__call__()还可以定义参数。对实例进行直接调用就像对一个函数进行调用一样，所以完全可以把对象看成函数，把函数看成对象，因为这两者之间本来就没什么根本的区别。…"/>
          <p:cNvSpPr txBox="1"/>
          <p:nvPr/>
        </p:nvSpPr>
        <p:spPr>
          <a:xfrm>
            <a:off x="423819" y="948861"/>
            <a:ext cx="8296362" cy="26570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 __call__()</a:t>
            </a:r>
            <a:r>
              <a:t>还可以定义参数。对实例进行直接调用就像对一个函数进行调用一样，所以完全可以把对象看成函数，把函数看成对象，因为这两者之间本来就没什么根本的区别。</a:t>
            </a:r>
          </a:p>
          <a:p>
            <a:pPr defTabSz="457200">
              <a:defRPr>
                <a:solidFill>
                  <a:srgbClr val="000000"/>
                </a:solidFill>
                <a:latin typeface="Helvetica Neue"/>
                <a:ea typeface="Helvetica Neue"/>
                <a:cs typeface="Helvetica Neue"/>
                <a:sym typeface="Helvetica Neue"/>
              </a:defRPr>
            </a:pPr>
            <a:r>
              <a:t>       如果把对象看成函数，那么函数本身其实也可以在运行期动态创建出来，因为类的实例都是运行期创建出来的，这么一来，就模糊了对象和函数的界限。</a:t>
            </a:r>
          </a:p>
          <a:p>
            <a:pPr defTabSz="457200">
              <a:defRPr>
                <a:solidFill>
                  <a:srgbClr val="000000"/>
                </a:solidFill>
                <a:latin typeface="Helvetica Neue"/>
                <a:ea typeface="Helvetica Neue"/>
                <a:cs typeface="Helvetica Neue"/>
                <a:sym typeface="Helvetica Neue"/>
              </a:defRPr>
            </a:pPr>
            <a:r>
              <a:t>       那么，怎么判断一个变量是对象还是函数呢？其实，更多的时候，需要判断一个对象是否能被调用，能被调用的对象就是一个</a:t>
            </a:r>
            <a:r>
              <a:rPr>
                <a:solidFill>
                  <a:schemeClr val="accent2">
                    <a:satOff val="-67193"/>
                    <a:lumOff val="20931"/>
                  </a:schemeClr>
                </a:solidFill>
              </a:rPr>
              <a:t>Callable</a:t>
            </a:r>
            <a:r>
              <a:t>对象，比如函数和我们上面定义的带有</a:t>
            </a:r>
            <a:r>
              <a:rPr>
                <a:solidFill>
                  <a:schemeClr val="accent2">
                    <a:satOff val="-67193"/>
                    <a:lumOff val="20931"/>
                  </a:schemeClr>
                </a:solidFill>
              </a:rPr>
              <a:t>__call__()</a:t>
            </a:r>
            <a:r>
              <a:t>的类实例：</a:t>
            </a:r>
          </a:p>
        </p:txBody>
      </p:sp>
      <p:pic>
        <p:nvPicPr>
          <p:cNvPr id="2227" name="图像" descr="图像"/>
          <p:cNvPicPr>
            <a:picLocks noChangeAspect="1"/>
          </p:cNvPicPr>
          <p:nvPr/>
        </p:nvPicPr>
        <p:blipFill>
          <a:blip r:embed="rId3">
            <a:extLst/>
          </a:blip>
          <a:stretch>
            <a:fillRect/>
          </a:stretch>
        </p:blipFill>
        <p:spPr>
          <a:xfrm>
            <a:off x="2183231" y="3639385"/>
            <a:ext cx="4322630" cy="2230691"/>
          </a:xfrm>
          <a:prstGeom prst="rect">
            <a:avLst/>
          </a:prstGeom>
          <a:ln w="12700">
            <a:miter lim="400000"/>
          </a:ln>
        </p:spPr>
      </p:pic>
      <p:sp>
        <p:nvSpPr>
          <p:cNvPr id="2228" name="通过callable()函数，我们就可以判断一个对象是否是“可调用”对象。"/>
          <p:cNvSpPr txBox="1"/>
          <p:nvPr/>
        </p:nvSpPr>
        <p:spPr>
          <a:xfrm>
            <a:off x="888964" y="6134772"/>
            <a:ext cx="6911164"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通过</a:t>
            </a:r>
            <a:r>
              <a:rPr>
                <a:solidFill>
                  <a:schemeClr val="accent2">
                    <a:satOff val="-67193"/>
                    <a:lumOff val="20931"/>
                  </a:schemeClr>
                </a:solidFill>
              </a:rPr>
              <a:t>callable()</a:t>
            </a:r>
            <a:r>
              <a:t>函数，我们就可以判断一个对象是否是“可调用”对象。</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2" name="10.5 使用枚举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10.5	</a:t>
            </a:r>
            <a:r>
              <a:t>使用枚举类</a:t>
            </a:r>
          </a:p>
        </p:txBody>
      </p:sp>
      <p:sp>
        <p:nvSpPr>
          <p:cNvPr id="2233" name="当需要定义常量时，一个办法是用大写变量通过整数来定义，例如月份："/>
          <p:cNvSpPr txBox="1"/>
          <p:nvPr/>
        </p:nvSpPr>
        <p:spPr>
          <a:xfrm>
            <a:off x="856998" y="856382"/>
            <a:ext cx="7482892"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 当需要定义常量时，一个办法是用大写变量通过整数来定义，例如月份：</a:t>
            </a:r>
          </a:p>
        </p:txBody>
      </p:sp>
      <p:sp>
        <p:nvSpPr>
          <p:cNvPr id="2234" name="JAN = 1…"/>
          <p:cNvSpPr txBox="1"/>
          <p:nvPr/>
        </p:nvSpPr>
        <p:spPr>
          <a:xfrm>
            <a:off x="3811191" y="1308568"/>
            <a:ext cx="1521618" cy="15243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JAN </a:t>
            </a:r>
            <a:r>
              <a:rPr>
                <a:solidFill>
                  <a:srgbClr val="666600"/>
                </a:solidFill>
              </a:rPr>
              <a:t>=</a:t>
            </a:r>
            <a:r>
              <a:t> </a:t>
            </a:r>
            <a:r>
              <a:rPr>
                <a:solidFill>
                  <a:srgbClr val="006666"/>
                </a:solidFill>
              </a:rPr>
              <a:t>1</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FEB </a:t>
            </a:r>
            <a:r>
              <a:rPr>
                <a:solidFill>
                  <a:srgbClr val="666600"/>
                </a:solidFill>
              </a:rPr>
              <a:t>=</a:t>
            </a:r>
            <a:r>
              <a:t> </a:t>
            </a:r>
            <a:r>
              <a:rPr>
                <a:solidFill>
                  <a:srgbClr val="006666"/>
                </a:solidFill>
              </a:rPr>
              <a:t>2</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MAR </a:t>
            </a:r>
            <a:r>
              <a:rPr>
                <a:solidFill>
                  <a:srgbClr val="666600"/>
                </a:solidFill>
              </a:rPr>
              <a:t>=</a:t>
            </a:r>
            <a:r>
              <a:t> </a:t>
            </a:r>
            <a:r>
              <a:rPr>
                <a:solidFill>
                  <a:srgbClr val="006666"/>
                </a:solidFill>
              </a:rPr>
              <a:t>3</a:t>
            </a:r>
          </a:p>
          <a:p>
            <a:pPr marL="457200" indent="-317500" defTabSz="457200">
              <a:buClr>
                <a:srgbClr val="668099">
                  <a:alpha val="40000"/>
                </a:srgbClr>
              </a:buClr>
              <a:buSzPct val="100000"/>
              <a:buFont typeface="Monaco"/>
              <a:buAutoNum type="arabicPeriod" startAt="1"/>
              <a:defRPr sz="1400">
                <a:solidFill>
                  <a:srgbClr val="666600"/>
                </a:solidFill>
                <a:latin typeface="Monaco"/>
                <a:ea typeface="Monaco"/>
                <a:cs typeface="Monaco"/>
                <a:sym typeface="Monaco"/>
              </a:defRPr>
            </a:pPr>
            <a: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NOV </a:t>
            </a:r>
            <a:r>
              <a:rPr>
                <a:solidFill>
                  <a:srgbClr val="666600"/>
                </a:solidFill>
              </a:rPr>
              <a:t>=</a:t>
            </a:r>
            <a:r>
              <a:t> </a:t>
            </a:r>
            <a:r>
              <a:rPr>
                <a:solidFill>
                  <a:srgbClr val="006666"/>
                </a:solidFill>
              </a:rPr>
              <a:t>11</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DEC </a:t>
            </a:r>
            <a:r>
              <a:rPr>
                <a:solidFill>
                  <a:srgbClr val="666600"/>
                </a:solidFill>
              </a:rPr>
              <a:t>=</a:t>
            </a:r>
            <a:r>
              <a:t> </a:t>
            </a:r>
            <a:r>
              <a:rPr>
                <a:solidFill>
                  <a:srgbClr val="006666"/>
                </a:solidFill>
              </a:rPr>
              <a:t>12</a:t>
            </a:r>
          </a:p>
        </p:txBody>
      </p:sp>
      <p:sp>
        <p:nvSpPr>
          <p:cNvPr id="2235" name="好处是简单，缺点是类型是int，并且仍然是变量。…"/>
          <p:cNvSpPr txBox="1"/>
          <p:nvPr/>
        </p:nvSpPr>
        <p:spPr>
          <a:xfrm>
            <a:off x="399892" y="2876209"/>
            <a:ext cx="8560133"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好处是简单，缺点是类型是</a:t>
            </a:r>
            <a:r>
              <a:rPr>
                <a:solidFill>
                  <a:schemeClr val="accent2">
                    <a:satOff val="-67193"/>
                    <a:lumOff val="20931"/>
                  </a:schemeClr>
                </a:solidFill>
              </a:rPr>
              <a:t>int</a:t>
            </a:r>
            <a:r>
              <a:t>，并且仍然是变量。</a:t>
            </a:r>
          </a:p>
          <a:p>
            <a:pPr defTabSz="457200">
              <a:defRPr>
                <a:solidFill>
                  <a:srgbClr val="000000"/>
                </a:solidFill>
                <a:latin typeface="Helvetica Neue"/>
                <a:ea typeface="Helvetica Neue"/>
                <a:cs typeface="Helvetica Neue"/>
                <a:sym typeface="Helvetica Neue"/>
              </a:defRPr>
            </a:pPr>
            <a:r>
              <a:t>       更好的方法是为这样的枚举类型定义一个class类型，然后，每个常量都是</a:t>
            </a:r>
            <a:r>
              <a:rPr>
                <a:solidFill>
                  <a:schemeClr val="accent2">
                    <a:satOff val="-67193"/>
                    <a:lumOff val="20931"/>
                  </a:schemeClr>
                </a:solidFill>
              </a:rPr>
              <a:t>class</a:t>
            </a:r>
            <a:r>
              <a:t>的一个唯一实例。Python提供了</a:t>
            </a:r>
            <a:r>
              <a:rPr>
                <a:solidFill>
                  <a:schemeClr val="accent2">
                    <a:satOff val="-67193"/>
                    <a:lumOff val="20931"/>
                  </a:schemeClr>
                </a:solidFill>
              </a:rPr>
              <a:t>Enum</a:t>
            </a:r>
            <a:r>
              <a:t>类来实现这个功能：</a:t>
            </a:r>
          </a:p>
        </p:txBody>
      </p:sp>
      <p:sp>
        <p:nvSpPr>
          <p:cNvPr id="2236" name="from enum import Enum…"/>
          <p:cNvSpPr txBox="1"/>
          <p:nvPr/>
        </p:nvSpPr>
        <p:spPr>
          <a:xfrm>
            <a:off x="184742" y="3976196"/>
            <a:ext cx="8990433" cy="10417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0066"/>
              </a:buClr>
              <a:buSzPct val="100000"/>
              <a:buFont typeface="Monaco"/>
              <a:buAutoNum type="arabicPeriod" startAt="1"/>
              <a:defRPr sz="1400">
                <a:solidFill>
                  <a:srgbClr val="000088"/>
                </a:solidFill>
                <a:latin typeface="Monaco"/>
                <a:ea typeface="Monaco"/>
                <a:cs typeface="Monaco"/>
                <a:sym typeface="Monaco"/>
              </a:defRPr>
            </a:pPr>
            <a:r>
              <a:t>from</a:t>
            </a:r>
            <a:r>
              <a:rPr>
                <a:solidFill>
                  <a:srgbClr val="668099">
                    <a:alpha val="40000"/>
                  </a:srgbClr>
                </a:solidFill>
              </a:rPr>
              <a:t> </a:t>
            </a:r>
            <a:r>
              <a:t>enum</a:t>
            </a:r>
            <a:r>
              <a:rPr>
                <a:solidFill>
                  <a:srgbClr val="668099">
                    <a:alpha val="40000"/>
                  </a:srgbClr>
                </a:solidFill>
              </a:rPr>
              <a:t> </a:t>
            </a:r>
            <a:r>
              <a:t>import</a:t>
            </a:r>
            <a:r>
              <a:rPr>
                <a:solidFill>
                  <a:srgbClr val="668099">
                    <a:alpha val="40000"/>
                  </a:srgbClr>
                </a:solidFill>
              </a:rPr>
              <a:t> </a:t>
            </a:r>
            <a:r>
              <a:rPr>
                <a:solidFill>
                  <a:srgbClr val="660066"/>
                </a:solidFill>
              </a:rPr>
              <a:t>Enum</a:t>
            </a:r>
            <a:endParaRPr>
              <a:solidFill>
                <a:srgbClr val="668099">
                  <a:alpha val="40000"/>
                </a:srgbClr>
              </a:solidFill>
            </a:endParaRPr>
          </a:p>
          <a:p>
            <a:pPr marL="457200" indent="-317500" defTabSz="457200">
              <a:buClr>
                <a:srgbClr val="660066"/>
              </a:buClr>
              <a:buSzPct val="100000"/>
              <a:buFont typeface="Monaco"/>
              <a:buAutoNum type="arabicPeriod" startAt="1"/>
              <a:defRPr sz="1400">
                <a:solidFill>
                  <a:srgbClr val="660066"/>
                </a:solidFill>
                <a:latin typeface="Monaco"/>
                <a:ea typeface="Monaco"/>
                <a:cs typeface="Monaco"/>
                <a:sym typeface="Monaco"/>
              </a:defRPr>
            </a:pPr>
            <a:r>
              <a:t>Month</a:t>
            </a:r>
            <a:r>
              <a:rPr>
                <a:solidFill>
                  <a:srgbClr val="668099">
                    <a:alpha val="40000"/>
                  </a:srgbClr>
                </a:solidFill>
              </a:rPr>
              <a:t> </a:t>
            </a:r>
            <a:r>
              <a:rPr>
                <a:solidFill>
                  <a:srgbClr val="666600"/>
                </a:solidFill>
              </a:rPr>
              <a:t>=</a:t>
            </a:r>
            <a:r>
              <a:rPr>
                <a:solidFill>
                  <a:srgbClr val="668099">
                    <a:alpha val="40000"/>
                  </a:srgbClr>
                </a:solidFill>
              </a:rPr>
              <a:t> </a:t>
            </a:r>
            <a:r>
              <a:t>Enum</a:t>
            </a:r>
            <a:r>
              <a:rPr>
                <a:solidFill>
                  <a:srgbClr val="666600"/>
                </a:solidFill>
              </a:rPr>
              <a:t>(</a:t>
            </a:r>
            <a:r>
              <a:rPr>
                <a:solidFill>
                  <a:srgbClr val="008800"/>
                </a:solidFill>
              </a:rPr>
              <a:t>'Month'</a:t>
            </a:r>
            <a:r>
              <a:rPr>
                <a:solidFill>
                  <a:srgbClr val="666600"/>
                </a:solidFill>
              </a:rPr>
              <a:t>,</a:t>
            </a:r>
            <a:r>
              <a:rPr>
                <a:solidFill>
                  <a:srgbClr val="668099">
                    <a:alpha val="40000"/>
                  </a:srgbClr>
                </a:solidFill>
              </a:rPr>
              <a:t> </a:t>
            </a:r>
            <a:r>
              <a:rPr>
                <a:solidFill>
                  <a:srgbClr val="666600"/>
                </a:solidFill>
              </a:rPr>
              <a:t>(</a:t>
            </a:r>
            <a:r>
              <a:rPr>
                <a:solidFill>
                  <a:srgbClr val="008800"/>
                </a:solidFill>
              </a:rPr>
              <a:t>'Jan'</a:t>
            </a:r>
            <a:r>
              <a:rPr>
                <a:solidFill>
                  <a:srgbClr val="666600"/>
                </a:solidFill>
              </a:rPr>
              <a:t>,</a:t>
            </a:r>
            <a:r>
              <a:rPr>
                <a:solidFill>
                  <a:srgbClr val="668099">
                    <a:alpha val="40000"/>
                  </a:srgbClr>
                </a:solidFill>
              </a:rPr>
              <a:t> </a:t>
            </a:r>
            <a:r>
              <a:rPr>
                <a:solidFill>
                  <a:srgbClr val="008800"/>
                </a:solidFill>
              </a:rPr>
              <a:t>'Feb'</a:t>
            </a:r>
            <a:r>
              <a:rPr>
                <a:solidFill>
                  <a:srgbClr val="666600"/>
                </a:solidFill>
              </a:rPr>
              <a:t>,</a:t>
            </a:r>
            <a:r>
              <a:rPr>
                <a:solidFill>
                  <a:srgbClr val="668099">
                    <a:alpha val="40000"/>
                  </a:srgbClr>
                </a:solidFill>
              </a:rPr>
              <a:t> </a:t>
            </a:r>
            <a:r>
              <a:rPr>
                <a:solidFill>
                  <a:srgbClr val="008800"/>
                </a:solidFill>
              </a:rPr>
              <a:t>'Mar'</a:t>
            </a:r>
            <a:r>
              <a:rPr>
                <a:solidFill>
                  <a:srgbClr val="666600"/>
                </a:solidFill>
              </a:rPr>
              <a:t>,</a:t>
            </a:r>
            <a:r>
              <a:rPr>
                <a:solidFill>
                  <a:srgbClr val="668099">
                    <a:alpha val="40000"/>
                  </a:srgbClr>
                </a:solidFill>
              </a:rPr>
              <a:t> </a:t>
            </a:r>
            <a:r>
              <a:rPr>
                <a:solidFill>
                  <a:srgbClr val="008800"/>
                </a:solidFill>
              </a:rPr>
              <a:t>'Apr'</a:t>
            </a:r>
            <a:r>
              <a:rPr>
                <a:solidFill>
                  <a:srgbClr val="666600"/>
                </a:solidFill>
              </a:rPr>
              <a:t>,</a:t>
            </a:r>
            <a:r>
              <a:rPr>
                <a:solidFill>
                  <a:srgbClr val="668099">
                    <a:alpha val="40000"/>
                  </a:srgbClr>
                </a:solidFill>
              </a:rPr>
              <a:t> </a:t>
            </a:r>
            <a:r>
              <a:rPr>
                <a:solidFill>
                  <a:srgbClr val="008800"/>
                </a:solidFill>
              </a:rPr>
              <a:t>'May'</a:t>
            </a:r>
            <a:r>
              <a:rPr>
                <a:solidFill>
                  <a:srgbClr val="666600"/>
                </a:solidFill>
              </a:rPr>
              <a:t>,</a:t>
            </a:r>
            <a:r>
              <a:rPr>
                <a:solidFill>
                  <a:srgbClr val="668099">
                    <a:alpha val="40000"/>
                  </a:srgbClr>
                </a:solidFill>
              </a:rPr>
              <a:t> </a:t>
            </a:r>
            <a:r>
              <a:rPr>
                <a:solidFill>
                  <a:srgbClr val="008800"/>
                </a:solidFill>
              </a:rPr>
              <a:t>'Jun'</a:t>
            </a:r>
            <a:r>
              <a:rPr>
                <a:solidFill>
                  <a:srgbClr val="666600"/>
                </a:solidFill>
              </a:rPr>
              <a:t>,</a:t>
            </a:r>
            <a:r>
              <a:rPr>
                <a:solidFill>
                  <a:srgbClr val="668099">
                    <a:alpha val="40000"/>
                  </a:srgbClr>
                </a:solidFill>
              </a:rPr>
              <a:t> </a:t>
            </a:r>
            <a:r>
              <a:rPr>
                <a:solidFill>
                  <a:srgbClr val="008800"/>
                </a:solidFill>
              </a:rPr>
              <a:t>'Jul'</a:t>
            </a:r>
            <a:r>
              <a:rPr>
                <a:solidFill>
                  <a:srgbClr val="666600"/>
                </a:solidFill>
              </a:rPr>
              <a:t>,</a:t>
            </a:r>
            <a:r>
              <a:rPr>
                <a:solidFill>
                  <a:srgbClr val="668099">
                    <a:alpha val="40000"/>
                  </a:srgbClr>
                </a:solidFill>
              </a:rPr>
              <a:t> </a:t>
            </a:r>
            <a:r>
              <a:rPr>
                <a:solidFill>
                  <a:srgbClr val="008800"/>
                </a:solidFill>
              </a:rPr>
              <a:t>'Aug'</a:t>
            </a:r>
            <a:r>
              <a:rPr>
                <a:solidFill>
                  <a:srgbClr val="666600"/>
                </a:solidFill>
              </a:rPr>
              <a:t>,</a:t>
            </a:r>
            <a:r>
              <a:rPr>
                <a:solidFill>
                  <a:srgbClr val="668099">
                    <a:alpha val="40000"/>
                  </a:srgbClr>
                </a:solidFill>
              </a:rPr>
              <a:t> </a:t>
            </a:r>
            <a:r>
              <a:rPr>
                <a:solidFill>
                  <a:srgbClr val="008800"/>
                </a:solidFill>
              </a:rPr>
              <a:t>'Sep'</a:t>
            </a:r>
            <a:r>
              <a:rPr>
                <a:solidFill>
                  <a:srgbClr val="666600"/>
                </a:solidFill>
              </a:rPr>
              <a:t>,</a:t>
            </a:r>
            <a:r>
              <a:rPr>
                <a:solidFill>
                  <a:srgbClr val="668099">
                    <a:alpha val="40000"/>
                  </a:srgbClr>
                </a:solidFill>
              </a:rPr>
              <a:t> </a:t>
            </a:r>
            <a:r>
              <a:rPr>
                <a:solidFill>
                  <a:srgbClr val="008800"/>
                </a:solidFill>
              </a:rPr>
              <a:t>'Oct'</a:t>
            </a:r>
            <a:r>
              <a:rPr>
                <a:solidFill>
                  <a:srgbClr val="666600"/>
                </a:solidFill>
              </a:rPr>
              <a:t>,</a:t>
            </a:r>
            <a:r>
              <a:rPr>
                <a:solidFill>
                  <a:srgbClr val="668099">
                    <a:alpha val="40000"/>
                  </a:srgbClr>
                </a:solidFill>
              </a:rPr>
              <a:t> </a:t>
            </a:r>
            <a:r>
              <a:rPr>
                <a:solidFill>
                  <a:srgbClr val="008800"/>
                </a:solidFill>
              </a:rPr>
              <a:t>'Nov'</a:t>
            </a:r>
            <a:r>
              <a:rPr>
                <a:solidFill>
                  <a:srgbClr val="666600"/>
                </a:solidFill>
              </a:rPr>
              <a:t>,</a:t>
            </a:r>
            <a:r>
              <a:rPr>
                <a:solidFill>
                  <a:srgbClr val="668099">
                    <a:alpha val="40000"/>
                  </a:srgbClr>
                </a:solidFill>
              </a:rPr>
              <a:t> </a:t>
            </a:r>
            <a:r>
              <a:rPr>
                <a:solidFill>
                  <a:srgbClr val="008800"/>
                </a:solidFill>
              </a:rPr>
              <a:t>'Dec'</a:t>
            </a:r>
            <a:r>
              <a:rPr>
                <a:solidFill>
                  <a:srgbClr val="666600"/>
                </a:solidFill>
              </a:rPr>
              <a:t>))</a:t>
            </a:r>
            <a:endParaRPr>
              <a:solidFill>
                <a:srgbClr val="668099">
                  <a:alpha val="40000"/>
                </a:srgbClr>
              </a:solidFill>
            </a:endParaRPr>
          </a:p>
        </p:txBody>
      </p:sp>
      <p:sp>
        <p:nvSpPr>
          <p:cNvPr id="2237" name="这样我们就获得了Month类型的枚举类，可以直接使用Month.Jan来引用一个常量，或者枚举它的所有成员："/>
          <p:cNvSpPr txBox="1"/>
          <p:nvPr/>
        </p:nvSpPr>
        <p:spPr>
          <a:xfrm>
            <a:off x="399892" y="4826528"/>
            <a:ext cx="8560133"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这样我们就获得了Month类型的枚举类，可以直接使用Month.Jan来引用一个常量，或者枚举它的所有成员：</a:t>
            </a:r>
          </a:p>
        </p:txBody>
      </p:sp>
      <p:sp>
        <p:nvSpPr>
          <p:cNvPr id="2238" name="for name, member in Month.__members__.items():…"/>
          <p:cNvSpPr txBox="1"/>
          <p:nvPr/>
        </p:nvSpPr>
        <p:spPr>
          <a:xfrm>
            <a:off x="1730593" y="5620003"/>
            <a:ext cx="5682814"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for</a:t>
            </a:r>
            <a:r>
              <a:t> name</a:t>
            </a:r>
            <a:r>
              <a:rPr>
                <a:solidFill>
                  <a:srgbClr val="666600"/>
                </a:solidFill>
              </a:rPr>
              <a:t>,</a:t>
            </a:r>
            <a:r>
              <a:t> member </a:t>
            </a:r>
            <a:r>
              <a:rPr>
                <a:solidFill>
                  <a:srgbClr val="000088"/>
                </a:solidFill>
              </a:rPr>
              <a:t>in</a:t>
            </a:r>
            <a:r>
              <a:t> </a:t>
            </a:r>
            <a:r>
              <a:rPr>
                <a:solidFill>
                  <a:srgbClr val="660066"/>
                </a:solidFill>
              </a:rPr>
              <a:t>Month</a:t>
            </a:r>
            <a:r>
              <a:rPr>
                <a:solidFill>
                  <a:srgbClr val="666600"/>
                </a:solidFill>
              </a:rPr>
              <a:t>.</a:t>
            </a:r>
            <a:r>
              <a:t>__members__</a:t>
            </a:r>
            <a:r>
              <a:rPr>
                <a:solidFill>
                  <a:srgbClr val="666600"/>
                </a:solidFill>
              </a:rPr>
              <a:t>.</a:t>
            </a:r>
            <a:r>
              <a:t>items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t>name</a:t>
            </a:r>
            <a:r>
              <a:rPr>
                <a:solidFill>
                  <a:srgbClr val="666600"/>
                </a:solidFill>
              </a:rPr>
              <a:t>,</a:t>
            </a:r>
            <a:r>
              <a:t> </a:t>
            </a:r>
            <a:r>
              <a:rPr>
                <a:solidFill>
                  <a:srgbClr val="008800"/>
                </a:solidFill>
              </a:rPr>
              <a:t>'=&gt;'</a:t>
            </a:r>
            <a:r>
              <a:rPr>
                <a:solidFill>
                  <a:srgbClr val="666600"/>
                </a:solidFill>
              </a:rPr>
              <a:t>,</a:t>
            </a:r>
            <a:r>
              <a:t> member</a:t>
            </a:r>
            <a:r>
              <a:rPr>
                <a:solidFill>
                  <a:srgbClr val="666600"/>
                </a:solidFill>
              </a:rPr>
              <a:t>,</a:t>
            </a:r>
            <a:r>
              <a:t> </a:t>
            </a:r>
            <a:r>
              <a:rPr>
                <a:solidFill>
                  <a:srgbClr val="008800"/>
                </a:solidFill>
              </a:rPr>
              <a:t>','</a:t>
            </a:r>
            <a:r>
              <a:rPr>
                <a:solidFill>
                  <a:srgbClr val="666600"/>
                </a:solidFill>
              </a:rPr>
              <a:t>,</a:t>
            </a:r>
            <a:r>
              <a:t> member</a:t>
            </a:r>
            <a:r>
              <a:rPr>
                <a:solidFill>
                  <a:srgbClr val="666600"/>
                </a:solidFill>
              </a:rPr>
              <a:t>.</a:t>
            </a:r>
            <a:r>
              <a:t>value</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2" name="10.5 使用枚举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10.5	</a:t>
            </a:r>
            <a:r>
              <a:t>使用枚举类</a:t>
            </a:r>
          </a:p>
        </p:txBody>
      </p:sp>
      <p:sp>
        <p:nvSpPr>
          <p:cNvPr id="2243" name="value属性则是自动赋给成员的int常量，默认从1开始计数。…"/>
          <p:cNvSpPr txBox="1"/>
          <p:nvPr/>
        </p:nvSpPr>
        <p:spPr>
          <a:xfrm>
            <a:off x="557155" y="1117174"/>
            <a:ext cx="7914587"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value</a:t>
            </a:r>
            <a:r>
              <a:t>属性则是自动赋给成员的</a:t>
            </a:r>
            <a:r>
              <a:rPr>
                <a:solidFill>
                  <a:schemeClr val="accent2">
                    <a:satOff val="-67193"/>
                    <a:lumOff val="20931"/>
                  </a:schemeClr>
                </a:solidFill>
              </a:rPr>
              <a:t>int</a:t>
            </a:r>
            <a:r>
              <a:t>常量，默认从1开始计数。</a:t>
            </a:r>
          </a:p>
          <a:p>
            <a:pPr defTabSz="457200">
              <a:defRPr>
                <a:solidFill>
                  <a:srgbClr val="000000"/>
                </a:solidFill>
                <a:latin typeface="Helvetica Neue"/>
                <a:ea typeface="Helvetica Neue"/>
                <a:cs typeface="Helvetica Neue"/>
                <a:sym typeface="Helvetica Neue"/>
              </a:defRPr>
            </a:pPr>
            <a:r>
              <a:t>    如果需要更精确地控制枚举类型，可以从Enum派生出自定义类：</a:t>
            </a:r>
          </a:p>
        </p:txBody>
      </p:sp>
      <p:sp>
        <p:nvSpPr>
          <p:cNvPr id="2244" name="from enum import Enum, unique…"/>
          <p:cNvSpPr txBox="1"/>
          <p:nvPr/>
        </p:nvSpPr>
        <p:spPr>
          <a:xfrm>
            <a:off x="2508909" y="1957487"/>
            <a:ext cx="4011078" cy="2517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from</a:t>
            </a:r>
            <a:r>
              <a:t> </a:t>
            </a:r>
            <a:r>
              <a:rPr>
                <a:solidFill>
                  <a:srgbClr val="000088"/>
                </a:solidFill>
              </a:rPr>
              <a:t>enum</a:t>
            </a:r>
            <a:r>
              <a:t> </a:t>
            </a:r>
            <a:r>
              <a:rPr>
                <a:solidFill>
                  <a:srgbClr val="000088"/>
                </a:solidFill>
              </a:rPr>
              <a:t>import</a:t>
            </a:r>
            <a:r>
              <a:t> </a:t>
            </a:r>
            <a:r>
              <a:rPr>
                <a:solidFill>
                  <a:srgbClr val="660066"/>
                </a:solidFill>
              </a:rPr>
              <a:t>Enum</a:t>
            </a:r>
            <a:r>
              <a:rPr>
                <a:solidFill>
                  <a:srgbClr val="666600"/>
                </a:solidFill>
              </a:rPr>
              <a:t>,</a:t>
            </a:r>
            <a:r>
              <a:t> unique</a:t>
            </a:r>
          </a:p>
          <a:p>
            <a:pPr marL="457200" indent="-317500" defTabSz="457200">
              <a:buClr>
                <a:srgbClr val="668099">
                  <a:alpha val="40000"/>
                </a:srgbClr>
              </a:buClr>
              <a:buSzPct val="100000"/>
              <a:buFont typeface="Monaco"/>
              <a:buAutoNum type="arabicPeriod" startAt="1"/>
              <a:defRPr sz="1400">
                <a:solidFill>
                  <a:srgbClr val="006666"/>
                </a:solidFill>
                <a:latin typeface="Monaco"/>
                <a:ea typeface="Monaco"/>
                <a:cs typeface="Monaco"/>
                <a:sym typeface="Monaco"/>
              </a:defRPr>
            </a:pPr>
            <a:r>
              <a:t>@unique</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Weekday</a:t>
            </a:r>
            <a:r>
              <a:rPr>
                <a:solidFill>
                  <a:srgbClr val="666600"/>
                </a:solidFill>
              </a:rPr>
              <a:t>(</a:t>
            </a:r>
            <a:r>
              <a:rPr>
                <a:solidFill>
                  <a:srgbClr val="660066"/>
                </a:solidFill>
              </a:rPr>
              <a:t>Enum</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    </a:t>
            </a:r>
            <a:r>
              <a:rPr>
                <a:solidFill>
                  <a:srgbClr val="660066"/>
                </a:solidFill>
              </a:rPr>
              <a:t>Sun</a:t>
            </a:r>
            <a:r>
              <a:rPr>
                <a:solidFill>
                  <a:srgbClr val="668099">
                    <a:alpha val="40000"/>
                  </a:srgbClr>
                </a:solidFill>
              </a:rPr>
              <a:t> </a:t>
            </a:r>
            <a:r>
              <a:rPr>
                <a:solidFill>
                  <a:srgbClr val="666600"/>
                </a:solidFill>
              </a:rPr>
              <a:t>=</a:t>
            </a:r>
            <a:r>
              <a:rPr>
                <a:solidFill>
                  <a:srgbClr val="668099">
                    <a:alpha val="40000"/>
                  </a:srgbClr>
                </a:solidFill>
              </a:rPr>
              <a:t> </a:t>
            </a:r>
            <a:r>
              <a:rPr>
                <a:solidFill>
                  <a:srgbClr val="006666"/>
                </a:solidFill>
              </a:rPr>
              <a:t>0</a:t>
            </a:r>
            <a:r>
              <a:rPr>
                <a:solidFill>
                  <a:srgbClr val="668099">
                    <a:alpha val="40000"/>
                  </a:srgbClr>
                </a:solidFill>
              </a:rPr>
              <a:t> </a:t>
            </a:r>
            <a:r>
              <a:t># Sun的value被设定为0</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660066"/>
                </a:solidFill>
              </a:rPr>
              <a:t>Mon</a:t>
            </a:r>
            <a:r>
              <a:t> </a:t>
            </a:r>
            <a:r>
              <a:rPr>
                <a:solidFill>
                  <a:srgbClr val="666600"/>
                </a:solidFill>
              </a:rPr>
              <a:t>=</a:t>
            </a:r>
            <a:r>
              <a:t> </a:t>
            </a:r>
            <a:r>
              <a:rPr>
                <a:solidFill>
                  <a:srgbClr val="006666"/>
                </a:solidFill>
              </a:rPr>
              <a:t>1</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660066"/>
                </a:solidFill>
              </a:rPr>
              <a:t>Tue</a:t>
            </a:r>
            <a:r>
              <a:t> </a:t>
            </a:r>
            <a:r>
              <a:rPr>
                <a:solidFill>
                  <a:srgbClr val="666600"/>
                </a:solidFill>
              </a:rPr>
              <a:t>=</a:t>
            </a:r>
            <a:r>
              <a:t> </a:t>
            </a:r>
            <a:r>
              <a:rPr>
                <a:solidFill>
                  <a:srgbClr val="006666"/>
                </a:solidFill>
              </a:rPr>
              <a:t>2</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660066"/>
                </a:solidFill>
              </a:rPr>
              <a:t>Wed</a:t>
            </a:r>
            <a:r>
              <a:t> </a:t>
            </a:r>
            <a:r>
              <a:rPr>
                <a:solidFill>
                  <a:srgbClr val="666600"/>
                </a:solidFill>
              </a:rPr>
              <a:t>=</a:t>
            </a:r>
            <a:r>
              <a:t> </a:t>
            </a:r>
            <a:r>
              <a:rPr>
                <a:solidFill>
                  <a:srgbClr val="006666"/>
                </a:solidFill>
              </a:rPr>
              <a:t>3</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660066"/>
                </a:solidFill>
              </a:rPr>
              <a:t>Thu</a:t>
            </a:r>
            <a:r>
              <a:t> </a:t>
            </a:r>
            <a:r>
              <a:rPr>
                <a:solidFill>
                  <a:srgbClr val="666600"/>
                </a:solidFill>
              </a:rPr>
              <a:t>=</a:t>
            </a:r>
            <a:r>
              <a:t> </a:t>
            </a:r>
            <a:r>
              <a:rPr>
                <a:solidFill>
                  <a:srgbClr val="006666"/>
                </a:solidFill>
              </a:rPr>
              <a:t>4</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660066"/>
                </a:solidFill>
              </a:rPr>
              <a:t>Fri</a:t>
            </a:r>
            <a:r>
              <a:t> </a:t>
            </a:r>
            <a:r>
              <a:rPr>
                <a:solidFill>
                  <a:srgbClr val="666600"/>
                </a:solidFill>
              </a:rPr>
              <a:t>=</a:t>
            </a:r>
            <a:r>
              <a:t> </a:t>
            </a:r>
            <a:r>
              <a:rPr>
                <a:solidFill>
                  <a:srgbClr val="006666"/>
                </a:solidFill>
              </a:rPr>
              <a:t>5</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660066"/>
                </a:solidFill>
              </a:rPr>
              <a:t>Sat</a:t>
            </a:r>
            <a:r>
              <a:t> </a:t>
            </a:r>
            <a:r>
              <a:rPr>
                <a:solidFill>
                  <a:srgbClr val="666600"/>
                </a:solidFill>
              </a:rPr>
              <a:t>=</a:t>
            </a:r>
            <a:r>
              <a:t> </a:t>
            </a:r>
            <a:r>
              <a:rPr>
                <a:solidFill>
                  <a:srgbClr val="006666"/>
                </a:solidFill>
              </a:rPr>
              <a:t>6</a:t>
            </a:r>
          </a:p>
        </p:txBody>
      </p:sp>
      <p:sp>
        <p:nvSpPr>
          <p:cNvPr id="2245" name="@unique装饰器可以帮助我们检查保证没有重复值。"/>
          <p:cNvSpPr txBox="1"/>
          <p:nvPr/>
        </p:nvSpPr>
        <p:spPr>
          <a:xfrm>
            <a:off x="915764" y="5007984"/>
            <a:ext cx="5320793"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rPr>
                <a:solidFill>
                  <a:schemeClr val="accent2">
                    <a:satOff val="-67193"/>
                    <a:lumOff val="20931"/>
                  </a:schemeClr>
                </a:solidFill>
              </a:rPr>
              <a:t>@unique</a:t>
            </a:r>
            <a:r>
              <a:t>装饰器可以帮助我们检查保证没有重复值。</a:t>
            </a:r>
          </a:p>
        </p:txBody>
      </p:sp>
      <p:sp>
        <p:nvSpPr>
          <p:cNvPr id="2246" name="访问这些枚举类型可以有若干种方法："/>
          <p:cNvSpPr txBox="1"/>
          <p:nvPr/>
        </p:nvSpPr>
        <p:spPr>
          <a:xfrm>
            <a:off x="879216" y="4582099"/>
            <a:ext cx="39903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访问这些枚举类型可以有若干种方法：</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0" name="10.5 使用枚举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10.5	</a:t>
            </a:r>
            <a:r>
              <a:t>使用枚举类</a:t>
            </a:r>
          </a:p>
        </p:txBody>
      </p:sp>
      <p:sp>
        <p:nvSpPr>
          <p:cNvPr id="2251" name="访问这些枚举类型可以有若干种方法："/>
          <p:cNvSpPr txBox="1"/>
          <p:nvPr/>
        </p:nvSpPr>
        <p:spPr>
          <a:xfrm>
            <a:off x="593594" y="869013"/>
            <a:ext cx="39903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访问这些枚举类型可以有若干种方法：</a:t>
            </a:r>
          </a:p>
        </p:txBody>
      </p:sp>
      <p:pic>
        <p:nvPicPr>
          <p:cNvPr id="2252" name="图像" descr="图像"/>
          <p:cNvPicPr>
            <a:picLocks noChangeAspect="1"/>
          </p:cNvPicPr>
          <p:nvPr/>
        </p:nvPicPr>
        <p:blipFill>
          <a:blip r:embed="rId3">
            <a:extLst/>
          </a:blip>
          <a:stretch>
            <a:fillRect/>
          </a:stretch>
        </p:blipFill>
        <p:spPr>
          <a:xfrm>
            <a:off x="4231221" y="2253908"/>
            <a:ext cx="4837272" cy="2350184"/>
          </a:xfrm>
          <a:prstGeom prst="rect">
            <a:avLst/>
          </a:prstGeom>
          <a:ln w="12700">
            <a:miter lim="400000"/>
          </a:ln>
        </p:spPr>
      </p:pic>
      <p:pic>
        <p:nvPicPr>
          <p:cNvPr id="2253" name="图像" descr="图像"/>
          <p:cNvPicPr>
            <a:picLocks noChangeAspect="1"/>
          </p:cNvPicPr>
          <p:nvPr/>
        </p:nvPicPr>
        <p:blipFill>
          <a:blip r:embed="rId4">
            <a:extLst/>
          </a:blip>
          <a:stretch>
            <a:fillRect/>
          </a:stretch>
        </p:blipFill>
        <p:spPr>
          <a:xfrm>
            <a:off x="220188" y="1338070"/>
            <a:ext cx="3733801" cy="4711701"/>
          </a:xfrm>
          <a:prstGeom prst="rect">
            <a:avLst/>
          </a:prstGeom>
          <a:ln w="12700">
            <a:miter lim="400000"/>
          </a:ln>
        </p:spPr>
      </p:pic>
      <p:sp>
        <p:nvSpPr>
          <p:cNvPr id="2254" name="可见，既可以用成员名称引用枚举常量，又可以直接根据value的值获得枚举常量。"/>
          <p:cNvSpPr txBox="1"/>
          <p:nvPr/>
        </p:nvSpPr>
        <p:spPr>
          <a:xfrm>
            <a:off x="488495" y="6258559"/>
            <a:ext cx="8414208"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可见，既可以用成员名称引用枚举常量，又可以直接根据</a:t>
            </a:r>
            <a:r>
              <a:rPr>
                <a:solidFill>
                  <a:schemeClr val="accent2">
                    <a:satOff val="-67193"/>
                    <a:lumOff val="20931"/>
                  </a:schemeClr>
                </a:solidFill>
              </a:rPr>
              <a:t>value</a:t>
            </a:r>
            <a:r>
              <a:t>的值获得枚举常量。</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8" name="10.5 使用枚举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10.5	</a:t>
            </a:r>
            <a:r>
              <a:t>使用枚举类</a:t>
            </a:r>
          </a:p>
        </p:txBody>
      </p:sp>
      <p:sp>
        <p:nvSpPr>
          <p:cNvPr id="2259" name="形状"/>
          <p:cNvSpPr/>
          <p:nvPr/>
        </p:nvSpPr>
        <p:spPr>
          <a:xfrm>
            <a:off x="653375" y="94289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260" name="练习："/>
          <p:cNvSpPr txBox="1"/>
          <p:nvPr/>
        </p:nvSpPr>
        <p:spPr>
          <a:xfrm>
            <a:off x="1314367" y="928920"/>
            <a:ext cx="866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练习：</a:t>
            </a:r>
          </a:p>
        </p:txBody>
      </p:sp>
      <p:sp>
        <p:nvSpPr>
          <p:cNvPr id="2261" name="把Student的gender属性改造为枚举类型，可以避免使用字符串："/>
          <p:cNvSpPr txBox="1"/>
          <p:nvPr/>
        </p:nvSpPr>
        <p:spPr>
          <a:xfrm>
            <a:off x="476574" y="1485013"/>
            <a:ext cx="8385547"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把</a:t>
            </a:r>
            <a:r>
              <a:rPr>
                <a:solidFill>
                  <a:schemeClr val="accent2">
                    <a:satOff val="-67193"/>
                    <a:lumOff val="20931"/>
                  </a:schemeClr>
                </a:solidFill>
              </a:rPr>
              <a:t>Student</a:t>
            </a:r>
            <a:r>
              <a:t>的</a:t>
            </a:r>
            <a:r>
              <a:rPr>
                <a:solidFill>
                  <a:schemeClr val="accent2">
                    <a:satOff val="-67193"/>
                    <a:lumOff val="20931"/>
                  </a:schemeClr>
                </a:solidFill>
              </a:rPr>
              <a:t>gender</a:t>
            </a:r>
            <a:r>
              <a:t>属性改造为枚举类型，可以避免使用字符串：</a:t>
            </a:r>
          </a:p>
        </p:txBody>
      </p:sp>
      <p:sp>
        <p:nvSpPr>
          <p:cNvPr id="2262" name="class Gender(Enum):…"/>
          <p:cNvSpPr txBox="1"/>
          <p:nvPr/>
        </p:nvSpPr>
        <p:spPr>
          <a:xfrm>
            <a:off x="2361427" y="2105028"/>
            <a:ext cx="4615841" cy="17656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Gender</a:t>
            </a:r>
            <a:r>
              <a:rPr>
                <a:solidFill>
                  <a:srgbClr val="666600"/>
                </a:solidFill>
              </a:rPr>
              <a:t>(</a:t>
            </a:r>
            <a:r>
              <a:rPr>
                <a:solidFill>
                  <a:srgbClr val="660066"/>
                </a:solidFill>
              </a:rPr>
              <a:t>Enum</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660066"/>
                </a:solidFill>
              </a:rPr>
              <a:t>Male</a:t>
            </a:r>
            <a:r>
              <a:t> </a:t>
            </a:r>
            <a:r>
              <a:rPr>
                <a:solidFill>
                  <a:srgbClr val="666600"/>
                </a:solidFill>
              </a:rPr>
              <a:t>=</a:t>
            </a:r>
            <a:r>
              <a:t> </a:t>
            </a:r>
            <a:r>
              <a:rPr>
                <a:solidFill>
                  <a:srgbClr val="006666"/>
                </a:solidFill>
              </a:rPr>
              <a:t>0</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660066"/>
                </a:solidFill>
              </a:rPr>
              <a:t>Female</a:t>
            </a:r>
            <a:r>
              <a:t> </a:t>
            </a:r>
            <a:r>
              <a:rPr>
                <a:solidFill>
                  <a:srgbClr val="666600"/>
                </a:solidFill>
              </a:rPr>
              <a:t>=</a:t>
            </a:r>
            <a:r>
              <a:t> </a:t>
            </a:r>
            <a:r>
              <a:rPr>
                <a:solidFill>
                  <a:srgbClr val="006666"/>
                </a:solidFill>
              </a:rPr>
              <a:t>1</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rPr>
                <a:solidFill>
                  <a:srgbClr val="000088"/>
                </a:solidFill>
              </a:rPr>
              <a:t>self</a:t>
            </a:r>
            <a:r>
              <a:rPr>
                <a:solidFill>
                  <a:srgbClr val="666600"/>
                </a:solidFill>
              </a:rPr>
              <a:t>,</a:t>
            </a:r>
            <a:r>
              <a:t> name</a:t>
            </a:r>
            <a:r>
              <a:rPr>
                <a:solidFill>
                  <a:srgbClr val="666600"/>
                </a:solidFill>
              </a:rPr>
              <a:t>,</a:t>
            </a:r>
            <a:r>
              <a:t> gender</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name </a:t>
            </a:r>
            <a:r>
              <a:rPr>
                <a:solidFill>
                  <a:srgbClr val="666600"/>
                </a:solidFill>
              </a:rPr>
              <a:t>=</a:t>
            </a:r>
            <a:r>
              <a:t> name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gender </a:t>
            </a:r>
            <a:r>
              <a:rPr>
                <a:solidFill>
                  <a:srgbClr val="666600"/>
                </a:solidFill>
              </a:rPr>
              <a:t>=</a:t>
            </a:r>
            <a:r>
              <a:t> gender</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6" name="10.6 使用元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10.6	</a:t>
            </a:r>
            <a:r>
              <a:t>使用元类</a:t>
            </a:r>
          </a:p>
        </p:txBody>
      </p:sp>
      <p:sp>
        <p:nvSpPr>
          <p:cNvPr id="2267" name="形状"/>
          <p:cNvSpPr/>
          <p:nvPr/>
        </p:nvSpPr>
        <p:spPr>
          <a:xfrm>
            <a:off x="653375" y="94289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268" name="type()："/>
          <p:cNvSpPr txBox="1"/>
          <p:nvPr/>
        </p:nvSpPr>
        <p:spPr>
          <a:xfrm>
            <a:off x="1314367" y="928920"/>
            <a:ext cx="1030733"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type()：</a:t>
            </a:r>
          </a:p>
        </p:txBody>
      </p:sp>
      <p:sp>
        <p:nvSpPr>
          <p:cNvPr id="2269" name="动态语言和静态语言最大的不同，就是函数和类的定义，不是编译时定义的，而是运行时动态创建的。…"/>
          <p:cNvSpPr txBox="1"/>
          <p:nvPr/>
        </p:nvSpPr>
        <p:spPr>
          <a:xfrm>
            <a:off x="503103" y="1479030"/>
            <a:ext cx="8137794" cy="10503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动态语言和静态语言最大的不同，就是函数和类的定义，不是编译时定义的，而是运行时动态创建的。</a:t>
            </a:r>
          </a:p>
          <a:p>
            <a:pPr defTabSz="457200">
              <a:defRPr>
                <a:solidFill>
                  <a:srgbClr val="000000"/>
                </a:solidFill>
                <a:latin typeface="Helvetica Neue"/>
                <a:ea typeface="Helvetica Neue"/>
                <a:cs typeface="Helvetica Neue"/>
                <a:sym typeface="Helvetica Neue"/>
              </a:defRPr>
            </a:pPr>
            <a:r>
              <a:t>       要定义一个</a:t>
            </a:r>
            <a:r>
              <a:rPr>
                <a:solidFill>
                  <a:schemeClr val="accent2">
                    <a:satOff val="-67193"/>
                    <a:lumOff val="20931"/>
                  </a:schemeClr>
                </a:solidFill>
              </a:rPr>
              <a:t>Hello</a:t>
            </a:r>
            <a:r>
              <a:t>的</a:t>
            </a:r>
            <a:r>
              <a:rPr>
                <a:solidFill>
                  <a:schemeClr val="accent2">
                    <a:satOff val="-67193"/>
                    <a:lumOff val="20931"/>
                  </a:schemeClr>
                </a:solidFill>
              </a:rPr>
              <a:t>class</a:t>
            </a:r>
            <a:r>
              <a:t>，就写一个</a:t>
            </a:r>
            <a:r>
              <a:rPr>
                <a:solidFill>
                  <a:schemeClr val="accent2">
                    <a:satOff val="-67193"/>
                    <a:lumOff val="20931"/>
                  </a:schemeClr>
                </a:solidFill>
              </a:rPr>
              <a:t>hello.py</a:t>
            </a:r>
            <a:r>
              <a:t>模块：</a:t>
            </a:r>
          </a:p>
        </p:txBody>
      </p:sp>
      <p:sp>
        <p:nvSpPr>
          <p:cNvPr id="2270" name="class Hello(object):…"/>
          <p:cNvSpPr txBox="1"/>
          <p:nvPr/>
        </p:nvSpPr>
        <p:spPr>
          <a:xfrm>
            <a:off x="2424126" y="2615572"/>
            <a:ext cx="4295748" cy="8004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Hello</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hello</a:t>
            </a:r>
            <a:r>
              <a:rPr>
                <a:solidFill>
                  <a:srgbClr val="666600"/>
                </a:solidFill>
              </a:rPr>
              <a:t>(</a:t>
            </a:r>
            <a:r>
              <a:rPr>
                <a:solidFill>
                  <a:srgbClr val="000088"/>
                </a:solidFill>
              </a:rPr>
              <a:t>self</a:t>
            </a:r>
            <a:r>
              <a:rPr>
                <a:solidFill>
                  <a:srgbClr val="666600"/>
                </a:solidFill>
              </a:rPr>
              <a:t>,</a:t>
            </a:r>
            <a:r>
              <a:t> name</a:t>
            </a:r>
            <a:r>
              <a:rPr>
                <a:solidFill>
                  <a:srgbClr val="666600"/>
                </a:solidFill>
              </a:rPr>
              <a:t>=</a:t>
            </a:r>
            <a:r>
              <a:rPr>
                <a:solidFill>
                  <a:srgbClr val="008800"/>
                </a:solidFill>
              </a:rPr>
              <a:t>'world'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'Hello, %s.'</a:t>
            </a:r>
            <a:r>
              <a:rPr>
                <a:solidFill>
                  <a:srgbClr val="668099">
                    <a:alpha val="40000"/>
                  </a:srgbClr>
                </a:solidFill>
              </a:rPr>
              <a:t> </a:t>
            </a:r>
            <a:r>
              <a:rPr>
                <a:solidFill>
                  <a:srgbClr val="666600"/>
                </a:solidFill>
              </a:rPr>
              <a:t>%</a:t>
            </a:r>
            <a:r>
              <a:rPr>
                <a:solidFill>
                  <a:srgbClr val="668099">
                    <a:alpha val="40000"/>
                  </a:srgbClr>
                </a:solidFill>
              </a:rPr>
              <a:t> name</a:t>
            </a:r>
            <a:r>
              <a:rPr>
                <a:solidFill>
                  <a:srgbClr val="666600"/>
                </a:solidFill>
              </a:rPr>
              <a:t>)</a:t>
            </a:r>
          </a:p>
        </p:txBody>
      </p:sp>
      <p:sp>
        <p:nvSpPr>
          <p:cNvPr id="2271" name="当Python解释器载入hello模块时，就会依次执行该模块的所有语句，执行结果就是动态创建出一个Hello的class对象，测试如下："/>
          <p:cNvSpPr txBox="1"/>
          <p:nvPr/>
        </p:nvSpPr>
        <p:spPr>
          <a:xfrm>
            <a:off x="464013" y="3502268"/>
            <a:ext cx="8215974"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当Python解释器载入</a:t>
            </a:r>
            <a:r>
              <a:rPr>
                <a:solidFill>
                  <a:schemeClr val="accent2">
                    <a:satOff val="-67193"/>
                    <a:lumOff val="20931"/>
                  </a:schemeClr>
                </a:solidFill>
              </a:rPr>
              <a:t>hello</a:t>
            </a:r>
            <a:r>
              <a:t>模块时，就会依次执行该模块的所有语句，执行结果就是动态创建出一个</a:t>
            </a:r>
            <a:r>
              <a:rPr>
                <a:solidFill>
                  <a:schemeClr val="accent2">
                    <a:satOff val="-67193"/>
                    <a:lumOff val="20931"/>
                  </a:schemeClr>
                </a:solidFill>
              </a:rPr>
              <a:t>Hello</a:t>
            </a:r>
            <a:r>
              <a:t>的class对象，测试如下：</a:t>
            </a:r>
          </a:p>
        </p:txBody>
      </p:sp>
      <p:pic>
        <p:nvPicPr>
          <p:cNvPr id="2272" name="图像" descr="图像"/>
          <p:cNvPicPr>
            <a:picLocks noChangeAspect="1"/>
          </p:cNvPicPr>
          <p:nvPr/>
        </p:nvPicPr>
        <p:blipFill>
          <a:blip r:embed="rId3">
            <a:extLst/>
          </a:blip>
          <a:stretch>
            <a:fillRect/>
          </a:stretch>
        </p:blipFill>
        <p:spPr>
          <a:xfrm>
            <a:off x="2774950" y="4380937"/>
            <a:ext cx="3594100" cy="2133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6" name="10.6 使用元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10.6	</a:t>
            </a:r>
            <a:r>
              <a:t>使用元类</a:t>
            </a:r>
          </a:p>
        </p:txBody>
      </p:sp>
      <p:sp>
        <p:nvSpPr>
          <p:cNvPr id="2277" name="type()函数可以查看一个类型或变量的类型，Hello是一个class，它的类型就是type，而h是一个实例，它的类型就是class Hello。…"/>
          <p:cNvSpPr txBox="1"/>
          <p:nvPr/>
        </p:nvSpPr>
        <p:spPr>
          <a:xfrm>
            <a:off x="503103" y="1196845"/>
            <a:ext cx="8137794" cy="20220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type()</a:t>
            </a:r>
            <a:r>
              <a:t>函数可以查看一个类型或变量的类型，</a:t>
            </a:r>
            <a:r>
              <a:rPr>
                <a:solidFill>
                  <a:schemeClr val="accent2">
                    <a:satOff val="-67193"/>
                    <a:lumOff val="20931"/>
                  </a:schemeClr>
                </a:solidFill>
              </a:rPr>
              <a:t>Hello</a:t>
            </a:r>
            <a:r>
              <a:t>是一个</a:t>
            </a:r>
            <a:r>
              <a:rPr>
                <a:solidFill>
                  <a:schemeClr val="accent2">
                    <a:satOff val="-67193"/>
                    <a:lumOff val="20931"/>
                  </a:schemeClr>
                </a:solidFill>
              </a:rPr>
              <a:t>class</a:t>
            </a:r>
            <a:r>
              <a:t>，它的类型就是</a:t>
            </a:r>
            <a:r>
              <a:rPr>
                <a:solidFill>
                  <a:schemeClr val="accent2">
                    <a:satOff val="-67193"/>
                    <a:lumOff val="20931"/>
                  </a:schemeClr>
                </a:solidFill>
              </a:rPr>
              <a:t>type</a:t>
            </a:r>
            <a:r>
              <a:t>，而</a:t>
            </a:r>
            <a:r>
              <a:rPr>
                <a:solidFill>
                  <a:schemeClr val="accent2">
                    <a:satOff val="-67193"/>
                    <a:lumOff val="20931"/>
                  </a:schemeClr>
                </a:solidFill>
              </a:rPr>
              <a:t>h</a:t>
            </a:r>
            <a:r>
              <a:t>是一个实例，它的类型就是</a:t>
            </a:r>
            <a:r>
              <a:rPr>
                <a:solidFill>
                  <a:schemeClr val="accent2">
                    <a:satOff val="-67193"/>
                    <a:lumOff val="20931"/>
                  </a:schemeClr>
                </a:solidFill>
              </a:rPr>
              <a:t>class Hello</a:t>
            </a:r>
            <a:r>
              <a:t>。</a:t>
            </a:r>
          </a:p>
          <a:p>
            <a:pPr defTabSz="457200">
              <a:defRPr>
                <a:solidFill>
                  <a:srgbClr val="000000"/>
                </a:solidFill>
                <a:latin typeface="Helvetica Neue"/>
                <a:ea typeface="Helvetica Neue"/>
                <a:cs typeface="Helvetica Neue"/>
                <a:sym typeface="Helvetica Neue"/>
              </a:defRPr>
            </a:pPr>
            <a:r>
              <a:t>        说</a:t>
            </a:r>
            <a:r>
              <a:rPr>
                <a:solidFill>
                  <a:schemeClr val="accent2">
                    <a:satOff val="-67193"/>
                    <a:lumOff val="20931"/>
                  </a:schemeClr>
                </a:solidFill>
              </a:rPr>
              <a:t>class</a:t>
            </a:r>
            <a:r>
              <a:t>的定义是运行时动态创建的，而创建</a:t>
            </a:r>
            <a:r>
              <a:rPr>
                <a:solidFill>
                  <a:schemeClr val="accent2">
                    <a:satOff val="-67193"/>
                    <a:lumOff val="20931"/>
                  </a:schemeClr>
                </a:solidFill>
              </a:rPr>
              <a:t>class</a:t>
            </a:r>
            <a:r>
              <a:t>的方法就是使用</a:t>
            </a:r>
            <a:r>
              <a:rPr>
                <a:solidFill>
                  <a:schemeClr val="accent2">
                    <a:satOff val="-67193"/>
                    <a:lumOff val="20931"/>
                  </a:schemeClr>
                </a:solidFill>
              </a:rPr>
              <a:t>type()</a:t>
            </a:r>
            <a:r>
              <a:t>函数。</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type()</a:t>
            </a:r>
            <a:r>
              <a:t>函数既可以返回一个对象的类型，又可以创建出新的类型，可以通过</a:t>
            </a:r>
            <a:r>
              <a:rPr>
                <a:solidFill>
                  <a:schemeClr val="accent2">
                    <a:satOff val="-67193"/>
                    <a:lumOff val="20931"/>
                  </a:schemeClr>
                </a:solidFill>
              </a:rPr>
              <a:t>type()</a:t>
            </a:r>
            <a:r>
              <a:t>函数创建出</a:t>
            </a:r>
            <a:r>
              <a:rPr>
                <a:solidFill>
                  <a:schemeClr val="accent2">
                    <a:satOff val="-67193"/>
                    <a:lumOff val="20931"/>
                  </a:schemeClr>
                </a:solidFill>
              </a:rPr>
              <a:t>Hello</a:t>
            </a:r>
            <a:r>
              <a:t>类，而无需通过</a:t>
            </a:r>
            <a:r>
              <a:rPr>
                <a:solidFill>
                  <a:schemeClr val="accent2">
                    <a:satOff val="-67193"/>
                    <a:lumOff val="20931"/>
                  </a:schemeClr>
                </a:solidFill>
              </a:rPr>
              <a:t>class Hello(object)...</a:t>
            </a:r>
            <a:r>
              <a:t>的定义：</a:t>
            </a:r>
          </a:p>
        </p:txBody>
      </p:sp>
      <p:pic>
        <p:nvPicPr>
          <p:cNvPr id="2278" name="图像" descr="图像"/>
          <p:cNvPicPr>
            <a:picLocks noChangeAspect="1"/>
          </p:cNvPicPr>
          <p:nvPr/>
        </p:nvPicPr>
        <p:blipFill>
          <a:blip r:embed="rId3">
            <a:extLst/>
          </a:blip>
          <a:stretch>
            <a:fillRect/>
          </a:stretch>
        </p:blipFill>
        <p:spPr>
          <a:xfrm>
            <a:off x="1365250" y="3686590"/>
            <a:ext cx="6413500" cy="2527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2" name="10.6 使用元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10.6	</a:t>
            </a:r>
            <a:r>
              <a:t>使用元类</a:t>
            </a:r>
          </a:p>
        </p:txBody>
      </p:sp>
      <p:sp>
        <p:nvSpPr>
          <p:cNvPr id="2283" name="要创建一个class对象，type()函数依次传入3个参数：…"/>
          <p:cNvSpPr txBox="1"/>
          <p:nvPr/>
        </p:nvSpPr>
        <p:spPr>
          <a:xfrm>
            <a:off x="503103" y="1290151"/>
            <a:ext cx="8137794" cy="39590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要创建一个</a:t>
            </a:r>
            <a:r>
              <a:rPr>
                <a:solidFill>
                  <a:schemeClr val="accent2">
                    <a:satOff val="-67193"/>
                    <a:lumOff val="20931"/>
                  </a:schemeClr>
                </a:solidFill>
              </a:rPr>
              <a:t>class</a:t>
            </a:r>
            <a:r>
              <a:t>对象，</a:t>
            </a:r>
            <a:r>
              <a:rPr>
                <a:solidFill>
                  <a:schemeClr val="accent2">
                    <a:satOff val="-67193"/>
                    <a:lumOff val="20931"/>
                  </a:schemeClr>
                </a:solidFill>
              </a:rPr>
              <a:t>type()</a:t>
            </a:r>
            <a:r>
              <a:t>函数依次传入3个参数：</a:t>
            </a:r>
          </a:p>
          <a:p>
            <a:pPr marL="457200" indent="-317500" defTabSz="457200">
              <a:buClr>
                <a:srgbClr val="666666"/>
              </a:buClr>
              <a:buSzPct val="100000"/>
              <a:buFont typeface="Helvetica Neue"/>
              <a:buAutoNum type="arabicPeriod" startAt="1"/>
              <a:defRPr>
                <a:solidFill>
                  <a:srgbClr val="000000"/>
                </a:solidFill>
                <a:latin typeface="Helvetica Neue"/>
                <a:ea typeface="Helvetica Neue"/>
                <a:cs typeface="Helvetica Neue"/>
                <a:sym typeface="Helvetica Neue"/>
              </a:defRPr>
            </a:pPr>
            <a:r>
              <a:rPr>
                <a:solidFill>
                  <a:schemeClr val="accent2">
                    <a:satOff val="-67193"/>
                    <a:lumOff val="20931"/>
                  </a:schemeClr>
                </a:solidFill>
              </a:rPr>
              <a:t>class</a:t>
            </a:r>
            <a:r>
              <a:t>的名称；</a:t>
            </a:r>
          </a:p>
          <a:p>
            <a:pPr marL="457200" indent="-317500" defTabSz="457200">
              <a:buClr>
                <a:srgbClr val="666666"/>
              </a:buClr>
              <a:buSzPct val="100000"/>
              <a:buFont typeface="Helvetica Neue"/>
              <a:buAutoNum type="arabicPeriod" startAt="1"/>
              <a:defRPr>
                <a:solidFill>
                  <a:srgbClr val="000000"/>
                </a:solidFill>
                <a:latin typeface="Helvetica Neue"/>
                <a:ea typeface="Helvetica Neue"/>
                <a:cs typeface="Helvetica Neue"/>
                <a:sym typeface="Helvetica Neue"/>
              </a:defRPr>
            </a:pPr>
            <a:r>
              <a:t>继承的父类集合，注意Python支持多重继承，如果只有一个父类，别忘了</a:t>
            </a:r>
            <a:r>
              <a:rPr>
                <a:solidFill>
                  <a:schemeClr val="accent2">
                    <a:satOff val="-67193"/>
                    <a:lumOff val="20931"/>
                  </a:schemeClr>
                </a:solidFill>
              </a:rPr>
              <a:t>tuple</a:t>
            </a:r>
            <a:r>
              <a:t>的单元素写法；</a:t>
            </a:r>
          </a:p>
          <a:p>
            <a:pPr marL="457200" indent="-317500" defTabSz="457200">
              <a:buClr>
                <a:srgbClr val="666666"/>
              </a:buClr>
              <a:buSzPct val="100000"/>
              <a:buFont typeface="Helvetica Neue"/>
              <a:buAutoNum type="arabicPeriod" startAt="1"/>
              <a:defRPr>
                <a:solidFill>
                  <a:srgbClr val="000000"/>
                </a:solidFill>
                <a:latin typeface="Helvetica Neue"/>
                <a:ea typeface="Helvetica Neue"/>
                <a:cs typeface="Helvetica Neue"/>
                <a:sym typeface="Helvetica Neue"/>
              </a:defRPr>
            </a:pPr>
            <a:r>
              <a:rPr>
                <a:solidFill>
                  <a:schemeClr val="accent2">
                    <a:satOff val="-67193"/>
                    <a:lumOff val="20931"/>
                  </a:schemeClr>
                </a:solidFill>
              </a:rPr>
              <a:t>class</a:t>
            </a:r>
            <a:r>
              <a:t>的方法名称与函数绑定，这里把函数</a:t>
            </a:r>
            <a:r>
              <a:rPr>
                <a:solidFill>
                  <a:schemeClr val="accent2">
                    <a:satOff val="-67193"/>
                    <a:lumOff val="20931"/>
                  </a:schemeClr>
                </a:solidFill>
              </a:rPr>
              <a:t>fn</a:t>
            </a:r>
            <a:r>
              <a:t>绑定到方法名</a:t>
            </a:r>
            <a:r>
              <a:rPr>
                <a:solidFill>
                  <a:schemeClr val="accent2">
                    <a:satOff val="-67193"/>
                    <a:lumOff val="20931"/>
                  </a:schemeClr>
                </a:solidFill>
              </a:rPr>
              <a:t>hello</a:t>
            </a:r>
            <a:r>
              <a:t>上。</a:t>
            </a:r>
          </a:p>
          <a:p>
            <a:pPr defTabSz="457200">
              <a:defRPr>
                <a:solidFill>
                  <a:srgbClr val="000000"/>
                </a:solidFill>
                <a:latin typeface="Helvetica Neue"/>
                <a:ea typeface="Helvetica Neue"/>
                <a:cs typeface="Helvetica Neue"/>
                <a:sym typeface="Helvetica Neue"/>
              </a:defRPr>
            </a:pPr>
            <a:r>
              <a:t>      通过</a:t>
            </a:r>
            <a:r>
              <a:rPr>
                <a:solidFill>
                  <a:schemeClr val="accent2">
                    <a:satOff val="-67193"/>
                    <a:lumOff val="20931"/>
                  </a:schemeClr>
                </a:solidFill>
              </a:rPr>
              <a:t>type()</a:t>
            </a:r>
            <a:r>
              <a:t>函数创建的类和直接写</a:t>
            </a:r>
            <a:r>
              <a:rPr>
                <a:solidFill>
                  <a:schemeClr val="accent2">
                    <a:satOff val="-67193"/>
                    <a:lumOff val="20931"/>
                  </a:schemeClr>
                </a:solidFill>
              </a:rPr>
              <a:t>class</a:t>
            </a:r>
            <a:r>
              <a:t>是完全一样的，因为Python解释器遇到</a:t>
            </a:r>
            <a:r>
              <a:rPr>
                <a:solidFill>
                  <a:schemeClr val="accent2">
                    <a:satOff val="-67193"/>
                    <a:lumOff val="20931"/>
                  </a:schemeClr>
                </a:solidFill>
              </a:rPr>
              <a:t>class</a:t>
            </a:r>
            <a:r>
              <a:t>定义时，仅仅是扫描一下</a:t>
            </a:r>
            <a:r>
              <a:rPr>
                <a:solidFill>
                  <a:schemeClr val="accent2">
                    <a:satOff val="-67193"/>
                    <a:lumOff val="20931"/>
                  </a:schemeClr>
                </a:solidFill>
              </a:rPr>
              <a:t>class</a:t>
            </a:r>
            <a:r>
              <a:t>定义的语法，然后调用</a:t>
            </a:r>
            <a:r>
              <a:rPr>
                <a:solidFill>
                  <a:schemeClr val="accent2">
                    <a:satOff val="-67193"/>
                    <a:lumOff val="20931"/>
                  </a:schemeClr>
                </a:solidFill>
              </a:rPr>
              <a:t>type()</a:t>
            </a:r>
            <a:r>
              <a:t>函数创建出class。</a:t>
            </a:r>
          </a:p>
          <a:p>
            <a:pPr defTabSz="457200">
              <a:defRPr>
                <a:solidFill>
                  <a:srgbClr val="000000"/>
                </a:solidFill>
                <a:latin typeface="Helvetica Neue"/>
                <a:ea typeface="Helvetica Neue"/>
                <a:cs typeface="Helvetica Neue"/>
                <a:sym typeface="Helvetica Neue"/>
              </a:defRPr>
            </a:pPr>
            <a:r>
              <a:t>      正常情况下，用</a:t>
            </a:r>
            <a:r>
              <a:rPr>
                <a:solidFill>
                  <a:schemeClr val="accent2">
                    <a:satOff val="-67193"/>
                    <a:lumOff val="20931"/>
                  </a:schemeClr>
                </a:solidFill>
              </a:rPr>
              <a:t>class Xxx...</a:t>
            </a:r>
            <a:r>
              <a:t>来定义类，但是，</a:t>
            </a:r>
            <a:r>
              <a:rPr>
                <a:solidFill>
                  <a:schemeClr val="accent2">
                    <a:satOff val="-67193"/>
                    <a:lumOff val="20931"/>
                  </a:schemeClr>
                </a:solidFill>
              </a:rPr>
              <a:t>type()</a:t>
            </a:r>
            <a:r>
              <a:t>函数也允许动态创建出类来，也就是说，动态语言本身支持运行期动态创建类，这和静态语言有非常大的不同，要在静态语言运行期创建类，必须构造源代码字符串再调用编译器，或者借助一些工具生成字节码实现，本质上都是动态编译，会非常复杂。</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3.3 输入和输出"/>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3.3	</a:t>
            </a:r>
            <a:r>
              <a:t>输入和输出</a:t>
            </a:r>
          </a:p>
        </p:txBody>
      </p:sp>
      <p:sp>
        <p:nvSpPr>
          <p:cNvPr id="346" name="输出："/>
          <p:cNvSpPr txBox="1"/>
          <p:nvPr/>
        </p:nvSpPr>
        <p:spPr>
          <a:xfrm>
            <a:off x="1075139" y="995110"/>
            <a:ext cx="10185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输出：</a:t>
            </a:r>
          </a:p>
        </p:txBody>
      </p:sp>
      <p:sp>
        <p:nvSpPr>
          <p:cNvPr id="347"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348" name="用 print() 在括号中加上字符串就可以想屏幕上输出指定的文字，比如输出“hello，world”，用代码实现如下："/>
          <p:cNvSpPr txBox="1"/>
          <p:nvPr/>
        </p:nvSpPr>
        <p:spPr>
          <a:xfrm>
            <a:off x="510619" y="1760913"/>
            <a:ext cx="8122762" cy="7974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用 </a:t>
            </a:r>
            <a:r>
              <a:rPr>
                <a:solidFill>
                  <a:schemeClr val="accent2">
                    <a:satOff val="-67193"/>
                    <a:lumOff val="20931"/>
                  </a:schemeClr>
                </a:solidFill>
              </a:rPr>
              <a:t>print()</a:t>
            </a:r>
            <a:r>
              <a:t> 在括号中加上字符串就可以想屏幕上输出指定的文字，比如输出“</a:t>
            </a:r>
            <a:r>
              <a:rPr>
                <a:solidFill>
                  <a:schemeClr val="accent2">
                    <a:satOff val="-67193"/>
                    <a:lumOff val="20931"/>
                  </a:schemeClr>
                </a:solidFill>
              </a:rPr>
              <a:t>hello，world</a:t>
            </a:r>
            <a:r>
              <a:t>”，用代码实现如下：</a:t>
            </a:r>
          </a:p>
        </p:txBody>
      </p:sp>
      <p:sp>
        <p:nvSpPr>
          <p:cNvPr id="349" name="print() 也可以接受多个字符串，用逗号隔开，就可以连成一串输出，遇到逗号会输出一个空格："/>
          <p:cNvSpPr txBox="1"/>
          <p:nvPr/>
        </p:nvSpPr>
        <p:spPr>
          <a:xfrm>
            <a:off x="510619" y="3719805"/>
            <a:ext cx="8122762" cy="7974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a:t>
            </a:r>
            <a:r>
              <a:rPr>
                <a:solidFill>
                  <a:schemeClr val="accent2">
                    <a:satOff val="-67193"/>
                    <a:lumOff val="20931"/>
                  </a:schemeClr>
                </a:solidFill>
              </a:rPr>
              <a:t>print()</a:t>
            </a:r>
            <a:r>
              <a:t> 也可以接受多个字符串，用逗号隔开，就可以连成一串输出，遇到逗号会输出一个空格：</a:t>
            </a:r>
          </a:p>
        </p:txBody>
      </p:sp>
      <p:pic>
        <p:nvPicPr>
          <p:cNvPr id="350" name="图像" descr="图像"/>
          <p:cNvPicPr>
            <a:picLocks noChangeAspect="1"/>
          </p:cNvPicPr>
          <p:nvPr/>
        </p:nvPicPr>
        <p:blipFill>
          <a:blip r:embed="rId3">
            <a:extLst/>
          </a:blip>
          <a:stretch>
            <a:fillRect/>
          </a:stretch>
        </p:blipFill>
        <p:spPr>
          <a:xfrm>
            <a:off x="2698750" y="2685573"/>
            <a:ext cx="3746500" cy="863601"/>
          </a:xfrm>
          <a:prstGeom prst="rect">
            <a:avLst/>
          </a:prstGeom>
          <a:ln w="12700">
            <a:miter lim="400000"/>
          </a:ln>
        </p:spPr>
      </p:pic>
      <p:pic>
        <p:nvPicPr>
          <p:cNvPr id="351" name="图像" descr="图像"/>
          <p:cNvPicPr>
            <a:picLocks noChangeAspect="1"/>
          </p:cNvPicPr>
          <p:nvPr/>
        </p:nvPicPr>
        <p:blipFill>
          <a:blip r:embed="rId4">
            <a:extLst/>
          </a:blip>
          <a:stretch>
            <a:fillRect/>
          </a:stretch>
        </p:blipFill>
        <p:spPr>
          <a:xfrm>
            <a:off x="2368550" y="4687855"/>
            <a:ext cx="4406900" cy="889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7" name="10.6 使用元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10.6	</a:t>
            </a:r>
            <a:r>
              <a:t>使用元类</a:t>
            </a:r>
          </a:p>
        </p:txBody>
      </p:sp>
      <p:sp>
        <p:nvSpPr>
          <p:cNvPr id="2288" name="形状"/>
          <p:cNvSpPr/>
          <p:nvPr/>
        </p:nvSpPr>
        <p:spPr>
          <a:xfrm>
            <a:off x="653375" y="94289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289" name="metaclass："/>
          <p:cNvSpPr txBox="1"/>
          <p:nvPr/>
        </p:nvSpPr>
        <p:spPr>
          <a:xfrm>
            <a:off x="1314367" y="928920"/>
            <a:ext cx="1599185"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metaclass：</a:t>
            </a:r>
          </a:p>
        </p:txBody>
      </p:sp>
      <p:sp>
        <p:nvSpPr>
          <p:cNvPr id="2290" name="除了使用type()动态创建类以外，要控制类的创建行为，还可以使用metaclass。…"/>
          <p:cNvSpPr txBox="1"/>
          <p:nvPr/>
        </p:nvSpPr>
        <p:spPr>
          <a:xfrm>
            <a:off x="408773" y="1705441"/>
            <a:ext cx="8326454" cy="36415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除了使用</a:t>
            </a:r>
            <a:r>
              <a:rPr>
                <a:solidFill>
                  <a:schemeClr val="accent2">
                    <a:satOff val="-67193"/>
                    <a:lumOff val="20931"/>
                  </a:schemeClr>
                </a:solidFill>
              </a:rPr>
              <a:t>type()</a:t>
            </a:r>
            <a:r>
              <a:t>动态创建类以外，要控制类的创建行为，还可以使用</a:t>
            </a:r>
            <a:r>
              <a:rPr>
                <a:solidFill>
                  <a:schemeClr val="accent2">
                    <a:satOff val="-67193"/>
                    <a:lumOff val="20931"/>
                  </a:schemeClr>
                </a:solidFill>
              </a:rPr>
              <a:t>metaclass。</a:t>
            </a:r>
          </a:p>
          <a:p>
            <a:pPr defTabSz="457200">
              <a:defRPr>
                <a:solidFill>
                  <a:srgbClr val="000000"/>
                </a:solidFill>
                <a:latin typeface="Helvetica Neue"/>
                <a:ea typeface="Helvetica Neue"/>
                <a:cs typeface="Helvetica Neue"/>
                <a:sym typeface="Helvetica Neue"/>
              </a:defRPr>
            </a:pPr>
            <a:r>
              <a:rPr>
                <a:solidFill>
                  <a:schemeClr val="accent2">
                    <a:satOff val="-67193"/>
                    <a:lumOff val="20931"/>
                  </a:schemeClr>
                </a:solidFill>
              </a:rPr>
              <a:t>metaclass</a:t>
            </a:r>
            <a:r>
              <a:t>，直译为元类，简单的解释就是：</a:t>
            </a:r>
          </a:p>
          <a:p>
            <a:pPr defTabSz="457200">
              <a:defRPr>
                <a:solidFill>
                  <a:srgbClr val="000000"/>
                </a:solidFill>
                <a:latin typeface="Helvetica Neue"/>
                <a:ea typeface="Helvetica Neue"/>
                <a:cs typeface="Helvetica Neue"/>
                <a:sym typeface="Helvetica Neue"/>
              </a:defRPr>
            </a:pPr>
            <a:r>
              <a:t>       当定义了类以后，就可以根据这个类创建出实例，所以：先定义类，然后创建实例。</a:t>
            </a:r>
          </a:p>
          <a:p>
            <a:pPr defTabSz="457200">
              <a:defRPr>
                <a:solidFill>
                  <a:srgbClr val="000000"/>
                </a:solidFill>
                <a:latin typeface="Helvetica Neue"/>
                <a:ea typeface="Helvetica Neue"/>
                <a:cs typeface="Helvetica Neue"/>
                <a:sym typeface="Helvetica Neue"/>
              </a:defRPr>
            </a:pPr>
            <a:r>
              <a:t>       如果想创建出类呢？那就必须根据</a:t>
            </a:r>
            <a:r>
              <a:rPr>
                <a:solidFill>
                  <a:schemeClr val="accent2">
                    <a:satOff val="-67193"/>
                    <a:lumOff val="20931"/>
                  </a:schemeClr>
                </a:solidFill>
              </a:rPr>
              <a:t>metaclass</a:t>
            </a:r>
            <a:r>
              <a:t>创建出类，所以：先定义</a:t>
            </a:r>
            <a:r>
              <a:rPr>
                <a:solidFill>
                  <a:schemeClr val="accent2">
                    <a:satOff val="-67193"/>
                    <a:lumOff val="20931"/>
                  </a:schemeClr>
                </a:solidFill>
              </a:rPr>
              <a:t>metaclass</a:t>
            </a:r>
            <a:r>
              <a:t>，然后创建类。</a:t>
            </a:r>
          </a:p>
          <a:p>
            <a:pPr defTabSz="457200">
              <a:defRPr>
                <a:solidFill>
                  <a:srgbClr val="000000"/>
                </a:solidFill>
                <a:latin typeface="Helvetica Neue"/>
                <a:ea typeface="Helvetica Neue"/>
                <a:cs typeface="Helvetica Neue"/>
                <a:sym typeface="Helvetica Neue"/>
              </a:defRPr>
            </a:pPr>
            <a:r>
              <a:t>       连接起来：先定义</a:t>
            </a:r>
            <a:r>
              <a:rPr>
                <a:solidFill>
                  <a:schemeClr val="accent2">
                    <a:satOff val="-67193"/>
                    <a:lumOff val="20931"/>
                  </a:schemeClr>
                </a:solidFill>
              </a:rPr>
              <a:t>metaclass</a:t>
            </a:r>
            <a:r>
              <a:t>，就可以创建类，最后创建实例。</a:t>
            </a:r>
          </a:p>
          <a:p>
            <a:pPr defTabSz="457200">
              <a:defRPr>
                <a:solidFill>
                  <a:srgbClr val="000000"/>
                </a:solidFill>
                <a:latin typeface="Helvetica Neue"/>
                <a:ea typeface="Helvetica Neue"/>
                <a:cs typeface="Helvetica Neue"/>
                <a:sym typeface="Helvetica Neue"/>
              </a:defRPr>
            </a:pPr>
            <a:r>
              <a:t>       所以，</a:t>
            </a:r>
            <a:r>
              <a:rPr>
                <a:solidFill>
                  <a:schemeClr val="accent2">
                    <a:satOff val="-67193"/>
                    <a:lumOff val="20931"/>
                  </a:schemeClr>
                </a:solidFill>
              </a:rPr>
              <a:t>metaclass</a:t>
            </a:r>
            <a:r>
              <a:t>允许创建类或者修改类。换句话说，可以把类看成是</a:t>
            </a:r>
            <a:r>
              <a:rPr>
                <a:solidFill>
                  <a:schemeClr val="accent2">
                    <a:satOff val="-67193"/>
                    <a:lumOff val="20931"/>
                  </a:schemeClr>
                </a:solidFill>
              </a:rPr>
              <a:t>metaclass</a:t>
            </a:r>
            <a:r>
              <a:t>创建出来的“实例”。</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metaclass</a:t>
            </a:r>
            <a:r>
              <a:t>是Python面向对象里最难理解，也是最难使用的魔术代码。正常情况下，不会碰到需要使用</a:t>
            </a:r>
            <a:r>
              <a:rPr>
                <a:solidFill>
                  <a:schemeClr val="accent2">
                    <a:satOff val="-67193"/>
                    <a:lumOff val="20931"/>
                  </a:schemeClr>
                </a:solidFill>
              </a:rPr>
              <a:t>metaclass</a:t>
            </a:r>
            <a:r>
              <a:t>的情况，所以，以下内容仅为了解。</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4" name="10.6 使用元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10.6	</a:t>
            </a:r>
            <a:r>
              <a:t>使用元类</a:t>
            </a:r>
          </a:p>
        </p:txBody>
      </p:sp>
      <p:sp>
        <p:nvSpPr>
          <p:cNvPr id="2295" name="先看一个简单的例子，这个metaclass可以给自定义的MyList增加一个add方法：…"/>
          <p:cNvSpPr txBox="1"/>
          <p:nvPr/>
        </p:nvSpPr>
        <p:spPr>
          <a:xfrm>
            <a:off x="503103" y="898266"/>
            <a:ext cx="8137794" cy="13742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先看一个简单的例子，这个</a:t>
            </a:r>
            <a:r>
              <a:rPr>
                <a:solidFill>
                  <a:schemeClr val="accent2">
                    <a:satOff val="-67193"/>
                    <a:lumOff val="20931"/>
                  </a:schemeClr>
                </a:solidFill>
              </a:rPr>
              <a:t>metaclass</a:t>
            </a:r>
            <a:r>
              <a:t>可以给自定义的</a:t>
            </a:r>
            <a:r>
              <a:rPr>
                <a:solidFill>
                  <a:schemeClr val="accent2">
                    <a:satOff val="-67193"/>
                    <a:lumOff val="20931"/>
                  </a:schemeClr>
                </a:solidFill>
              </a:rPr>
              <a:t>MyList</a:t>
            </a:r>
            <a:r>
              <a:t>增加一个</a:t>
            </a:r>
            <a:r>
              <a:rPr>
                <a:solidFill>
                  <a:schemeClr val="accent2">
                    <a:satOff val="-67193"/>
                    <a:lumOff val="20931"/>
                  </a:schemeClr>
                </a:solidFill>
              </a:rPr>
              <a:t>add</a:t>
            </a:r>
            <a:r>
              <a:t>方法：</a:t>
            </a:r>
          </a:p>
          <a:p>
            <a:pPr defTabSz="457200">
              <a:defRPr>
                <a:solidFill>
                  <a:srgbClr val="000000"/>
                </a:solidFill>
                <a:latin typeface="Helvetica Neue"/>
                <a:ea typeface="Helvetica Neue"/>
                <a:cs typeface="Helvetica Neue"/>
                <a:sym typeface="Helvetica Neue"/>
              </a:defRPr>
            </a:pPr>
            <a:r>
              <a:t>      定义</a:t>
            </a:r>
            <a:r>
              <a:rPr>
                <a:solidFill>
                  <a:schemeClr val="accent2">
                    <a:satOff val="-67193"/>
                    <a:lumOff val="20931"/>
                  </a:schemeClr>
                </a:solidFill>
              </a:rPr>
              <a:t>ListMetaclass</a:t>
            </a:r>
            <a:r>
              <a:t>，按照默认习惯，</a:t>
            </a:r>
            <a:r>
              <a:rPr>
                <a:solidFill>
                  <a:schemeClr val="accent2">
                    <a:satOff val="-67193"/>
                    <a:lumOff val="20931"/>
                  </a:schemeClr>
                </a:solidFill>
              </a:rPr>
              <a:t>metaclass</a:t>
            </a:r>
            <a:r>
              <a:t>的类名总是以</a:t>
            </a:r>
            <a:r>
              <a:rPr>
                <a:solidFill>
                  <a:schemeClr val="accent2">
                    <a:satOff val="-67193"/>
                    <a:lumOff val="20931"/>
                  </a:schemeClr>
                </a:solidFill>
              </a:rPr>
              <a:t>Metaclass</a:t>
            </a:r>
            <a:r>
              <a:t>结尾，以便清楚地表示这是一个</a:t>
            </a:r>
            <a:r>
              <a:rPr>
                <a:solidFill>
                  <a:schemeClr val="accent2">
                    <a:satOff val="-67193"/>
                    <a:lumOff val="20931"/>
                  </a:schemeClr>
                </a:solidFill>
              </a:rPr>
              <a:t>metaclass</a:t>
            </a:r>
            <a:r>
              <a:t>：</a:t>
            </a:r>
          </a:p>
        </p:txBody>
      </p:sp>
      <p:sp>
        <p:nvSpPr>
          <p:cNvPr id="2296" name="# metaclass是类的模板，所以必须从`type`类型派生：…"/>
          <p:cNvSpPr txBox="1"/>
          <p:nvPr/>
        </p:nvSpPr>
        <p:spPr>
          <a:xfrm>
            <a:off x="983711" y="2415122"/>
            <a:ext cx="7176578" cy="1310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t># metaclass是类的模板，所以必须从`type`类型派生：</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class</a:t>
            </a:r>
            <a:r>
              <a:rPr>
                <a:solidFill>
                  <a:srgbClr val="668099">
                    <a:alpha val="40000"/>
                  </a:srgbClr>
                </a:solidFill>
              </a:rPr>
              <a:t> </a:t>
            </a:r>
            <a:r>
              <a:t>ListMetaclass</a:t>
            </a:r>
            <a:r>
              <a:rPr>
                <a:solidFill>
                  <a:srgbClr val="666600"/>
                </a:solidFill>
              </a:rPr>
              <a:t>(</a:t>
            </a:r>
            <a:r>
              <a:rPr>
                <a:solidFill>
                  <a:srgbClr val="668099">
                    <a:alpha val="40000"/>
                  </a:srgbClr>
                </a:solidFill>
              </a:rPr>
              <a:t>type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__new__</a:t>
            </a:r>
            <a:r>
              <a:rPr>
                <a:solidFill>
                  <a:srgbClr val="666600"/>
                </a:solidFill>
              </a:rPr>
              <a:t>(</a:t>
            </a:r>
            <a:r>
              <a:t>cls</a:t>
            </a:r>
            <a:r>
              <a:rPr>
                <a:solidFill>
                  <a:srgbClr val="666600"/>
                </a:solidFill>
              </a:rPr>
              <a:t>,</a:t>
            </a:r>
            <a:r>
              <a:t> name</a:t>
            </a:r>
            <a:r>
              <a:rPr>
                <a:solidFill>
                  <a:srgbClr val="666600"/>
                </a:solidFill>
              </a:rPr>
              <a:t>,</a:t>
            </a:r>
            <a:r>
              <a:t> bases</a:t>
            </a:r>
            <a:r>
              <a:rPr>
                <a:solidFill>
                  <a:srgbClr val="666600"/>
                </a:solidFill>
              </a:rPr>
              <a:t>,</a:t>
            </a:r>
            <a:r>
              <a:t> attrs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attrs</a:t>
            </a:r>
            <a:r>
              <a:rPr>
                <a:solidFill>
                  <a:srgbClr val="666600"/>
                </a:solidFill>
              </a:rPr>
              <a:t>[</a:t>
            </a:r>
            <a:r>
              <a:rPr>
                <a:solidFill>
                  <a:srgbClr val="008800"/>
                </a:solidFill>
              </a:rPr>
              <a:t>'add'</a:t>
            </a:r>
            <a:r>
              <a:rPr>
                <a:solidFill>
                  <a:srgbClr val="666600"/>
                </a:solidFill>
              </a:rPr>
              <a:t>]</a:t>
            </a:r>
            <a:r>
              <a:t> </a:t>
            </a:r>
            <a:r>
              <a:rPr>
                <a:solidFill>
                  <a:srgbClr val="666600"/>
                </a:solidFill>
              </a:rPr>
              <a:t>=</a:t>
            </a:r>
            <a:r>
              <a:t> </a:t>
            </a:r>
            <a:r>
              <a:rPr>
                <a:solidFill>
                  <a:srgbClr val="000088"/>
                </a:solidFill>
              </a:rPr>
              <a:t>lambda</a:t>
            </a:r>
            <a:r>
              <a:t> </a:t>
            </a:r>
            <a:r>
              <a:rPr>
                <a:solidFill>
                  <a:srgbClr val="000088"/>
                </a:solidFill>
              </a:rPr>
              <a:t>self</a:t>
            </a:r>
            <a:r>
              <a:rPr>
                <a:solidFill>
                  <a:srgbClr val="666600"/>
                </a:solidFill>
              </a:rPr>
              <a:t>,</a:t>
            </a:r>
            <a:r>
              <a:t> value</a:t>
            </a:r>
            <a:r>
              <a:rPr>
                <a:solidFill>
                  <a:srgbClr val="666600"/>
                </a:solidFill>
              </a:rPr>
              <a:t>:</a:t>
            </a:r>
            <a:r>
              <a:t> </a:t>
            </a:r>
            <a:r>
              <a:rPr>
                <a:solidFill>
                  <a:srgbClr val="000088"/>
                </a:solidFill>
              </a:rPr>
              <a:t>self</a:t>
            </a:r>
            <a:r>
              <a:rPr>
                <a:solidFill>
                  <a:srgbClr val="666600"/>
                </a:solidFill>
              </a:rPr>
              <a:t>.</a:t>
            </a:r>
            <a:r>
              <a:t>append</a:t>
            </a:r>
            <a:r>
              <a:rPr>
                <a:solidFill>
                  <a:srgbClr val="666600"/>
                </a:solidFill>
              </a:rPr>
              <a:t>(</a:t>
            </a:r>
            <a:r>
              <a:t>value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type</a:t>
            </a:r>
            <a:r>
              <a:rPr>
                <a:solidFill>
                  <a:srgbClr val="666600"/>
                </a:solidFill>
              </a:rPr>
              <a:t>.</a:t>
            </a:r>
            <a:r>
              <a:t>__new__</a:t>
            </a:r>
            <a:r>
              <a:rPr>
                <a:solidFill>
                  <a:srgbClr val="666600"/>
                </a:solidFill>
              </a:rPr>
              <a:t>(</a:t>
            </a:r>
            <a:r>
              <a:t>cls</a:t>
            </a:r>
            <a:r>
              <a:rPr>
                <a:solidFill>
                  <a:srgbClr val="666600"/>
                </a:solidFill>
              </a:rPr>
              <a:t>,</a:t>
            </a:r>
            <a:r>
              <a:t> name</a:t>
            </a:r>
            <a:r>
              <a:rPr>
                <a:solidFill>
                  <a:srgbClr val="666600"/>
                </a:solidFill>
              </a:rPr>
              <a:t>,</a:t>
            </a:r>
            <a:r>
              <a:t> bases</a:t>
            </a:r>
            <a:r>
              <a:rPr>
                <a:solidFill>
                  <a:srgbClr val="666600"/>
                </a:solidFill>
              </a:rPr>
              <a:t>,</a:t>
            </a:r>
            <a:r>
              <a:t> attrs</a:t>
            </a:r>
            <a:r>
              <a:rPr>
                <a:solidFill>
                  <a:srgbClr val="666600"/>
                </a:solidFill>
              </a:rPr>
              <a:t>)</a:t>
            </a:r>
          </a:p>
        </p:txBody>
      </p:sp>
      <p:sp>
        <p:nvSpPr>
          <p:cNvPr id="2297" name="有了ListMetaclass，在定义类的时候还要指示使用ListMetaclass来定制类，传入关键字参数metaclass："/>
          <p:cNvSpPr txBox="1"/>
          <p:nvPr/>
        </p:nvSpPr>
        <p:spPr>
          <a:xfrm>
            <a:off x="422479" y="3868377"/>
            <a:ext cx="8299042"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有了</a:t>
            </a:r>
            <a:r>
              <a:rPr>
                <a:solidFill>
                  <a:schemeClr val="accent2">
                    <a:satOff val="-67193"/>
                    <a:lumOff val="20931"/>
                  </a:schemeClr>
                </a:solidFill>
              </a:rPr>
              <a:t>ListMetaclass</a:t>
            </a:r>
            <a:r>
              <a:t>，在定义类的时候还要指示使用</a:t>
            </a:r>
            <a:r>
              <a:rPr>
                <a:solidFill>
                  <a:schemeClr val="accent2">
                    <a:satOff val="-67193"/>
                    <a:lumOff val="20931"/>
                  </a:schemeClr>
                </a:solidFill>
              </a:rPr>
              <a:t>ListMetaclass</a:t>
            </a:r>
            <a:r>
              <a:t>来定制类，传入关键字参数</a:t>
            </a:r>
            <a:r>
              <a:rPr>
                <a:solidFill>
                  <a:schemeClr val="accent2">
                    <a:satOff val="-67193"/>
                    <a:lumOff val="20931"/>
                  </a:schemeClr>
                </a:solidFill>
              </a:rPr>
              <a:t>metaclass</a:t>
            </a:r>
            <a:r>
              <a:t>：</a:t>
            </a:r>
          </a:p>
        </p:txBody>
      </p:sp>
      <p:sp>
        <p:nvSpPr>
          <p:cNvPr id="2298" name="class MyList(list, metaclass=ListMetaclass):…"/>
          <p:cNvSpPr txBox="1"/>
          <p:nvPr/>
        </p:nvSpPr>
        <p:spPr>
          <a:xfrm>
            <a:off x="1890639" y="4675950"/>
            <a:ext cx="5362722" cy="5591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class</a:t>
            </a:r>
            <a:r>
              <a:rPr>
                <a:solidFill>
                  <a:srgbClr val="668099">
                    <a:alpha val="40000"/>
                  </a:srgbClr>
                </a:solidFill>
              </a:rPr>
              <a:t> </a:t>
            </a:r>
            <a:r>
              <a:t>MyList</a:t>
            </a:r>
            <a:r>
              <a:rPr>
                <a:solidFill>
                  <a:srgbClr val="666600"/>
                </a:solidFill>
              </a:rPr>
              <a:t>(</a:t>
            </a:r>
            <a:r>
              <a:rPr>
                <a:solidFill>
                  <a:srgbClr val="668099">
                    <a:alpha val="40000"/>
                  </a:srgbClr>
                </a:solidFill>
              </a:rPr>
              <a:t>list</a:t>
            </a:r>
            <a:r>
              <a:rPr>
                <a:solidFill>
                  <a:srgbClr val="666600"/>
                </a:solidFill>
              </a:rPr>
              <a:t>,</a:t>
            </a:r>
            <a:r>
              <a:rPr>
                <a:solidFill>
                  <a:srgbClr val="668099">
                    <a:alpha val="40000"/>
                  </a:srgbClr>
                </a:solidFill>
              </a:rPr>
              <a:t> metaclass</a:t>
            </a:r>
            <a:r>
              <a:rPr>
                <a:solidFill>
                  <a:srgbClr val="666600"/>
                </a:solidFill>
              </a:rPr>
              <a:t>=</a:t>
            </a:r>
            <a:r>
              <a:t>ListMetaclass</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p:txBody>
      </p:sp>
      <p:sp>
        <p:nvSpPr>
          <p:cNvPr id="2299" name="当传入关键字参数metaclass时，魔术就生效了，它指示Python解释器在创建MyList时，要通过ListMetaclass.__new__()来创建，在此，我们可以修改类的定义，比如，加上新的方法，然后，返回修改后的定义。"/>
          <p:cNvSpPr txBox="1"/>
          <p:nvPr/>
        </p:nvSpPr>
        <p:spPr>
          <a:xfrm>
            <a:off x="422479" y="5395955"/>
            <a:ext cx="8299042"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当传入关键字参数</a:t>
            </a:r>
            <a:r>
              <a:rPr>
                <a:solidFill>
                  <a:schemeClr val="accent2">
                    <a:satOff val="-67193"/>
                    <a:lumOff val="20931"/>
                  </a:schemeClr>
                </a:solidFill>
              </a:rPr>
              <a:t>metaclass</a:t>
            </a:r>
            <a:r>
              <a:t>时，魔术就生效了，它指示Python解释器在创建</a:t>
            </a:r>
            <a:r>
              <a:rPr>
                <a:solidFill>
                  <a:schemeClr val="accent2">
                    <a:satOff val="-67193"/>
                    <a:lumOff val="20931"/>
                  </a:schemeClr>
                </a:solidFill>
              </a:rPr>
              <a:t>MyList</a:t>
            </a:r>
            <a:r>
              <a:t>时，要通过</a:t>
            </a:r>
            <a:r>
              <a:rPr>
                <a:solidFill>
                  <a:schemeClr val="accent2">
                    <a:satOff val="-67193"/>
                    <a:lumOff val="20931"/>
                  </a:schemeClr>
                </a:solidFill>
              </a:rPr>
              <a:t>ListMetaclass.__new__()</a:t>
            </a:r>
            <a:r>
              <a:t>来创建，在此，我们可以修改类的定义，比如，加上新的方法，然后，返回修改后的定义。</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3" name="10.6 使用元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10.6	</a:t>
            </a:r>
            <a:r>
              <a:t>使用元类</a:t>
            </a:r>
          </a:p>
        </p:txBody>
      </p:sp>
      <p:sp>
        <p:nvSpPr>
          <p:cNvPr id="2304" name="__new__()方法接收到的参数依次是：…"/>
          <p:cNvSpPr txBox="1"/>
          <p:nvPr/>
        </p:nvSpPr>
        <p:spPr>
          <a:xfrm>
            <a:off x="1045813" y="910778"/>
            <a:ext cx="4265804" cy="200284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rPr>
                <a:solidFill>
                  <a:schemeClr val="accent2">
                    <a:satOff val="-67193"/>
                    <a:lumOff val="20931"/>
                  </a:schemeClr>
                </a:solidFill>
              </a:rPr>
              <a:t>__new__()</a:t>
            </a:r>
            <a:r>
              <a:t>方法接收到的参数依次是：</a:t>
            </a:r>
          </a:p>
          <a:p>
            <a:pPr marL="457200" indent="-317500" defTabSz="457200">
              <a:buClr>
                <a:srgbClr val="666666"/>
              </a:buClr>
              <a:buSzPct val="100000"/>
              <a:buFont typeface="Helvetica Neue"/>
              <a:buAutoNum type="arabicPeriod" startAt="1"/>
              <a:defRPr>
                <a:solidFill>
                  <a:srgbClr val="000000"/>
                </a:solidFill>
                <a:latin typeface="Helvetica Neue"/>
                <a:ea typeface="Helvetica Neue"/>
                <a:cs typeface="Helvetica Neue"/>
                <a:sym typeface="Helvetica Neue"/>
              </a:defRPr>
            </a:pPr>
            <a:r>
              <a:t>当前准备创建的类的对象；</a:t>
            </a:r>
          </a:p>
          <a:p>
            <a:pPr marL="457200" indent="-317500" defTabSz="457200">
              <a:buClr>
                <a:srgbClr val="666666"/>
              </a:buClr>
              <a:buSzPct val="100000"/>
              <a:buFont typeface="Helvetica Neue"/>
              <a:buAutoNum type="arabicPeriod" startAt="1"/>
              <a:defRPr>
                <a:solidFill>
                  <a:srgbClr val="000000"/>
                </a:solidFill>
                <a:latin typeface="Helvetica Neue"/>
                <a:ea typeface="Helvetica Neue"/>
                <a:cs typeface="Helvetica Neue"/>
                <a:sym typeface="Helvetica Neue"/>
              </a:defRPr>
            </a:pPr>
            <a:r>
              <a:t>类的名字；</a:t>
            </a:r>
          </a:p>
          <a:p>
            <a:pPr marL="457200" indent="-317500" defTabSz="457200">
              <a:buClr>
                <a:srgbClr val="666666"/>
              </a:buClr>
              <a:buSzPct val="100000"/>
              <a:buFont typeface="Helvetica Neue"/>
              <a:buAutoNum type="arabicPeriod" startAt="1"/>
              <a:defRPr>
                <a:solidFill>
                  <a:srgbClr val="000000"/>
                </a:solidFill>
                <a:latin typeface="Helvetica Neue"/>
                <a:ea typeface="Helvetica Neue"/>
                <a:cs typeface="Helvetica Neue"/>
                <a:sym typeface="Helvetica Neue"/>
              </a:defRPr>
            </a:pPr>
            <a:r>
              <a:t>类继承的父类集合；</a:t>
            </a:r>
          </a:p>
          <a:p>
            <a:pPr marL="457200" indent="-317500" defTabSz="457200">
              <a:buClr>
                <a:srgbClr val="666666"/>
              </a:buClr>
              <a:buSzPct val="100000"/>
              <a:buFont typeface="Helvetica Neue"/>
              <a:buAutoNum type="arabicPeriod" startAt="1"/>
              <a:defRPr>
                <a:solidFill>
                  <a:srgbClr val="000000"/>
                </a:solidFill>
                <a:latin typeface="Helvetica Neue"/>
                <a:ea typeface="Helvetica Neue"/>
                <a:cs typeface="Helvetica Neue"/>
                <a:sym typeface="Helvetica Neue"/>
              </a:defRPr>
            </a:pPr>
            <a:r>
              <a:t>类的方法集合。</a:t>
            </a:r>
          </a:p>
          <a:p>
            <a:pPr defTabSz="457200">
              <a:defRPr>
                <a:solidFill>
                  <a:srgbClr val="000000"/>
                </a:solidFill>
                <a:latin typeface="Helvetica Neue"/>
                <a:ea typeface="Helvetica Neue"/>
                <a:cs typeface="Helvetica Neue"/>
                <a:sym typeface="Helvetica Neue"/>
              </a:defRPr>
            </a:pPr>
            <a:r>
              <a:t>测试一下</a:t>
            </a:r>
            <a:r>
              <a:rPr>
                <a:solidFill>
                  <a:schemeClr val="accent2">
                    <a:satOff val="-67193"/>
                    <a:lumOff val="20931"/>
                  </a:schemeClr>
                </a:solidFill>
              </a:rPr>
              <a:t>MyList</a:t>
            </a:r>
            <a:r>
              <a:t>是否可以调用</a:t>
            </a:r>
            <a:r>
              <a:rPr>
                <a:solidFill>
                  <a:schemeClr val="accent2">
                    <a:satOff val="-67193"/>
                    <a:lumOff val="20931"/>
                  </a:schemeClr>
                </a:solidFill>
              </a:rPr>
              <a:t>add()</a:t>
            </a:r>
            <a:r>
              <a:t>方法：</a:t>
            </a:r>
          </a:p>
        </p:txBody>
      </p:sp>
      <p:pic>
        <p:nvPicPr>
          <p:cNvPr id="2305" name="图像" descr="图像"/>
          <p:cNvPicPr>
            <a:picLocks noChangeAspect="1"/>
          </p:cNvPicPr>
          <p:nvPr/>
        </p:nvPicPr>
        <p:blipFill>
          <a:blip r:embed="rId3">
            <a:extLst/>
          </a:blip>
          <a:stretch>
            <a:fillRect/>
          </a:stretch>
        </p:blipFill>
        <p:spPr>
          <a:xfrm>
            <a:off x="3359150" y="2981252"/>
            <a:ext cx="2425700" cy="1219201"/>
          </a:xfrm>
          <a:prstGeom prst="rect">
            <a:avLst/>
          </a:prstGeom>
          <a:ln w="12700">
            <a:miter lim="400000"/>
          </a:ln>
        </p:spPr>
      </p:pic>
      <p:sp>
        <p:nvSpPr>
          <p:cNvPr id="2306" name="而普通的list没有add()方法："/>
          <p:cNvSpPr txBox="1"/>
          <p:nvPr/>
        </p:nvSpPr>
        <p:spPr>
          <a:xfrm>
            <a:off x="1032361" y="4268085"/>
            <a:ext cx="29616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而普通的</a:t>
            </a:r>
            <a:r>
              <a:rPr>
                <a:solidFill>
                  <a:schemeClr val="accent2">
                    <a:satOff val="-67193"/>
                    <a:lumOff val="20931"/>
                  </a:schemeClr>
                </a:solidFill>
              </a:rPr>
              <a:t>list</a:t>
            </a:r>
            <a:r>
              <a:t>没有</a:t>
            </a:r>
            <a:r>
              <a:rPr>
                <a:solidFill>
                  <a:schemeClr val="accent2">
                    <a:satOff val="-67193"/>
                    <a:lumOff val="20931"/>
                  </a:schemeClr>
                </a:solidFill>
              </a:rPr>
              <a:t>add()</a:t>
            </a:r>
            <a:r>
              <a:t>方法：</a:t>
            </a:r>
          </a:p>
        </p:txBody>
      </p:sp>
      <p:pic>
        <p:nvPicPr>
          <p:cNvPr id="2307" name="图像" descr="图像"/>
          <p:cNvPicPr>
            <a:picLocks noChangeAspect="1"/>
          </p:cNvPicPr>
          <p:nvPr/>
        </p:nvPicPr>
        <p:blipFill>
          <a:blip r:embed="rId4">
            <a:extLst/>
          </a:blip>
          <a:stretch>
            <a:fillRect/>
          </a:stretch>
        </p:blipFill>
        <p:spPr>
          <a:xfrm>
            <a:off x="2082800" y="4853623"/>
            <a:ext cx="4978400" cy="1397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1" name="10.6 使用元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10.6	</a:t>
            </a:r>
            <a:r>
              <a:t>使用元类</a:t>
            </a:r>
          </a:p>
        </p:txBody>
      </p:sp>
      <p:sp>
        <p:nvSpPr>
          <p:cNvPr id="2312" name="动态修改有什么意义？直接在MyList定义中写上add()方法不是更简单吗？正常情况下，确实应该直接写，通过metaclass修改并不推荐。…"/>
          <p:cNvSpPr txBox="1"/>
          <p:nvPr/>
        </p:nvSpPr>
        <p:spPr>
          <a:xfrm>
            <a:off x="448140" y="1776577"/>
            <a:ext cx="8247720" cy="33048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indent="228600" defTabSz="457200">
              <a:defRPr>
                <a:solidFill>
                  <a:srgbClr val="000000"/>
                </a:solidFill>
                <a:latin typeface="Helvetica Neue"/>
                <a:ea typeface="Helvetica Neue"/>
                <a:cs typeface="Helvetica Neue"/>
                <a:sym typeface="Helvetica Neue"/>
              </a:defRPr>
            </a:pPr>
            <a:r>
              <a:t>       动态修改有什么意义？直接在</a:t>
            </a:r>
            <a:r>
              <a:rPr>
                <a:solidFill>
                  <a:schemeClr val="accent2">
                    <a:satOff val="-67193"/>
                    <a:lumOff val="20931"/>
                  </a:schemeClr>
                </a:solidFill>
              </a:rPr>
              <a:t>MyList</a:t>
            </a:r>
            <a:r>
              <a:t>定义中写上</a:t>
            </a:r>
            <a:r>
              <a:rPr>
                <a:solidFill>
                  <a:schemeClr val="accent2">
                    <a:satOff val="-67193"/>
                    <a:lumOff val="20931"/>
                  </a:schemeClr>
                </a:solidFill>
              </a:rPr>
              <a:t>add()</a:t>
            </a:r>
            <a:r>
              <a:t>方法不是更简单吗？正常情况下，确实应该直接写，通过</a:t>
            </a:r>
            <a:r>
              <a:rPr>
                <a:solidFill>
                  <a:schemeClr val="accent2">
                    <a:satOff val="-67193"/>
                    <a:lumOff val="20931"/>
                  </a:schemeClr>
                </a:solidFill>
              </a:rPr>
              <a:t>metaclass</a:t>
            </a:r>
            <a:r>
              <a:t>修改并不推荐。</a:t>
            </a:r>
          </a:p>
          <a:p>
            <a:pPr defTabSz="457200">
              <a:defRPr>
                <a:solidFill>
                  <a:srgbClr val="000000"/>
                </a:solidFill>
                <a:latin typeface="Helvetica Neue"/>
                <a:ea typeface="Helvetica Neue"/>
                <a:cs typeface="Helvetica Neue"/>
                <a:sym typeface="Helvetica Neue"/>
              </a:defRPr>
            </a:pPr>
            <a:r>
              <a:t>       但是，总会遇到需要通过</a:t>
            </a:r>
            <a:r>
              <a:rPr>
                <a:solidFill>
                  <a:schemeClr val="accent2">
                    <a:satOff val="-67193"/>
                    <a:lumOff val="20931"/>
                  </a:schemeClr>
                </a:solidFill>
              </a:rPr>
              <a:t>metaclass</a:t>
            </a:r>
            <a:r>
              <a:t>修改类定义的。</a:t>
            </a:r>
            <a:r>
              <a:rPr>
                <a:solidFill>
                  <a:schemeClr val="accent2">
                    <a:satOff val="-67193"/>
                    <a:lumOff val="20931"/>
                  </a:schemeClr>
                </a:solidFill>
              </a:rPr>
              <a:t>ORM</a:t>
            </a:r>
            <a:r>
              <a:t>就是一个典型的例子。</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ORM</a:t>
            </a:r>
            <a:r>
              <a:t>全称“</a:t>
            </a:r>
            <a:r>
              <a:rPr>
                <a:solidFill>
                  <a:schemeClr val="accent2">
                    <a:satOff val="-67193"/>
                    <a:lumOff val="20931"/>
                  </a:schemeClr>
                </a:solidFill>
              </a:rPr>
              <a:t>Object Relational Mapping</a:t>
            </a:r>
            <a:r>
              <a:t>”，即对象-关系映射，就是把关系数据库的一行映射为一个对象，也就是一个类对应一个表，这样，写代码更简单，不用直接操作SQL语句。</a:t>
            </a:r>
          </a:p>
          <a:p>
            <a:pPr defTabSz="457200">
              <a:defRPr>
                <a:solidFill>
                  <a:srgbClr val="000000"/>
                </a:solidFill>
                <a:latin typeface="Helvetica Neue"/>
                <a:ea typeface="Helvetica Neue"/>
                <a:cs typeface="Helvetica Neue"/>
                <a:sym typeface="Helvetica Neue"/>
              </a:defRPr>
            </a:pPr>
            <a:r>
              <a:t>       要编写一个</a:t>
            </a:r>
            <a:r>
              <a:rPr>
                <a:solidFill>
                  <a:schemeClr val="accent2">
                    <a:satOff val="-67193"/>
                    <a:lumOff val="20931"/>
                  </a:schemeClr>
                </a:solidFill>
              </a:rPr>
              <a:t>ORM</a:t>
            </a:r>
            <a:r>
              <a:t>框架，所有的类都只能动态定义，因为只有使用者才能根据表的结构定义出对应的类来。</a:t>
            </a:r>
          </a:p>
          <a:p>
            <a:pPr defTabSz="457200">
              <a:defRPr>
                <a:solidFill>
                  <a:srgbClr val="000000"/>
                </a:solidFill>
                <a:latin typeface="Helvetica Neue"/>
                <a:ea typeface="Helvetica Neue"/>
                <a:cs typeface="Helvetica Neue"/>
                <a:sym typeface="Helvetica Neue"/>
              </a:defRPr>
            </a:pPr>
            <a:r>
              <a:t>      尝试编写一个</a:t>
            </a:r>
            <a:r>
              <a:rPr>
                <a:solidFill>
                  <a:schemeClr val="accent2">
                    <a:satOff val="-67193"/>
                    <a:lumOff val="20931"/>
                  </a:schemeClr>
                </a:solidFill>
              </a:rPr>
              <a:t>ORM</a:t>
            </a:r>
            <a:r>
              <a:t>框架。</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6" name="10.6 使用元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10.6	</a:t>
            </a:r>
            <a:r>
              <a:t>使用元类</a:t>
            </a:r>
          </a:p>
        </p:txBody>
      </p:sp>
      <p:sp>
        <p:nvSpPr>
          <p:cNvPr id="2317" name="编写底层模块的第一步，就是先把调用接口写出来。比如，使用者如果使用这个ORM框架，想定义一个User类来操作对应的数据库表User，期待写出这样的代码："/>
          <p:cNvSpPr txBox="1"/>
          <p:nvPr/>
        </p:nvSpPr>
        <p:spPr>
          <a:xfrm>
            <a:off x="483788" y="940252"/>
            <a:ext cx="8020809"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编写底层模块的第一步，就是先把调用接口写出来。比如，使用者如果使用这个</a:t>
            </a:r>
            <a:r>
              <a:rPr>
                <a:solidFill>
                  <a:schemeClr val="accent2">
                    <a:satOff val="-67193"/>
                    <a:lumOff val="20931"/>
                  </a:schemeClr>
                </a:solidFill>
              </a:rPr>
              <a:t>ORM</a:t>
            </a:r>
            <a:r>
              <a:t>框架，想定义一个</a:t>
            </a:r>
            <a:r>
              <a:rPr>
                <a:solidFill>
                  <a:schemeClr val="accent2">
                    <a:satOff val="-67193"/>
                    <a:lumOff val="20931"/>
                  </a:schemeClr>
                </a:solidFill>
              </a:rPr>
              <a:t>User</a:t>
            </a:r>
            <a:r>
              <a:t>类来操作对应的数据库表</a:t>
            </a:r>
            <a:r>
              <a:rPr>
                <a:solidFill>
                  <a:schemeClr val="accent2">
                    <a:satOff val="-67193"/>
                    <a:lumOff val="20931"/>
                  </a:schemeClr>
                </a:solidFill>
              </a:rPr>
              <a:t>User</a:t>
            </a:r>
            <a:r>
              <a:t>，期待写出这样的代码：</a:t>
            </a:r>
          </a:p>
        </p:txBody>
      </p:sp>
      <p:sp>
        <p:nvSpPr>
          <p:cNvPr id="2318" name="class User(Model):…"/>
          <p:cNvSpPr txBox="1"/>
          <p:nvPr/>
        </p:nvSpPr>
        <p:spPr>
          <a:xfrm>
            <a:off x="363830" y="2022234"/>
            <a:ext cx="8670340" cy="28135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User</a:t>
            </a:r>
            <a:r>
              <a:rPr>
                <a:solidFill>
                  <a:srgbClr val="666600"/>
                </a:solidFill>
              </a:rPr>
              <a:t>(</a:t>
            </a:r>
            <a:r>
              <a:rPr>
                <a:solidFill>
                  <a:srgbClr val="660066"/>
                </a:solidFill>
              </a:rPr>
              <a:t>Model</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    </a:t>
            </a:r>
            <a:r>
              <a:t># 定义类的属性到列的映射：</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668099">
                    <a:alpha val="40000"/>
                  </a:srgbClr>
                </a:solidFill>
              </a:rPr>
              <a:t>    id </a:t>
            </a:r>
            <a:r>
              <a:rPr>
                <a:solidFill>
                  <a:srgbClr val="666600"/>
                </a:solidFill>
              </a:rPr>
              <a:t>=</a:t>
            </a:r>
            <a:r>
              <a:rPr>
                <a:solidFill>
                  <a:srgbClr val="668099">
                    <a:alpha val="40000"/>
                  </a:srgbClr>
                </a:solidFill>
              </a:rPr>
              <a:t> </a:t>
            </a:r>
            <a:r>
              <a:t>IntegerField</a:t>
            </a:r>
            <a:r>
              <a:rPr>
                <a:solidFill>
                  <a:srgbClr val="666600"/>
                </a:solidFill>
              </a:rPr>
              <a:t>(</a:t>
            </a:r>
            <a:r>
              <a:rPr>
                <a:solidFill>
                  <a:srgbClr val="008800"/>
                </a:solidFill>
              </a:rPr>
              <a:t>'id'</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name </a:t>
            </a:r>
            <a:r>
              <a:rPr>
                <a:solidFill>
                  <a:srgbClr val="666600"/>
                </a:solidFill>
              </a:rPr>
              <a:t>=</a:t>
            </a:r>
            <a:r>
              <a:t> </a:t>
            </a:r>
            <a:r>
              <a:rPr>
                <a:solidFill>
                  <a:srgbClr val="660066"/>
                </a:solidFill>
              </a:rPr>
              <a:t>StringField</a:t>
            </a:r>
            <a:r>
              <a:rPr>
                <a:solidFill>
                  <a:srgbClr val="666600"/>
                </a:solidFill>
              </a:rPr>
              <a:t>(</a:t>
            </a:r>
            <a:r>
              <a:rPr>
                <a:solidFill>
                  <a:srgbClr val="008800"/>
                </a:solidFill>
              </a:rPr>
              <a:t>'username'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email </a:t>
            </a:r>
            <a:r>
              <a:rPr>
                <a:solidFill>
                  <a:srgbClr val="666600"/>
                </a:solidFill>
              </a:rPr>
              <a:t>=</a:t>
            </a:r>
            <a:r>
              <a:t> </a:t>
            </a:r>
            <a:r>
              <a:rPr>
                <a:solidFill>
                  <a:srgbClr val="660066"/>
                </a:solidFill>
              </a:rPr>
              <a:t>StringField</a:t>
            </a:r>
            <a:r>
              <a:rPr>
                <a:solidFill>
                  <a:srgbClr val="666600"/>
                </a:solidFill>
              </a:rPr>
              <a:t>(</a:t>
            </a:r>
            <a:r>
              <a:rPr>
                <a:solidFill>
                  <a:srgbClr val="008800"/>
                </a:solidFill>
              </a:rPr>
              <a:t>'email'</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password </a:t>
            </a:r>
            <a:r>
              <a:rPr>
                <a:solidFill>
                  <a:srgbClr val="666600"/>
                </a:solidFill>
              </a:rPr>
              <a:t>=</a:t>
            </a:r>
            <a:r>
              <a:t> </a:t>
            </a:r>
            <a:r>
              <a:rPr>
                <a:solidFill>
                  <a:srgbClr val="660066"/>
                </a:solidFill>
              </a:rPr>
              <a:t>StringField</a:t>
            </a:r>
            <a:r>
              <a:rPr>
                <a:solidFill>
                  <a:srgbClr val="666600"/>
                </a:solidFill>
              </a:rPr>
              <a:t>(</a:t>
            </a:r>
            <a:r>
              <a:rPr>
                <a:solidFill>
                  <a:srgbClr val="008800"/>
                </a:solidFill>
              </a:rPr>
              <a:t>'password'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t># 创建一个实例：</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u </a:t>
            </a:r>
            <a:r>
              <a:rPr>
                <a:solidFill>
                  <a:srgbClr val="666600"/>
                </a:solidFill>
              </a:rPr>
              <a:t>=</a:t>
            </a:r>
            <a:r>
              <a:rPr>
                <a:solidFill>
                  <a:srgbClr val="668099">
                    <a:alpha val="40000"/>
                  </a:srgbClr>
                </a:solidFill>
              </a:rPr>
              <a:t> </a:t>
            </a:r>
            <a:r>
              <a:rPr>
                <a:solidFill>
                  <a:srgbClr val="660066"/>
                </a:solidFill>
              </a:rPr>
              <a:t>User</a:t>
            </a:r>
            <a:r>
              <a:rPr>
                <a:solidFill>
                  <a:srgbClr val="666600"/>
                </a:solidFill>
              </a:rPr>
              <a:t>(</a:t>
            </a:r>
            <a:r>
              <a:rPr>
                <a:solidFill>
                  <a:srgbClr val="668099">
                    <a:alpha val="40000"/>
                  </a:srgbClr>
                </a:solidFill>
              </a:rPr>
              <a:t>id</a:t>
            </a:r>
            <a:r>
              <a:rPr>
                <a:solidFill>
                  <a:srgbClr val="666600"/>
                </a:solidFill>
              </a:rPr>
              <a:t>=</a:t>
            </a:r>
            <a:r>
              <a:rPr>
                <a:solidFill>
                  <a:srgbClr val="006666"/>
                </a:solidFill>
              </a:rPr>
              <a:t>12345</a:t>
            </a:r>
            <a:r>
              <a:rPr>
                <a:solidFill>
                  <a:srgbClr val="666600"/>
                </a:solidFill>
              </a:rPr>
              <a:t>,</a:t>
            </a:r>
            <a:r>
              <a:rPr>
                <a:solidFill>
                  <a:srgbClr val="668099">
                    <a:alpha val="40000"/>
                  </a:srgbClr>
                </a:solidFill>
              </a:rPr>
              <a:t> name</a:t>
            </a:r>
            <a:r>
              <a:rPr>
                <a:solidFill>
                  <a:srgbClr val="666600"/>
                </a:solidFill>
              </a:rPr>
              <a:t>=</a:t>
            </a:r>
            <a:r>
              <a:t>'Michael'</a:t>
            </a:r>
            <a:r>
              <a:rPr>
                <a:solidFill>
                  <a:srgbClr val="666600"/>
                </a:solidFill>
              </a:rPr>
              <a:t>,</a:t>
            </a:r>
            <a:r>
              <a:rPr>
                <a:solidFill>
                  <a:srgbClr val="668099">
                    <a:alpha val="40000"/>
                  </a:srgbClr>
                </a:solidFill>
              </a:rPr>
              <a:t> email</a:t>
            </a:r>
            <a:r>
              <a:rPr>
                <a:solidFill>
                  <a:srgbClr val="666600"/>
                </a:solidFill>
              </a:rPr>
              <a:t>=</a:t>
            </a:r>
            <a:r>
              <a:t>'test@orm.org'</a:t>
            </a:r>
            <a:r>
              <a:rPr>
                <a:solidFill>
                  <a:srgbClr val="666600"/>
                </a:solidFill>
              </a:rPr>
              <a:t>,</a:t>
            </a:r>
            <a:r>
              <a:rPr>
                <a:solidFill>
                  <a:srgbClr val="668099">
                    <a:alpha val="40000"/>
                  </a:srgbClr>
                </a:solidFill>
              </a:rPr>
              <a:t> password</a:t>
            </a:r>
            <a:r>
              <a:rPr>
                <a:solidFill>
                  <a:srgbClr val="666600"/>
                </a:solidFill>
              </a:rPr>
              <a:t>=</a:t>
            </a:r>
            <a:r>
              <a:t>'my-pwd'</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t># 保存到数据库：</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u</a:t>
            </a:r>
            <a:r>
              <a:rPr>
                <a:solidFill>
                  <a:srgbClr val="666600"/>
                </a:solidFill>
              </a:rPr>
              <a:t>.</a:t>
            </a:r>
            <a:r>
              <a:t>save</a:t>
            </a:r>
            <a:r>
              <a:rPr>
                <a:solidFill>
                  <a:srgbClr val="666600"/>
                </a:solidFill>
              </a:rPr>
              <a:t>()</a:t>
            </a:r>
          </a:p>
        </p:txBody>
      </p:sp>
      <p:sp>
        <p:nvSpPr>
          <p:cNvPr id="2319" name="其中，父类Model和属性类型StringField、IntegerField是由ORM框架提供的，剩下的魔术方法比如save()全部由metaclass自动完成。虽然metaclass的编写会比较复杂，但ORM的使用者用起来却异常简单。"/>
          <p:cNvSpPr txBox="1"/>
          <p:nvPr/>
        </p:nvSpPr>
        <p:spPr>
          <a:xfrm>
            <a:off x="471158" y="4726913"/>
            <a:ext cx="8455685"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其中，父类</a:t>
            </a:r>
            <a:r>
              <a:rPr>
                <a:solidFill>
                  <a:schemeClr val="accent2">
                    <a:satOff val="-67193"/>
                    <a:lumOff val="20931"/>
                  </a:schemeClr>
                </a:solidFill>
              </a:rPr>
              <a:t>Model</a:t>
            </a:r>
            <a:r>
              <a:t>和属性类型</a:t>
            </a:r>
            <a:r>
              <a:rPr>
                <a:solidFill>
                  <a:schemeClr val="accent2">
                    <a:satOff val="-67193"/>
                    <a:lumOff val="20931"/>
                  </a:schemeClr>
                </a:solidFill>
              </a:rPr>
              <a:t>StringField</a:t>
            </a:r>
            <a:r>
              <a:t>、</a:t>
            </a:r>
            <a:r>
              <a:rPr>
                <a:solidFill>
                  <a:schemeClr val="accent2">
                    <a:satOff val="-67193"/>
                    <a:lumOff val="20931"/>
                  </a:schemeClr>
                </a:solidFill>
              </a:rPr>
              <a:t>IntegerField</a:t>
            </a:r>
            <a:r>
              <a:t>是由</a:t>
            </a:r>
            <a:r>
              <a:rPr>
                <a:solidFill>
                  <a:schemeClr val="accent2">
                    <a:satOff val="-67193"/>
                    <a:lumOff val="20931"/>
                  </a:schemeClr>
                </a:solidFill>
              </a:rPr>
              <a:t>ORM</a:t>
            </a:r>
            <a:r>
              <a:t>框架提供的，剩下的魔术方法比如</a:t>
            </a:r>
            <a:r>
              <a:rPr>
                <a:solidFill>
                  <a:schemeClr val="accent2">
                    <a:satOff val="-67193"/>
                    <a:lumOff val="20931"/>
                  </a:schemeClr>
                </a:solidFill>
              </a:rPr>
              <a:t>save()</a:t>
            </a:r>
            <a:r>
              <a:t>全部由</a:t>
            </a:r>
            <a:r>
              <a:rPr>
                <a:solidFill>
                  <a:schemeClr val="accent2">
                    <a:satOff val="-67193"/>
                    <a:lumOff val="20931"/>
                  </a:schemeClr>
                </a:solidFill>
              </a:rPr>
              <a:t>metaclass</a:t>
            </a:r>
            <a:r>
              <a:t>自动完成。虽然</a:t>
            </a:r>
            <a:r>
              <a:rPr>
                <a:solidFill>
                  <a:schemeClr val="accent2">
                    <a:satOff val="-67193"/>
                    <a:lumOff val="20931"/>
                  </a:schemeClr>
                </a:solidFill>
              </a:rPr>
              <a:t>metaclass</a:t>
            </a:r>
            <a:r>
              <a:t>的编写会比较复杂，但</a:t>
            </a:r>
            <a:r>
              <a:rPr>
                <a:solidFill>
                  <a:schemeClr val="accent2">
                    <a:satOff val="-67193"/>
                    <a:lumOff val="20931"/>
                  </a:schemeClr>
                </a:solidFill>
              </a:rPr>
              <a:t>ORM</a:t>
            </a:r>
            <a:r>
              <a:t>的使用者用起来却异常简单。</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3" name="10.6 使用元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10.6	</a:t>
            </a:r>
            <a:r>
              <a:t>使用元类</a:t>
            </a:r>
          </a:p>
        </p:txBody>
      </p:sp>
      <p:sp>
        <p:nvSpPr>
          <p:cNvPr id="2324" name="按上面的接口来实现该ORM。…"/>
          <p:cNvSpPr txBox="1"/>
          <p:nvPr/>
        </p:nvSpPr>
        <p:spPr>
          <a:xfrm>
            <a:off x="483788" y="940252"/>
            <a:ext cx="8020809"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按上面的接口来实现该</a:t>
            </a:r>
            <a:r>
              <a:rPr>
                <a:solidFill>
                  <a:schemeClr val="accent2">
                    <a:satOff val="-67193"/>
                    <a:lumOff val="20931"/>
                  </a:schemeClr>
                </a:solidFill>
              </a:rPr>
              <a:t>ORM</a:t>
            </a:r>
            <a:r>
              <a:t>。</a:t>
            </a:r>
          </a:p>
          <a:p>
            <a:pPr defTabSz="457200">
              <a:defRPr>
                <a:solidFill>
                  <a:srgbClr val="000000"/>
                </a:solidFill>
                <a:latin typeface="Helvetica Neue"/>
                <a:ea typeface="Helvetica Neue"/>
                <a:cs typeface="Helvetica Neue"/>
                <a:sym typeface="Helvetica Neue"/>
              </a:defRPr>
            </a:pPr>
            <a:r>
              <a:t>       首先来定义</a:t>
            </a:r>
            <a:r>
              <a:rPr>
                <a:solidFill>
                  <a:schemeClr val="accent2">
                    <a:satOff val="-67193"/>
                    <a:lumOff val="20931"/>
                  </a:schemeClr>
                </a:solidFill>
              </a:rPr>
              <a:t>Field</a:t>
            </a:r>
            <a:r>
              <a:t>类，它负责保存数据库表的字段名和字段类型：</a:t>
            </a:r>
          </a:p>
        </p:txBody>
      </p:sp>
      <p:sp>
        <p:nvSpPr>
          <p:cNvPr id="2325" name="class Field(object):…"/>
          <p:cNvSpPr txBox="1"/>
          <p:nvPr/>
        </p:nvSpPr>
        <p:spPr>
          <a:xfrm>
            <a:off x="1004014" y="1780329"/>
            <a:ext cx="7283275" cy="15243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Field</a:t>
            </a:r>
            <a:r>
              <a:rPr>
                <a:solidFill>
                  <a:srgbClr val="666600"/>
                </a:solidFill>
              </a:rPr>
              <a:t>(</a:t>
            </a:r>
            <a: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rPr>
                <a:solidFill>
                  <a:srgbClr val="000088"/>
                </a:solidFill>
              </a:rPr>
              <a:t>self</a:t>
            </a:r>
            <a:r>
              <a:rPr>
                <a:solidFill>
                  <a:srgbClr val="666600"/>
                </a:solidFill>
              </a:rPr>
              <a:t>,</a:t>
            </a:r>
            <a:r>
              <a:t> name</a:t>
            </a:r>
            <a:r>
              <a:rPr>
                <a:solidFill>
                  <a:srgbClr val="666600"/>
                </a:solidFill>
              </a:rPr>
              <a:t>,</a:t>
            </a:r>
            <a:r>
              <a:t> column_type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name </a:t>
            </a:r>
            <a:r>
              <a:rPr>
                <a:solidFill>
                  <a:srgbClr val="666600"/>
                </a:solidFill>
              </a:rPr>
              <a:t>=</a:t>
            </a:r>
            <a:r>
              <a:t> name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column_type </a:t>
            </a:r>
            <a:r>
              <a:rPr>
                <a:solidFill>
                  <a:srgbClr val="666600"/>
                </a:solidFill>
              </a:rPr>
              <a:t>=</a:t>
            </a:r>
            <a:r>
              <a:t> column_type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__str__</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8800"/>
                </a:solidFill>
              </a:rPr>
              <a:t>'&lt;%s:%s&gt;'</a:t>
            </a:r>
            <a:r>
              <a:t> </a:t>
            </a:r>
            <a:r>
              <a:rPr>
                <a:solidFill>
                  <a:srgbClr val="666600"/>
                </a:solidFill>
              </a:rPr>
              <a:t>%</a:t>
            </a:r>
            <a:r>
              <a:t> </a:t>
            </a:r>
            <a:r>
              <a:rPr>
                <a:solidFill>
                  <a:srgbClr val="666600"/>
                </a:solidFill>
              </a:rPr>
              <a:t>(</a:t>
            </a:r>
            <a:r>
              <a:rPr>
                <a:solidFill>
                  <a:srgbClr val="000088"/>
                </a:solidFill>
              </a:rPr>
              <a:t>self</a:t>
            </a:r>
            <a:r>
              <a:rPr>
                <a:solidFill>
                  <a:srgbClr val="666600"/>
                </a:solidFill>
              </a:rPr>
              <a:t>.</a:t>
            </a:r>
            <a:r>
              <a:t>__class__</a:t>
            </a:r>
            <a:r>
              <a:rPr>
                <a:solidFill>
                  <a:srgbClr val="666600"/>
                </a:solidFill>
              </a:rPr>
              <a:t>.</a:t>
            </a:r>
            <a:r>
              <a:t>__name__</a:t>
            </a:r>
            <a:r>
              <a:rPr>
                <a:solidFill>
                  <a:srgbClr val="666600"/>
                </a:solidFill>
              </a:rPr>
              <a:t>,</a:t>
            </a:r>
            <a:r>
              <a:t> </a:t>
            </a:r>
            <a:r>
              <a:rPr>
                <a:solidFill>
                  <a:srgbClr val="000088"/>
                </a:solidFill>
              </a:rPr>
              <a:t>self</a:t>
            </a:r>
            <a:r>
              <a:rPr>
                <a:solidFill>
                  <a:srgbClr val="666600"/>
                </a:solidFill>
              </a:rPr>
              <a:t>.</a:t>
            </a:r>
            <a:r>
              <a:t>name</a:t>
            </a:r>
            <a:r>
              <a:rPr>
                <a:solidFill>
                  <a:srgbClr val="666600"/>
                </a:solidFill>
              </a:rPr>
              <a:t>)</a:t>
            </a:r>
          </a:p>
        </p:txBody>
      </p:sp>
      <p:sp>
        <p:nvSpPr>
          <p:cNvPr id="2326" name="在Field的基础上，进一步定义各种类型的Field，比如StringField，IntegerField等等："/>
          <p:cNvSpPr txBox="1"/>
          <p:nvPr/>
        </p:nvSpPr>
        <p:spPr>
          <a:xfrm>
            <a:off x="472736" y="3587312"/>
            <a:ext cx="8452528"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在Field的基础上，进一步定义各种类型的Field，比如</a:t>
            </a:r>
            <a:r>
              <a:rPr>
                <a:solidFill>
                  <a:schemeClr val="accent2">
                    <a:satOff val="-67193"/>
                    <a:lumOff val="20931"/>
                  </a:schemeClr>
                </a:solidFill>
              </a:rPr>
              <a:t>StringField</a:t>
            </a:r>
            <a:r>
              <a:t>，</a:t>
            </a:r>
            <a:r>
              <a:rPr>
                <a:solidFill>
                  <a:schemeClr val="accent2">
                    <a:satOff val="-67193"/>
                    <a:lumOff val="20931"/>
                  </a:schemeClr>
                </a:solidFill>
              </a:rPr>
              <a:t>IntegerField</a:t>
            </a:r>
            <a:r>
              <a:t>等等：</a:t>
            </a:r>
          </a:p>
        </p:txBody>
      </p:sp>
      <p:sp>
        <p:nvSpPr>
          <p:cNvPr id="2327" name="class StringField(Field):…"/>
          <p:cNvSpPr txBox="1"/>
          <p:nvPr/>
        </p:nvSpPr>
        <p:spPr>
          <a:xfrm>
            <a:off x="1004014" y="4485613"/>
            <a:ext cx="7389972" cy="15243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class</a:t>
            </a:r>
            <a:r>
              <a:rPr>
                <a:solidFill>
                  <a:srgbClr val="668099">
                    <a:alpha val="40000"/>
                  </a:srgbClr>
                </a:solidFill>
              </a:rPr>
              <a:t> </a:t>
            </a:r>
            <a:r>
              <a:t>StringField</a:t>
            </a:r>
            <a:r>
              <a:rPr>
                <a:solidFill>
                  <a:srgbClr val="666600"/>
                </a:solidFill>
              </a:rPr>
              <a:t>(</a:t>
            </a:r>
            <a:r>
              <a:t>Field</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rPr>
                <a:solidFill>
                  <a:srgbClr val="000088"/>
                </a:solidFill>
              </a:rPr>
              <a:t>self</a:t>
            </a:r>
            <a:r>
              <a:rPr>
                <a:solidFill>
                  <a:srgbClr val="666600"/>
                </a:solidFill>
              </a:rPr>
              <a:t>,</a:t>
            </a:r>
            <a:r>
              <a:t> name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super</a:t>
            </a:r>
            <a:r>
              <a:rPr>
                <a:solidFill>
                  <a:srgbClr val="666600"/>
                </a:solidFill>
              </a:rPr>
              <a:t>(</a:t>
            </a:r>
            <a:r>
              <a:rPr>
                <a:solidFill>
                  <a:srgbClr val="660066"/>
                </a:solidFill>
              </a:rPr>
              <a:t>StringField</a:t>
            </a:r>
            <a:r>
              <a:rPr>
                <a:solidFill>
                  <a:srgbClr val="666600"/>
                </a:solidFill>
              </a:rPr>
              <a:t>,</a:t>
            </a:r>
            <a:r>
              <a:rPr>
                <a:solidFill>
                  <a:srgbClr val="668099">
                    <a:alpha val="40000"/>
                  </a:srgbClr>
                </a:solidFill>
              </a:rPr>
              <a:t> </a:t>
            </a:r>
            <a:r>
              <a:rPr>
                <a:solidFill>
                  <a:srgbClr val="000088"/>
                </a:solidFill>
              </a:rPr>
              <a:t>self</a:t>
            </a:r>
            <a:r>
              <a:rPr>
                <a:solidFill>
                  <a:srgbClr val="666600"/>
                </a:solidFill>
              </a:rPr>
              <a:t>).</a:t>
            </a:r>
            <a:r>
              <a:rPr>
                <a:solidFill>
                  <a:srgbClr val="668099">
                    <a:alpha val="40000"/>
                  </a:srgbClr>
                </a:solidFill>
              </a:rPr>
              <a:t>__init__</a:t>
            </a:r>
            <a:r>
              <a:rPr>
                <a:solidFill>
                  <a:srgbClr val="666600"/>
                </a:solidFill>
              </a:rPr>
              <a:t>(</a:t>
            </a:r>
            <a:r>
              <a:rPr>
                <a:solidFill>
                  <a:srgbClr val="668099">
                    <a:alpha val="40000"/>
                  </a:srgbClr>
                </a:solidFill>
              </a:rPr>
              <a:t>name</a:t>
            </a:r>
            <a:r>
              <a:rPr>
                <a:solidFill>
                  <a:srgbClr val="666600"/>
                </a:solidFill>
              </a:rPr>
              <a:t>,</a:t>
            </a:r>
            <a:r>
              <a:rPr>
                <a:solidFill>
                  <a:srgbClr val="668099">
                    <a:alpha val="40000"/>
                  </a:srgbClr>
                </a:solidFill>
              </a:rPr>
              <a:t> </a:t>
            </a:r>
            <a:r>
              <a:t>'varchar(100)'</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class</a:t>
            </a:r>
            <a:r>
              <a:rPr>
                <a:solidFill>
                  <a:srgbClr val="668099">
                    <a:alpha val="40000"/>
                  </a:srgbClr>
                </a:solidFill>
              </a:rPr>
              <a:t> </a:t>
            </a:r>
            <a:r>
              <a:t>IntegerField</a:t>
            </a:r>
            <a:r>
              <a:rPr>
                <a:solidFill>
                  <a:srgbClr val="666600"/>
                </a:solidFill>
              </a:rPr>
              <a:t>(</a:t>
            </a:r>
            <a:r>
              <a:t>Field</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rPr>
                <a:solidFill>
                  <a:srgbClr val="000088"/>
                </a:solidFill>
              </a:rPr>
              <a:t>self</a:t>
            </a:r>
            <a:r>
              <a:rPr>
                <a:solidFill>
                  <a:srgbClr val="666600"/>
                </a:solidFill>
              </a:rPr>
              <a:t>,</a:t>
            </a:r>
            <a:r>
              <a:t> name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668099">
                    <a:alpha val="40000"/>
                  </a:srgbClr>
                </a:solidFill>
              </a:rPr>
              <a:t>        </a:t>
            </a:r>
            <a:r>
              <a:rPr>
                <a:solidFill>
                  <a:srgbClr val="000088"/>
                </a:solidFill>
              </a:rPr>
              <a:t>super</a:t>
            </a:r>
            <a:r>
              <a:rPr>
                <a:solidFill>
                  <a:srgbClr val="666600"/>
                </a:solidFill>
              </a:rPr>
              <a:t>(</a:t>
            </a:r>
            <a:r>
              <a:t>IntegerField</a:t>
            </a:r>
            <a:r>
              <a:rPr>
                <a:solidFill>
                  <a:srgbClr val="666600"/>
                </a:solidFill>
              </a:rPr>
              <a:t>,</a:t>
            </a:r>
            <a:r>
              <a:rPr>
                <a:solidFill>
                  <a:srgbClr val="668099">
                    <a:alpha val="40000"/>
                  </a:srgbClr>
                </a:solidFill>
              </a:rPr>
              <a:t> </a:t>
            </a:r>
            <a:r>
              <a:rPr>
                <a:solidFill>
                  <a:srgbClr val="000088"/>
                </a:solidFill>
              </a:rPr>
              <a:t>self</a:t>
            </a:r>
            <a:r>
              <a:rPr>
                <a:solidFill>
                  <a:srgbClr val="666600"/>
                </a:solidFill>
              </a:rPr>
              <a:t>).</a:t>
            </a:r>
            <a:r>
              <a:rPr>
                <a:solidFill>
                  <a:srgbClr val="668099">
                    <a:alpha val="40000"/>
                  </a:srgbClr>
                </a:solidFill>
              </a:rPr>
              <a:t>__init__</a:t>
            </a:r>
            <a:r>
              <a:rPr>
                <a:solidFill>
                  <a:srgbClr val="666600"/>
                </a:solidFill>
              </a:rPr>
              <a:t>(</a:t>
            </a:r>
            <a:r>
              <a:rPr>
                <a:solidFill>
                  <a:srgbClr val="668099">
                    <a:alpha val="40000"/>
                  </a:srgbClr>
                </a:solidFill>
              </a:rPr>
              <a:t>name</a:t>
            </a:r>
            <a:r>
              <a:rPr>
                <a:solidFill>
                  <a:srgbClr val="666600"/>
                </a:solidFill>
              </a:rPr>
              <a:t>,</a:t>
            </a:r>
            <a:r>
              <a:rPr>
                <a:solidFill>
                  <a:srgbClr val="668099">
                    <a:alpha val="40000"/>
                  </a:srgbClr>
                </a:solidFill>
              </a:rPr>
              <a:t> </a:t>
            </a:r>
            <a:r>
              <a:rPr>
                <a:solidFill>
                  <a:srgbClr val="008800"/>
                </a:solidFill>
              </a:rPr>
              <a:t>'bigint'</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1" name="10.6 使用元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10.6	</a:t>
            </a:r>
            <a:r>
              <a:t>使用元类</a:t>
            </a:r>
          </a:p>
        </p:txBody>
      </p:sp>
      <p:sp>
        <p:nvSpPr>
          <p:cNvPr id="2332" name="下一步，就是编写最复杂的ModelMetaclass："/>
          <p:cNvSpPr txBox="1"/>
          <p:nvPr/>
        </p:nvSpPr>
        <p:spPr>
          <a:xfrm>
            <a:off x="483788" y="940252"/>
            <a:ext cx="8020809"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下一步，就是编写最复杂的</a:t>
            </a:r>
            <a:r>
              <a:rPr>
                <a:solidFill>
                  <a:schemeClr val="accent2">
                    <a:satOff val="-67193"/>
                    <a:lumOff val="20931"/>
                  </a:schemeClr>
                </a:solidFill>
              </a:rPr>
              <a:t>ModelMetaclass</a:t>
            </a:r>
            <a:r>
              <a:t>：</a:t>
            </a:r>
          </a:p>
        </p:txBody>
      </p:sp>
      <p:sp>
        <p:nvSpPr>
          <p:cNvPr id="2333" name="class ModelMetaclass(type):…"/>
          <p:cNvSpPr txBox="1"/>
          <p:nvPr/>
        </p:nvSpPr>
        <p:spPr>
          <a:xfrm>
            <a:off x="1091791" y="1559757"/>
            <a:ext cx="7214418" cy="39924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class</a:t>
            </a:r>
            <a:r>
              <a:rPr>
                <a:solidFill>
                  <a:srgbClr val="668099">
                    <a:alpha val="40000"/>
                  </a:srgbClr>
                </a:solidFill>
              </a:rPr>
              <a:t> </a:t>
            </a:r>
            <a:r>
              <a:t>ModelMetaclass</a:t>
            </a:r>
            <a:r>
              <a:rPr>
                <a:solidFill>
                  <a:srgbClr val="666600"/>
                </a:solidFill>
              </a:rPr>
              <a:t>(</a:t>
            </a:r>
            <a:r>
              <a:rPr>
                <a:solidFill>
                  <a:srgbClr val="668099">
                    <a:alpha val="40000"/>
                  </a:srgbClr>
                </a:solidFill>
              </a:rPr>
              <a:t>type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__new__</a:t>
            </a:r>
            <a:r>
              <a:rPr>
                <a:solidFill>
                  <a:srgbClr val="666600"/>
                </a:solidFill>
              </a:rPr>
              <a:t>(</a:t>
            </a:r>
            <a:r>
              <a:t>cls</a:t>
            </a:r>
            <a:r>
              <a:rPr>
                <a:solidFill>
                  <a:srgbClr val="666600"/>
                </a:solidFill>
              </a:rPr>
              <a:t>,</a:t>
            </a:r>
            <a:r>
              <a:t> name</a:t>
            </a:r>
            <a:r>
              <a:rPr>
                <a:solidFill>
                  <a:srgbClr val="666600"/>
                </a:solidFill>
              </a:rPr>
              <a:t>,</a:t>
            </a:r>
            <a:r>
              <a:t> bases</a:t>
            </a:r>
            <a:r>
              <a:rPr>
                <a:solidFill>
                  <a:srgbClr val="666600"/>
                </a:solidFill>
              </a:rPr>
              <a:t>,</a:t>
            </a:r>
            <a:r>
              <a:t> attrs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name</a:t>
            </a:r>
            <a:r>
              <a:rPr>
                <a:solidFill>
                  <a:srgbClr val="666600"/>
                </a:solidFill>
              </a:rPr>
              <a:t>==</a:t>
            </a:r>
            <a:r>
              <a:rPr>
                <a:solidFill>
                  <a:srgbClr val="008800"/>
                </a:solidFill>
              </a:rPr>
              <a:t>'Model'</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type</a:t>
            </a:r>
            <a:r>
              <a:rPr>
                <a:solidFill>
                  <a:srgbClr val="666600"/>
                </a:solidFill>
              </a:rPr>
              <a:t>.</a:t>
            </a:r>
            <a:r>
              <a:t>__new__</a:t>
            </a:r>
            <a:r>
              <a:rPr>
                <a:solidFill>
                  <a:srgbClr val="666600"/>
                </a:solidFill>
              </a:rPr>
              <a:t>(</a:t>
            </a:r>
            <a:r>
              <a:t>cls</a:t>
            </a:r>
            <a:r>
              <a:rPr>
                <a:solidFill>
                  <a:srgbClr val="666600"/>
                </a:solidFill>
              </a:rPr>
              <a:t>,</a:t>
            </a:r>
            <a:r>
              <a:t> name</a:t>
            </a:r>
            <a:r>
              <a:rPr>
                <a:solidFill>
                  <a:srgbClr val="666600"/>
                </a:solidFill>
              </a:rPr>
              <a:t>,</a:t>
            </a:r>
            <a:r>
              <a:t> bases</a:t>
            </a:r>
            <a:r>
              <a:rPr>
                <a:solidFill>
                  <a:srgbClr val="666600"/>
                </a:solidFill>
              </a:rPr>
              <a:t>,</a:t>
            </a:r>
            <a:r>
              <a:t> attrs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'Found model: %s'</a:t>
            </a:r>
            <a:r>
              <a:rPr>
                <a:solidFill>
                  <a:srgbClr val="668099">
                    <a:alpha val="40000"/>
                  </a:srgbClr>
                </a:solidFill>
              </a:rPr>
              <a:t> </a:t>
            </a:r>
            <a:r>
              <a:rPr>
                <a:solidFill>
                  <a:srgbClr val="666600"/>
                </a:solidFill>
              </a:rPr>
              <a:t>%</a:t>
            </a:r>
            <a:r>
              <a:rPr>
                <a:solidFill>
                  <a:srgbClr val="668099">
                    <a:alpha val="40000"/>
                  </a:srgbClr>
                </a:solidFill>
              </a:rPr>
              <a:t> name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mappings </a:t>
            </a:r>
            <a:r>
              <a:rPr>
                <a:solidFill>
                  <a:srgbClr val="666600"/>
                </a:solidFill>
              </a:rPr>
              <a:t>=</a:t>
            </a:r>
            <a:r>
              <a:t> dict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for</a:t>
            </a:r>
            <a:r>
              <a:t> k</a:t>
            </a:r>
            <a:r>
              <a:rPr>
                <a:solidFill>
                  <a:srgbClr val="666600"/>
                </a:solidFill>
              </a:rPr>
              <a:t>,</a:t>
            </a:r>
            <a:r>
              <a:t> v </a:t>
            </a:r>
            <a:r>
              <a:rPr>
                <a:solidFill>
                  <a:srgbClr val="000088"/>
                </a:solidFill>
              </a:rPr>
              <a:t>in</a:t>
            </a:r>
            <a:r>
              <a:t> attrs</a:t>
            </a:r>
            <a:r>
              <a:rPr>
                <a:solidFill>
                  <a:srgbClr val="666600"/>
                </a:solidFill>
              </a:rPr>
              <a:t>.</a:t>
            </a:r>
            <a:r>
              <a:t>items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isinstance</a:t>
            </a:r>
            <a:r>
              <a:rPr>
                <a:solidFill>
                  <a:srgbClr val="666600"/>
                </a:solidFill>
              </a:rPr>
              <a:t>(</a:t>
            </a:r>
            <a:r>
              <a:t>v</a:t>
            </a:r>
            <a:r>
              <a:rPr>
                <a:solidFill>
                  <a:srgbClr val="666600"/>
                </a:solidFill>
              </a:rPr>
              <a:t>,</a:t>
            </a:r>
            <a:r>
              <a:t> </a:t>
            </a:r>
            <a:r>
              <a:rPr>
                <a:solidFill>
                  <a:srgbClr val="660066"/>
                </a:solidFill>
              </a:rPr>
              <a:t>Field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'Found mapping: %s ==&gt; %s'</a:t>
            </a:r>
            <a:r>
              <a:rPr>
                <a:solidFill>
                  <a:srgbClr val="668099">
                    <a:alpha val="40000"/>
                  </a:srgbClr>
                </a:solidFill>
              </a:rPr>
              <a:t> </a:t>
            </a:r>
            <a:r>
              <a:rPr>
                <a:solidFill>
                  <a:srgbClr val="666600"/>
                </a:solidFill>
              </a:rPr>
              <a:t>%</a:t>
            </a:r>
            <a:r>
              <a:rPr>
                <a:solidFill>
                  <a:srgbClr val="668099">
                    <a:alpha val="40000"/>
                  </a:srgbClr>
                </a:solidFill>
              </a:rPr>
              <a:t> </a:t>
            </a:r>
            <a:r>
              <a:rPr>
                <a:solidFill>
                  <a:srgbClr val="666600"/>
                </a:solidFill>
              </a:rPr>
              <a:t>(</a:t>
            </a:r>
            <a:r>
              <a:rPr>
                <a:solidFill>
                  <a:srgbClr val="668099">
                    <a:alpha val="40000"/>
                  </a:srgbClr>
                </a:solidFill>
              </a:rPr>
              <a:t>k</a:t>
            </a:r>
            <a:r>
              <a:rPr>
                <a:solidFill>
                  <a:srgbClr val="666600"/>
                </a:solidFill>
              </a:rPr>
              <a:t>,</a:t>
            </a:r>
            <a:r>
              <a:rPr>
                <a:solidFill>
                  <a:srgbClr val="668099">
                    <a:alpha val="40000"/>
                  </a:srgbClr>
                </a:solidFill>
              </a:rPr>
              <a:t> v</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mappings</a:t>
            </a:r>
            <a:r>
              <a:rPr>
                <a:solidFill>
                  <a:srgbClr val="666600"/>
                </a:solidFill>
              </a:rPr>
              <a:t>[</a:t>
            </a:r>
            <a:r>
              <a:t>k</a:t>
            </a:r>
            <a:r>
              <a:rPr>
                <a:solidFill>
                  <a:srgbClr val="666600"/>
                </a:solidFill>
              </a:rPr>
              <a:t>]</a:t>
            </a:r>
            <a:r>
              <a:t> </a:t>
            </a:r>
            <a:r>
              <a:rPr>
                <a:solidFill>
                  <a:srgbClr val="666600"/>
                </a:solidFill>
              </a:rPr>
              <a:t>=</a:t>
            </a:r>
            <a:r>
              <a:t> v</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for</a:t>
            </a:r>
            <a:r>
              <a:t> k </a:t>
            </a:r>
            <a:r>
              <a:rPr>
                <a:solidFill>
                  <a:srgbClr val="000088"/>
                </a:solidFill>
              </a:rPr>
              <a:t>in</a:t>
            </a:r>
            <a:r>
              <a:t> mappings</a:t>
            </a:r>
            <a:r>
              <a:rPr>
                <a:solidFill>
                  <a:srgbClr val="666600"/>
                </a:solidFill>
              </a:rPr>
              <a:t>.</a:t>
            </a:r>
            <a:r>
              <a:t>keys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attrs</a:t>
            </a:r>
            <a:r>
              <a:rPr>
                <a:solidFill>
                  <a:srgbClr val="666600"/>
                </a:solidFill>
              </a:rPr>
              <a:t>.</a:t>
            </a:r>
            <a:r>
              <a:t>pop</a:t>
            </a:r>
            <a:r>
              <a:rPr>
                <a:solidFill>
                  <a:srgbClr val="666600"/>
                </a:solidFill>
              </a:rPr>
              <a:t>(</a:t>
            </a:r>
            <a:r>
              <a:t>k</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attrs</a:t>
            </a:r>
            <a:r>
              <a:rPr>
                <a:solidFill>
                  <a:srgbClr val="666600"/>
                </a:solidFill>
              </a:rPr>
              <a:t>[</a:t>
            </a:r>
            <a:r>
              <a:rPr>
                <a:solidFill>
                  <a:srgbClr val="008800"/>
                </a:solidFill>
              </a:rPr>
              <a:t>'__mappings__'</a:t>
            </a:r>
            <a:r>
              <a:rPr>
                <a:solidFill>
                  <a:srgbClr val="666600"/>
                </a:solidFill>
              </a:rPr>
              <a:t>]</a:t>
            </a:r>
            <a:r>
              <a:t> </a:t>
            </a:r>
            <a:r>
              <a:rPr>
                <a:solidFill>
                  <a:srgbClr val="666600"/>
                </a:solidFill>
              </a:rPr>
              <a:t>=</a:t>
            </a:r>
            <a:r>
              <a:t> mappings </a:t>
            </a:r>
            <a:r>
              <a:rPr>
                <a:solidFill>
                  <a:srgbClr val="880000"/>
                </a:solidFill>
              </a:rPr>
              <a:t># 保存属性和列的映射关系</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attrs</a:t>
            </a:r>
            <a:r>
              <a:rPr>
                <a:solidFill>
                  <a:srgbClr val="666600"/>
                </a:solidFill>
              </a:rPr>
              <a:t>[</a:t>
            </a:r>
            <a:r>
              <a:rPr>
                <a:solidFill>
                  <a:srgbClr val="008800"/>
                </a:solidFill>
              </a:rPr>
              <a:t>'__table__'</a:t>
            </a:r>
            <a:r>
              <a:rPr>
                <a:solidFill>
                  <a:srgbClr val="666600"/>
                </a:solidFill>
              </a:rPr>
              <a:t>]</a:t>
            </a:r>
            <a:r>
              <a:t> </a:t>
            </a:r>
            <a:r>
              <a:rPr>
                <a:solidFill>
                  <a:srgbClr val="666600"/>
                </a:solidFill>
              </a:rPr>
              <a:t>=</a:t>
            </a:r>
            <a:r>
              <a:t> name </a:t>
            </a:r>
            <a:r>
              <a:rPr>
                <a:solidFill>
                  <a:srgbClr val="880000"/>
                </a:solidFill>
              </a:rPr>
              <a:t># 假设表名和类名一致</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type</a:t>
            </a:r>
            <a:r>
              <a:rPr>
                <a:solidFill>
                  <a:srgbClr val="666600"/>
                </a:solidFill>
              </a:rPr>
              <a:t>.</a:t>
            </a:r>
            <a:r>
              <a:t>__new__</a:t>
            </a:r>
            <a:r>
              <a:rPr>
                <a:solidFill>
                  <a:srgbClr val="666600"/>
                </a:solidFill>
              </a:rPr>
              <a:t>(</a:t>
            </a:r>
            <a:r>
              <a:t>cls</a:t>
            </a:r>
            <a:r>
              <a:rPr>
                <a:solidFill>
                  <a:srgbClr val="666600"/>
                </a:solidFill>
              </a:rPr>
              <a:t>,</a:t>
            </a:r>
            <a:r>
              <a:t> name</a:t>
            </a:r>
            <a:r>
              <a:rPr>
                <a:solidFill>
                  <a:srgbClr val="666600"/>
                </a:solidFill>
              </a:rPr>
              <a:t>,</a:t>
            </a:r>
            <a:r>
              <a:t> bases</a:t>
            </a:r>
            <a:r>
              <a:rPr>
                <a:solidFill>
                  <a:srgbClr val="666600"/>
                </a:solidFill>
              </a:rPr>
              <a:t>,</a:t>
            </a:r>
            <a:r>
              <a:t> attrs</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7" name="10.6 使用元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10.6	</a:t>
            </a:r>
            <a:r>
              <a:t>使用元类</a:t>
            </a:r>
          </a:p>
        </p:txBody>
      </p:sp>
      <p:sp>
        <p:nvSpPr>
          <p:cNvPr id="2338" name="以及基类Model："/>
          <p:cNvSpPr txBox="1"/>
          <p:nvPr/>
        </p:nvSpPr>
        <p:spPr>
          <a:xfrm>
            <a:off x="264811" y="768879"/>
            <a:ext cx="8020809"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以及基类</a:t>
            </a:r>
            <a:r>
              <a:rPr>
                <a:solidFill>
                  <a:schemeClr val="accent2">
                    <a:satOff val="-67193"/>
                    <a:lumOff val="20931"/>
                  </a:schemeClr>
                </a:solidFill>
              </a:rPr>
              <a:t>Model</a:t>
            </a:r>
            <a:r>
              <a:t>：</a:t>
            </a:r>
          </a:p>
        </p:txBody>
      </p:sp>
      <p:sp>
        <p:nvSpPr>
          <p:cNvPr id="2339" name="class Model(dict, metaclass=ModelMetaclass):…"/>
          <p:cNvSpPr txBox="1"/>
          <p:nvPr/>
        </p:nvSpPr>
        <p:spPr>
          <a:xfrm>
            <a:off x="77016" y="1175885"/>
            <a:ext cx="9144001" cy="538519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class</a:t>
            </a:r>
            <a:r>
              <a:rPr>
                <a:solidFill>
                  <a:srgbClr val="668099">
                    <a:alpha val="40000"/>
                  </a:srgbClr>
                </a:solidFill>
              </a:rPr>
              <a:t> </a:t>
            </a:r>
            <a:r>
              <a:t>Model</a:t>
            </a:r>
            <a:r>
              <a:rPr>
                <a:solidFill>
                  <a:srgbClr val="666600"/>
                </a:solidFill>
              </a:rPr>
              <a:t>(</a:t>
            </a:r>
            <a:r>
              <a:rPr>
                <a:solidFill>
                  <a:srgbClr val="668099">
                    <a:alpha val="40000"/>
                  </a:srgbClr>
                </a:solidFill>
              </a:rPr>
              <a:t>dict</a:t>
            </a:r>
            <a:r>
              <a:rPr>
                <a:solidFill>
                  <a:srgbClr val="666600"/>
                </a:solidFill>
              </a:rPr>
              <a:t>,</a:t>
            </a:r>
            <a:r>
              <a:rPr>
                <a:solidFill>
                  <a:srgbClr val="668099">
                    <a:alpha val="40000"/>
                  </a:srgbClr>
                </a:solidFill>
              </a:rPr>
              <a:t> metaclass</a:t>
            </a:r>
            <a:r>
              <a:rPr>
                <a:solidFill>
                  <a:srgbClr val="666600"/>
                </a:solidFill>
              </a:rPr>
              <a:t>=</a:t>
            </a:r>
            <a:r>
              <a:t>ModelMetaclass</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rPr>
                <a:solidFill>
                  <a:srgbClr val="000088"/>
                </a:solidFill>
              </a:rPr>
              <a:t>self</a:t>
            </a:r>
            <a:r>
              <a:rPr>
                <a:solidFill>
                  <a:srgbClr val="666600"/>
                </a:solidFill>
              </a:rPr>
              <a:t>,</a:t>
            </a:r>
            <a:r>
              <a:t> </a:t>
            </a:r>
            <a:r>
              <a:rPr>
                <a:solidFill>
                  <a:srgbClr val="666600"/>
                </a:solidFill>
              </a:rPr>
              <a:t>**</a:t>
            </a:r>
            <a:r>
              <a:t>kw</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super</a:t>
            </a:r>
            <a:r>
              <a:rPr>
                <a:solidFill>
                  <a:srgbClr val="666600"/>
                </a:solidFill>
              </a:rPr>
              <a:t>(</a:t>
            </a:r>
            <a:r>
              <a:rPr>
                <a:solidFill>
                  <a:srgbClr val="660066"/>
                </a:solidFill>
              </a:rPr>
              <a:t>Model</a:t>
            </a:r>
            <a:r>
              <a:rPr>
                <a:solidFill>
                  <a:srgbClr val="666600"/>
                </a:solidFill>
              </a:rPr>
              <a:t>,</a:t>
            </a:r>
            <a:r>
              <a:t> </a:t>
            </a:r>
            <a:r>
              <a:rPr>
                <a:solidFill>
                  <a:srgbClr val="000088"/>
                </a:solidFill>
              </a:rPr>
              <a:t>self</a:t>
            </a:r>
            <a:r>
              <a:rPr>
                <a:solidFill>
                  <a:srgbClr val="666600"/>
                </a:solidFill>
              </a:rPr>
              <a:t>).</a:t>
            </a:r>
            <a:r>
              <a:t>__init__</a:t>
            </a:r>
            <a:r>
              <a:rPr>
                <a:solidFill>
                  <a:srgbClr val="666600"/>
                </a:solidFill>
              </a:rPr>
              <a:t>(**</a:t>
            </a:r>
            <a:r>
              <a:t>kw</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__getattr__</a:t>
            </a:r>
            <a:r>
              <a:rPr>
                <a:solidFill>
                  <a:srgbClr val="666600"/>
                </a:solidFill>
              </a:rPr>
              <a:t>(</a:t>
            </a:r>
            <a:r>
              <a:rPr>
                <a:solidFill>
                  <a:srgbClr val="000088"/>
                </a:solidFill>
              </a:rPr>
              <a:t>self</a:t>
            </a:r>
            <a:r>
              <a:rPr>
                <a:solidFill>
                  <a:srgbClr val="666600"/>
                </a:solidFill>
              </a:rPr>
              <a:t>,</a:t>
            </a:r>
            <a:r>
              <a:t> key</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try</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0088"/>
                </a:solidFill>
              </a:rPr>
              <a:t>self</a:t>
            </a:r>
            <a:r>
              <a:rPr>
                <a:solidFill>
                  <a:srgbClr val="666600"/>
                </a:solidFill>
              </a:rPr>
              <a:t>[</a:t>
            </a:r>
            <a:r>
              <a:t>key</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except</a:t>
            </a:r>
            <a:r>
              <a:t> </a:t>
            </a:r>
            <a:r>
              <a:rPr>
                <a:solidFill>
                  <a:srgbClr val="660066"/>
                </a:solidFill>
              </a:rPr>
              <a:t>KeyError</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raise</a:t>
            </a:r>
            <a:r>
              <a:rPr>
                <a:solidFill>
                  <a:srgbClr val="668099">
                    <a:alpha val="40000"/>
                  </a:srgbClr>
                </a:solidFill>
              </a:rPr>
              <a:t> </a:t>
            </a:r>
            <a:r>
              <a:rPr>
                <a:solidFill>
                  <a:srgbClr val="660066"/>
                </a:solidFill>
              </a:rPr>
              <a:t>AttributeError</a:t>
            </a:r>
            <a:r>
              <a:rPr>
                <a:solidFill>
                  <a:srgbClr val="666600"/>
                </a:solidFill>
              </a:rPr>
              <a:t>(</a:t>
            </a:r>
            <a:r>
              <a:rPr>
                <a:solidFill>
                  <a:srgbClr val="668099">
                    <a:alpha val="40000"/>
                  </a:srgbClr>
                </a:solidFill>
              </a:rPr>
              <a:t>r</a:t>
            </a:r>
            <a:r>
              <a:t>"'Model' object has no attribute '%s'"</a:t>
            </a:r>
            <a:r>
              <a:rPr>
                <a:solidFill>
                  <a:srgbClr val="668099">
                    <a:alpha val="40000"/>
                  </a:srgbClr>
                </a:solidFill>
              </a:rPr>
              <a:t> </a:t>
            </a:r>
            <a:r>
              <a:rPr>
                <a:solidFill>
                  <a:srgbClr val="666600"/>
                </a:solidFill>
              </a:rPr>
              <a:t>%</a:t>
            </a:r>
            <a:r>
              <a:rPr>
                <a:solidFill>
                  <a:srgbClr val="668099">
                    <a:alpha val="40000"/>
                  </a:srgbClr>
                </a:solidFill>
              </a:rPr>
              <a:t> key</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__setattr__</a:t>
            </a:r>
            <a:r>
              <a:rPr>
                <a:solidFill>
                  <a:srgbClr val="666600"/>
                </a:solidFill>
              </a:rPr>
              <a:t>(</a:t>
            </a:r>
            <a:r>
              <a:rPr>
                <a:solidFill>
                  <a:srgbClr val="000088"/>
                </a:solidFill>
              </a:rPr>
              <a:t>self</a:t>
            </a:r>
            <a:r>
              <a:rPr>
                <a:solidFill>
                  <a:srgbClr val="666600"/>
                </a:solidFill>
              </a:rPr>
              <a:t>,</a:t>
            </a:r>
            <a:r>
              <a:t> key</a:t>
            </a:r>
            <a:r>
              <a:rPr>
                <a:solidFill>
                  <a:srgbClr val="666600"/>
                </a:solidFill>
              </a:rPr>
              <a:t>,</a:t>
            </a:r>
            <a:r>
              <a:t> value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key</a:t>
            </a:r>
            <a:r>
              <a:rPr>
                <a:solidFill>
                  <a:srgbClr val="666600"/>
                </a:solidFill>
              </a:rPr>
              <a:t>]</a:t>
            </a:r>
            <a:r>
              <a:t> </a:t>
            </a:r>
            <a:r>
              <a:rPr>
                <a:solidFill>
                  <a:srgbClr val="666600"/>
                </a:solidFill>
              </a:rPr>
              <a:t>=</a:t>
            </a:r>
            <a:r>
              <a:t> value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save</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fields </a:t>
            </a:r>
            <a:r>
              <a:rPr>
                <a:solidFill>
                  <a:srgbClr val="666600"/>
                </a:solidFill>
              </a:rPr>
              <a:t>=</a:t>
            </a:r>
            <a:r>
              <a:t> </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params</a:t>
            </a:r>
            <a:r>
              <a:t> </a:t>
            </a:r>
            <a:r>
              <a:rPr>
                <a:solidFill>
                  <a:srgbClr val="666600"/>
                </a:solidFill>
              </a:rPr>
              <a:t>=</a:t>
            </a:r>
            <a:r>
              <a:t> </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args </a:t>
            </a:r>
            <a:r>
              <a:rPr>
                <a:solidFill>
                  <a:srgbClr val="666600"/>
                </a:solidFill>
              </a:rPr>
              <a:t>=</a:t>
            </a:r>
            <a:r>
              <a:t> </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for</a:t>
            </a:r>
            <a:r>
              <a:t> k</a:t>
            </a:r>
            <a:r>
              <a:rPr>
                <a:solidFill>
                  <a:srgbClr val="666600"/>
                </a:solidFill>
              </a:rPr>
              <a:t>,</a:t>
            </a:r>
            <a:r>
              <a:t> v </a:t>
            </a:r>
            <a:r>
              <a:rPr>
                <a:solidFill>
                  <a:srgbClr val="000088"/>
                </a:solidFill>
              </a:rPr>
              <a:t>in</a:t>
            </a:r>
            <a:r>
              <a:t> </a:t>
            </a:r>
            <a:r>
              <a:rPr>
                <a:solidFill>
                  <a:srgbClr val="000088"/>
                </a:solidFill>
              </a:rPr>
              <a:t>self</a:t>
            </a:r>
            <a:r>
              <a:rPr>
                <a:solidFill>
                  <a:srgbClr val="666600"/>
                </a:solidFill>
              </a:rPr>
              <a:t>.</a:t>
            </a:r>
            <a:r>
              <a:t>__mappings__</a:t>
            </a:r>
            <a:r>
              <a:rPr>
                <a:solidFill>
                  <a:srgbClr val="666600"/>
                </a:solidFill>
              </a:rPr>
              <a:t>.</a:t>
            </a:r>
            <a:r>
              <a:t>items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fields</a:t>
            </a:r>
            <a:r>
              <a:rPr>
                <a:solidFill>
                  <a:srgbClr val="666600"/>
                </a:solidFill>
              </a:rPr>
              <a:t>.</a:t>
            </a:r>
            <a:r>
              <a:t>append</a:t>
            </a:r>
            <a:r>
              <a:rPr>
                <a:solidFill>
                  <a:srgbClr val="666600"/>
                </a:solidFill>
              </a:rPr>
              <a:t>(</a:t>
            </a:r>
            <a:r>
              <a:t>v</a:t>
            </a:r>
            <a:r>
              <a:rPr>
                <a:solidFill>
                  <a:srgbClr val="666600"/>
                </a:solidFill>
              </a:rPr>
              <a:t>.</a:t>
            </a:r>
            <a:r>
              <a:t>name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params</a:t>
            </a:r>
            <a:r>
              <a:rPr>
                <a:solidFill>
                  <a:srgbClr val="666600"/>
                </a:solidFill>
              </a:rPr>
              <a:t>.</a:t>
            </a:r>
            <a:r>
              <a:t>append</a:t>
            </a:r>
            <a:r>
              <a:rPr>
                <a:solidFill>
                  <a:srgbClr val="666600"/>
                </a:solidFill>
              </a:rPr>
              <a:t>(</a:t>
            </a:r>
            <a:r>
              <a:rPr>
                <a:solidFill>
                  <a:srgbClr val="008800"/>
                </a:solidFill>
              </a:rPr>
              <a: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args</a:t>
            </a:r>
            <a:r>
              <a:rPr>
                <a:solidFill>
                  <a:srgbClr val="666600"/>
                </a:solidFill>
              </a:rPr>
              <a:t>.</a:t>
            </a:r>
            <a:r>
              <a:t>append</a:t>
            </a:r>
            <a:r>
              <a:rPr>
                <a:solidFill>
                  <a:srgbClr val="666600"/>
                </a:solidFill>
              </a:rPr>
              <a:t>(</a:t>
            </a:r>
            <a:r>
              <a:t>getattr</a:t>
            </a:r>
            <a:r>
              <a:rPr>
                <a:solidFill>
                  <a:srgbClr val="666600"/>
                </a:solidFill>
              </a:rPr>
              <a:t>(</a:t>
            </a:r>
            <a:r>
              <a:rPr>
                <a:solidFill>
                  <a:srgbClr val="000088"/>
                </a:solidFill>
              </a:rPr>
              <a:t>self</a:t>
            </a:r>
            <a:r>
              <a:rPr>
                <a:solidFill>
                  <a:srgbClr val="666600"/>
                </a:solidFill>
              </a:rPr>
              <a:t>,</a:t>
            </a:r>
            <a:r>
              <a:t> k</a:t>
            </a:r>
            <a:r>
              <a:rPr>
                <a:solidFill>
                  <a:srgbClr val="666600"/>
                </a:solidFill>
              </a:rPr>
              <a:t>,</a:t>
            </a:r>
            <a:r>
              <a:t> </a:t>
            </a:r>
            <a:r>
              <a:rPr>
                <a:solidFill>
                  <a:srgbClr val="000088"/>
                </a:solidFill>
              </a:rPr>
              <a:t>None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sql </a:t>
            </a:r>
            <a:r>
              <a:rPr>
                <a:solidFill>
                  <a:srgbClr val="666600"/>
                </a:solidFill>
              </a:rPr>
              <a:t>=</a:t>
            </a:r>
            <a:r>
              <a:rPr>
                <a:solidFill>
                  <a:srgbClr val="668099">
                    <a:alpha val="40000"/>
                  </a:srgbClr>
                </a:solidFill>
              </a:rPr>
              <a:t> </a:t>
            </a:r>
            <a:r>
              <a:t>'insert into %s (%s) values (%s)'</a:t>
            </a:r>
            <a:r>
              <a:rPr>
                <a:solidFill>
                  <a:srgbClr val="668099">
                    <a:alpha val="40000"/>
                  </a:srgbClr>
                </a:solidFill>
              </a:rPr>
              <a:t> </a:t>
            </a:r>
            <a:r>
              <a:rPr>
                <a:solidFill>
                  <a:srgbClr val="666600"/>
                </a:solidFill>
              </a:rPr>
              <a:t>%</a:t>
            </a:r>
            <a:r>
              <a:rPr>
                <a:solidFill>
                  <a:srgbClr val="668099">
                    <a:alpha val="40000"/>
                  </a:srgbClr>
                </a:solidFill>
              </a:rPr>
              <a:t> </a:t>
            </a:r>
            <a:r>
              <a:rPr>
                <a:solidFill>
                  <a:srgbClr val="666600"/>
                </a:solidFill>
              </a:rPr>
              <a:t>(</a:t>
            </a:r>
            <a:r>
              <a:rPr>
                <a:solidFill>
                  <a:srgbClr val="000088"/>
                </a:solidFill>
              </a:rPr>
              <a:t>self</a:t>
            </a:r>
            <a:r>
              <a:rPr>
                <a:solidFill>
                  <a:srgbClr val="666600"/>
                </a:solidFill>
              </a:rPr>
              <a:t>.</a:t>
            </a:r>
            <a:r>
              <a:rPr>
                <a:solidFill>
                  <a:srgbClr val="668099">
                    <a:alpha val="40000"/>
                  </a:srgbClr>
                </a:solidFill>
              </a:rPr>
              <a:t>__table__</a:t>
            </a:r>
            <a:r>
              <a:rPr>
                <a:solidFill>
                  <a:srgbClr val="666600"/>
                </a:solidFill>
              </a:rPr>
              <a:t>,</a:t>
            </a:r>
            <a:r>
              <a:rPr>
                <a:solidFill>
                  <a:srgbClr val="668099">
                    <a:alpha val="40000"/>
                  </a:srgbClr>
                </a:solidFill>
              </a:rPr>
              <a:t> </a:t>
            </a:r>
            <a:r>
              <a:t>','</a:t>
            </a:r>
            <a:r>
              <a:rPr>
                <a:solidFill>
                  <a:srgbClr val="666600"/>
                </a:solidFill>
              </a:rPr>
              <a:t>.</a:t>
            </a:r>
            <a:r>
              <a:rPr>
                <a:solidFill>
                  <a:srgbClr val="668099">
                    <a:alpha val="40000"/>
                  </a:srgbClr>
                </a:solidFill>
              </a:rPr>
              <a:t>join</a:t>
            </a:r>
            <a:r>
              <a:rPr>
                <a:solidFill>
                  <a:srgbClr val="666600"/>
                </a:solidFill>
              </a:rPr>
              <a:t>(</a:t>
            </a:r>
            <a:r>
              <a:rPr>
                <a:solidFill>
                  <a:srgbClr val="668099">
                    <a:alpha val="40000"/>
                  </a:srgbClr>
                </a:solidFill>
              </a:rPr>
              <a:t>fields</a:t>
            </a:r>
            <a:r>
              <a:rPr>
                <a:solidFill>
                  <a:srgbClr val="666600"/>
                </a:solidFill>
              </a:rPr>
              <a:t>),</a:t>
            </a:r>
            <a:r>
              <a:rPr>
                <a:solidFill>
                  <a:srgbClr val="668099">
                    <a:alpha val="40000"/>
                  </a:srgbClr>
                </a:solidFill>
              </a:rPr>
              <a:t> </a:t>
            </a:r>
            <a:r>
              <a:t>','</a:t>
            </a:r>
            <a:r>
              <a:rPr>
                <a:solidFill>
                  <a:srgbClr val="666600"/>
                </a:solidFill>
              </a:rPr>
              <a:t>.</a:t>
            </a:r>
            <a:r>
              <a:rPr>
                <a:solidFill>
                  <a:srgbClr val="668099">
                    <a:alpha val="40000"/>
                  </a:srgbClr>
                </a:solidFill>
              </a:rPr>
              <a:t>join</a:t>
            </a:r>
            <a:r>
              <a:rPr>
                <a:solidFill>
                  <a:srgbClr val="666600"/>
                </a:solidFill>
              </a:rPr>
              <a:t>(</a:t>
            </a:r>
            <a:r>
              <a:rPr>
                <a:solidFill>
                  <a:srgbClr val="000088"/>
                </a:solidFill>
              </a:rPr>
              <a:t>params</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'SQL: %s'</a:t>
            </a:r>
            <a:r>
              <a:t> </a:t>
            </a:r>
            <a:r>
              <a:rPr>
                <a:solidFill>
                  <a:srgbClr val="666600"/>
                </a:solidFill>
              </a:rPr>
              <a:t>%</a:t>
            </a:r>
            <a:r>
              <a:t> sql</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'ARGS: %s'</a:t>
            </a:r>
            <a:r>
              <a:t> </a:t>
            </a:r>
            <a:r>
              <a:rPr>
                <a:solidFill>
                  <a:srgbClr val="666600"/>
                </a:solidFill>
              </a:rPr>
              <a:t>%</a:t>
            </a:r>
            <a:r>
              <a:t> str</a:t>
            </a:r>
            <a:r>
              <a:rPr>
                <a:solidFill>
                  <a:srgbClr val="666600"/>
                </a:solidFill>
              </a:rPr>
              <a:t>(</a:t>
            </a:r>
            <a:r>
              <a:t>args</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3" name="10.6 使用元类"/>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10.6	</a:t>
            </a:r>
            <a:r>
              <a:t>使用元类</a:t>
            </a:r>
          </a:p>
        </p:txBody>
      </p:sp>
      <p:sp>
        <p:nvSpPr>
          <p:cNvPr id="2344" name="当用户定义一个class User(Model)时，Python解释器首先在当前类User的定义中查找metaclass，如果没有找到，就继续在父类Model中查找metaclass，找到了，就使用Model中定义的metaclass的ModelMetaclass来创建User类，也就是说，metaclass可以隐式地继承到子类，但子类自己却感觉不到。…"/>
          <p:cNvSpPr txBox="1"/>
          <p:nvPr/>
        </p:nvSpPr>
        <p:spPr>
          <a:xfrm>
            <a:off x="407332" y="1125575"/>
            <a:ext cx="8329336" cy="461325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当用户定义一个</a:t>
            </a:r>
            <a:r>
              <a:rPr>
                <a:solidFill>
                  <a:schemeClr val="accent2">
                    <a:satOff val="-67193"/>
                    <a:lumOff val="20931"/>
                  </a:schemeClr>
                </a:solidFill>
              </a:rPr>
              <a:t>class User(Model)</a:t>
            </a:r>
            <a:r>
              <a:t>时，Python解释器首先在当前类</a:t>
            </a:r>
            <a:r>
              <a:rPr>
                <a:solidFill>
                  <a:schemeClr val="accent2">
                    <a:satOff val="-67193"/>
                    <a:lumOff val="20931"/>
                  </a:schemeClr>
                </a:solidFill>
              </a:rPr>
              <a:t>User</a:t>
            </a:r>
            <a:r>
              <a:t>的定义中查找</a:t>
            </a:r>
            <a:r>
              <a:rPr>
                <a:solidFill>
                  <a:schemeClr val="accent2">
                    <a:satOff val="-67193"/>
                    <a:lumOff val="20931"/>
                  </a:schemeClr>
                </a:solidFill>
              </a:rPr>
              <a:t>metaclass</a:t>
            </a:r>
            <a:r>
              <a:t>，如果没有找到，就继续在父类Model中查找</a:t>
            </a:r>
            <a:r>
              <a:rPr>
                <a:solidFill>
                  <a:schemeClr val="accent2">
                    <a:satOff val="-67193"/>
                    <a:lumOff val="20931"/>
                  </a:schemeClr>
                </a:solidFill>
              </a:rPr>
              <a:t>metaclass</a:t>
            </a:r>
            <a:r>
              <a:t>，找到了，就使用Model中定义的</a:t>
            </a:r>
            <a:r>
              <a:rPr>
                <a:solidFill>
                  <a:schemeClr val="accent2">
                    <a:satOff val="-67193"/>
                    <a:lumOff val="20931"/>
                  </a:schemeClr>
                </a:solidFill>
              </a:rPr>
              <a:t>metaclass</a:t>
            </a:r>
            <a:r>
              <a:t>的</a:t>
            </a:r>
            <a:r>
              <a:rPr>
                <a:solidFill>
                  <a:schemeClr val="accent2">
                    <a:satOff val="-67193"/>
                    <a:lumOff val="20931"/>
                  </a:schemeClr>
                </a:solidFill>
              </a:rPr>
              <a:t>ModelMetaclass</a:t>
            </a:r>
            <a:r>
              <a:t>来创建User类，也就是说，</a:t>
            </a:r>
            <a:r>
              <a:rPr>
                <a:solidFill>
                  <a:schemeClr val="accent2">
                    <a:satOff val="-67193"/>
                    <a:lumOff val="20931"/>
                  </a:schemeClr>
                </a:solidFill>
              </a:rPr>
              <a:t>metaclass</a:t>
            </a:r>
            <a:r>
              <a:t>可以隐式地继承到子类，但子类自己却感觉不到。</a:t>
            </a:r>
          </a:p>
          <a:p>
            <a:pPr defTabSz="457200">
              <a:defRPr>
                <a:solidFill>
                  <a:srgbClr val="000000"/>
                </a:solidFill>
                <a:latin typeface="Helvetica Neue"/>
                <a:ea typeface="Helvetica Neue"/>
                <a:cs typeface="Helvetica Neue"/>
                <a:sym typeface="Helvetica Neue"/>
              </a:defRPr>
            </a:pPr>
            <a:r>
              <a:t>       在</a:t>
            </a:r>
            <a:r>
              <a:rPr>
                <a:solidFill>
                  <a:schemeClr val="accent2">
                    <a:satOff val="-67193"/>
                    <a:lumOff val="20931"/>
                  </a:schemeClr>
                </a:solidFill>
              </a:rPr>
              <a:t>ModelMetaclass</a:t>
            </a:r>
            <a:r>
              <a:t>中，一共做了几件事情：</a:t>
            </a:r>
          </a:p>
          <a:p>
            <a:pPr marL="457200" indent="-317500" defTabSz="457200">
              <a:buClr>
                <a:srgbClr val="666666"/>
              </a:buClr>
              <a:buSzPct val="100000"/>
              <a:buFont typeface="Helvetica Neue"/>
              <a:buAutoNum type="arabicPeriod" startAt="1"/>
              <a:defRPr>
                <a:solidFill>
                  <a:srgbClr val="000000"/>
                </a:solidFill>
                <a:latin typeface="Helvetica Neue"/>
                <a:ea typeface="Helvetica Neue"/>
                <a:cs typeface="Helvetica Neue"/>
                <a:sym typeface="Helvetica Neue"/>
              </a:defRPr>
            </a:pPr>
            <a:r>
              <a:t>排除掉对Model类的修改；</a:t>
            </a:r>
          </a:p>
          <a:p>
            <a:pPr marL="457200" indent="-317500" defTabSz="457200">
              <a:buClr>
                <a:srgbClr val="666666"/>
              </a:buClr>
              <a:buSzPct val="100000"/>
              <a:buFont typeface="Helvetica Neue"/>
              <a:buAutoNum type="arabicPeriod" startAt="1"/>
              <a:defRPr>
                <a:solidFill>
                  <a:srgbClr val="000000"/>
                </a:solidFill>
                <a:latin typeface="Helvetica Neue"/>
                <a:ea typeface="Helvetica Neue"/>
                <a:cs typeface="Helvetica Neue"/>
                <a:sym typeface="Helvetica Neue"/>
              </a:defRPr>
            </a:pPr>
            <a:r>
              <a:t>在当前类（比如</a:t>
            </a:r>
            <a:r>
              <a:rPr>
                <a:solidFill>
                  <a:schemeClr val="accent2">
                    <a:satOff val="-67193"/>
                    <a:lumOff val="20931"/>
                  </a:schemeClr>
                </a:solidFill>
              </a:rPr>
              <a:t>User</a:t>
            </a:r>
            <a:r>
              <a:t>）中查找定义的类的所有属性，如果找到一个Field属性，就把它保存到一个</a:t>
            </a:r>
            <a:r>
              <a:rPr>
                <a:solidFill>
                  <a:schemeClr val="accent2">
                    <a:satOff val="-67193"/>
                    <a:lumOff val="20931"/>
                  </a:schemeClr>
                </a:solidFill>
              </a:rPr>
              <a:t>__mappings__</a:t>
            </a:r>
            <a:r>
              <a:t>的dict中，同时从类属性中删除该</a:t>
            </a:r>
            <a:r>
              <a:rPr>
                <a:solidFill>
                  <a:schemeClr val="accent2">
                    <a:satOff val="-67193"/>
                    <a:lumOff val="20931"/>
                  </a:schemeClr>
                </a:solidFill>
              </a:rPr>
              <a:t>Field</a:t>
            </a:r>
            <a:r>
              <a:t>属性，否则，容易造成运行时错误（实例的属性会遮盖类的同名属性）；</a:t>
            </a:r>
          </a:p>
          <a:p>
            <a:pPr marL="457200" indent="-317500" defTabSz="457200">
              <a:buClr>
                <a:srgbClr val="666666"/>
              </a:buClr>
              <a:buSzPct val="100000"/>
              <a:buFont typeface="Helvetica Neue"/>
              <a:buAutoNum type="arabicPeriod" startAt="1"/>
              <a:defRPr>
                <a:solidFill>
                  <a:srgbClr val="000000"/>
                </a:solidFill>
                <a:latin typeface="Helvetica Neue"/>
                <a:ea typeface="Helvetica Neue"/>
                <a:cs typeface="Helvetica Neue"/>
                <a:sym typeface="Helvetica Neue"/>
              </a:defRPr>
            </a:pPr>
            <a:r>
              <a:t>把表名保存到</a:t>
            </a:r>
            <a:r>
              <a:rPr>
                <a:solidFill>
                  <a:schemeClr val="accent2">
                    <a:satOff val="-67193"/>
                    <a:lumOff val="20931"/>
                  </a:schemeClr>
                </a:solidFill>
              </a:rPr>
              <a:t>__table__</a:t>
            </a:r>
            <a:r>
              <a:t>中，这里简化为表名默认为类名。</a:t>
            </a:r>
          </a:p>
          <a:p>
            <a:pPr defTabSz="457200">
              <a:defRPr>
                <a:solidFill>
                  <a:srgbClr val="000000"/>
                </a:solidFill>
                <a:latin typeface="Helvetica Neue"/>
                <a:ea typeface="Helvetica Neue"/>
                <a:cs typeface="Helvetica Neue"/>
                <a:sym typeface="Helvetica Neue"/>
              </a:defRPr>
            </a:pPr>
            <a:r>
              <a:t>在Model类中，就可以定义各种操作数据库的方法，比如</a:t>
            </a:r>
            <a:r>
              <a:rPr>
                <a:solidFill>
                  <a:schemeClr val="accent2">
                    <a:satOff val="-67193"/>
                    <a:lumOff val="20931"/>
                  </a:schemeClr>
                </a:solidFill>
              </a:rPr>
              <a:t>save()，delete()，find()，update</a:t>
            </a:r>
            <a:r>
              <a:t>等等。</a:t>
            </a:r>
          </a:p>
          <a:p>
            <a:pPr defTabSz="457200">
              <a:defRPr>
                <a:solidFill>
                  <a:srgbClr val="000000"/>
                </a:solidFill>
                <a:latin typeface="Helvetica Neue"/>
                <a:ea typeface="Helvetica Neue"/>
                <a:cs typeface="Helvetica Neue"/>
                <a:sym typeface="Helvetica Neue"/>
              </a:defRPr>
            </a:pPr>
            <a:r>
              <a:t>我们实现了</a:t>
            </a:r>
            <a:r>
              <a:rPr>
                <a:solidFill>
                  <a:schemeClr val="accent2">
                    <a:satOff val="-67193"/>
                    <a:lumOff val="20931"/>
                  </a:schemeClr>
                </a:solidFill>
              </a:rPr>
              <a:t>save()</a:t>
            </a:r>
            <a:r>
              <a:t>方法，把一个实例保存到数据库中。因为有表名，属性到字段的映射和属性值的集合，就可以构造出INSERT语句。</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8" name="形状"/>
          <p:cNvSpPr/>
          <p:nvPr/>
        </p:nvSpPr>
        <p:spPr>
          <a:xfrm>
            <a:off x="3459537" y="2745049"/>
            <a:ext cx="5547559" cy="23983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7" y="0"/>
                </a:moveTo>
                <a:lnTo>
                  <a:pt x="21600" y="0"/>
                </a:lnTo>
                <a:lnTo>
                  <a:pt x="21600" y="21600"/>
                </a:lnTo>
                <a:lnTo>
                  <a:pt x="517" y="21600"/>
                </a:lnTo>
                <a:cubicBezTo>
                  <a:pt x="232" y="21600"/>
                  <a:pt x="0" y="21031"/>
                  <a:pt x="0" y="20333"/>
                </a:cubicBezTo>
                <a:lnTo>
                  <a:pt x="0" y="1267"/>
                </a:lnTo>
                <a:cubicBezTo>
                  <a:pt x="0" y="569"/>
                  <a:pt x="232" y="0"/>
                  <a:pt x="517" y="0"/>
                </a:cubicBezTo>
                <a:close/>
              </a:path>
            </a:pathLst>
          </a:custGeom>
          <a:solidFill>
            <a:srgbClr val="024C89"/>
          </a:solidFill>
          <a:ln w="12700">
            <a:miter lim="400000"/>
          </a:ln>
          <a:extLst>
            <a:ext uri="{C572A759-6A51-4108-AA02-DFA0A04FC94B}">
              <ma14:wrappingTextBoxFlag xmlns:ma14="http://schemas.microsoft.com/office/mac/drawingml/2011/main" val="1"/>
            </a:ext>
          </a:extLst>
        </p:spPr>
        <p:txBody>
          <a:bodyPr lIns="45719" rIns="45719"/>
          <a:lstStyle/>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p:txBody>
      </p:sp>
      <p:sp>
        <p:nvSpPr>
          <p:cNvPr id="2349" name="11.错误、调试和测试"/>
          <p:cNvSpPr txBox="1"/>
          <p:nvPr/>
        </p:nvSpPr>
        <p:spPr>
          <a:xfrm>
            <a:off x="3519487" y="1468437"/>
            <a:ext cx="5427663" cy="87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4400">
                <a:solidFill>
                  <a:srgbClr val="024C89"/>
                </a:solidFill>
                <a:latin typeface="微软雅黑"/>
                <a:ea typeface="微软雅黑"/>
                <a:cs typeface="微软雅黑"/>
                <a:sym typeface="微软雅黑"/>
              </a:defRPr>
            </a:lvl1pPr>
          </a:lstStyle>
          <a:p>
            <a:pPr/>
            <a:r>
              <a:t>11.错误、调试和测试</a:t>
            </a:r>
          </a:p>
        </p:txBody>
      </p:sp>
      <p:sp>
        <p:nvSpPr>
          <p:cNvPr id="2350" name="椭圆形"/>
          <p:cNvSpPr/>
          <p:nvPr/>
        </p:nvSpPr>
        <p:spPr>
          <a:xfrm>
            <a:off x="3854450" y="30611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2351" name="圆形"/>
          <p:cNvSpPr/>
          <p:nvPr/>
        </p:nvSpPr>
        <p:spPr>
          <a:xfrm>
            <a:off x="3854450" y="3596163"/>
            <a:ext cx="144463" cy="142876"/>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2352" name="错误处理"/>
          <p:cNvSpPr txBox="1"/>
          <p:nvPr/>
        </p:nvSpPr>
        <p:spPr>
          <a:xfrm>
            <a:off x="4200525" y="29297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1">
                    <a:lumOff val="44000"/>
                  </a:schemeClr>
                </a:solidFill>
                <a:latin typeface="微软雅黑"/>
                <a:ea typeface="微软雅黑"/>
                <a:cs typeface="微软雅黑"/>
                <a:sym typeface="微软雅黑"/>
              </a:defRPr>
            </a:lvl1pPr>
          </a:lstStyle>
          <a:p>
            <a:pPr/>
            <a:r>
              <a:t>错误处理</a:t>
            </a:r>
          </a:p>
        </p:txBody>
      </p:sp>
      <p:sp>
        <p:nvSpPr>
          <p:cNvPr id="2353" name="调试"/>
          <p:cNvSpPr txBox="1"/>
          <p:nvPr/>
        </p:nvSpPr>
        <p:spPr>
          <a:xfrm>
            <a:off x="4200525" y="34631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调试</a:t>
            </a:r>
          </a:p>
        </p:txBody>
      </p:sp>
      <p:sp>
        <p:nvSpPr>
          <p:cNvPr id="2354" name="形状"/>
          <p:cNvSpPr/>
          <p:nvPr/>
        </p:nvSpPr>
        <p:spPr>
          <a:xfrm>
            <a:off x="1090612" y="2363787"/>
            <a:ext cx="1936751" cy="178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355" name="椭圆形"/>
          <p:cNvSpPr/>
          <p:nvPr/>
        </p:nvSpPr>
        <p:spPr>
          <a:xfrm>
            <a:off x="3854450" y="41279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2356" name="单元测试"/>
          <p:cNvSpPr txBox="1"/>
          <p:nvPr/>
        </p:nvSpPr>
        <p:spPr>
          <a:xfrm>
            <a:off x="4200525" y="39965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单元测试</a:t>
            </a:r>
          </a:p>
        </p:txBody>
      </p:sp>
      <p:sp>
        <p:nvSpPr>
          <p:cNvPr id="2357" name="椭圆形"/>
          <p:cNvSpPr/>
          <p:nvPr/>
        </p:nvSpPr>
        <p:spPr>
          <a:xfrm>
            <a:off x="3854450" y="4662963"/>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2358" name="文档测试"/>
          <p:cNvSpPr txBox="1"/>
          <p:nvPr/>
        </p:nvSpPr>
        <p:spPr>
          <a:xfrm>
            <a:off x="4200525" y="4531518"/>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文档测试</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3.3 输入和输出"/>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3.3	</a:t>
            </a:r>
            <a:r>
              <a:t>输入和输出</a:t>
            </a:r>
          </a:p>
        </p:txBody>
      </p:sp>
      <p:sp>
        <p:nvSpPr>
          <p:cNvPr id="356" name="输出："/>
          <p:cNvSpPr txBox="1"/>
          <p:nvPr/>
        </p:nvSpPr>
        <p:spPr>
          <a:xfrm>
            <a:off x="1075139" y="995110"/>
            <a:ext cx="10185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输出：</a:t>
            </a:r>
          </a:p>
        </p:txBody>
      </p:sp>
      <p:sp>
        <p:nvSpPr>
          <p:cNvPr id="357" name="print() 也可以打印整数，或者计算结果："/>
          <p:cNvSpPr txBox="1"/>
          <p:nvPr/>
        </p:nvSpPr>
        <p:spPr>
          <a:xfrm>
            <a:off x="510619" y="1760913"/>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a:t>
            </a:r>
            <a:r>
              <a:rPr>
                <a:solidFill>
                  <a:schemeClr val="accent2">
                    <a:satOff val="-67193"/>
                    <a:lumOff val="20931"/>
                  </a:schemeClr>
                </a:solidFill>
              </a:rPr>
              <a:t> print() </a:t>
            </a:r>
            <a:r>
              <a:t>也可以打印整数，或者计算结果：</a:t>
            </a:r>
          </a:p>
        </p:txBody>
      </p:sp>
      <p:pic>
        <p:nvPicPr>
          <p:cNvPr id="358" name="图像" descr="图像"/>
          <p:cNvPicPr>
            <a:picLocks noChangeAspect="1"/>
          </p:cNvPicPr>
          <p:nvPr/>
        </p:nvPicPr>
        <p:blipFill>
          <a:blip r:embed="rId3">
            <a:extLst/>
          </a:blip>
          <a:stretch>
            <a:fillRect/>
          </a:stretch>
        </p:blipFill>
        <p:spPr>
          <a:xfrm>
            <a:off x="2032000" y="2737760"/>
            <a:ext cx="5080000" cy="1130301"/>
          </a:xfrm>
          <a:prstGeom prst="rect">
            <a:avLst/>
          </a:prstGeom>
          <a:ln w="12700">
            <a:miter lim="400000"/>
          </a:ln>
        </p:spPr>
      </p:pic>
      <p:pic>
        <p:nvPicPr>
          <p:cNvPr id="359" name="图像" descr="图像"/>
          <p:cNvPicPr>
            <a:picLocks noChangeAspect="1"/>
          </p:cNvPicPr>
          <p:nvPr/>
        </p:nvPicPr>
        <p:blipFill>
          <a:blip r:embed="rId4">
            <a:extLst/>
          </a:blip>
          <a:stretch>
            <a:fillRect/>
          </a:stretch>
        </p:blipFill>
        <p:spPr>
          <a:xfrm>
            <a:off x="1885950" y="4308515"/>
            <a:ext cx="5372100" cy="7874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0" name="在程序运行过程中，总会遇到各种各样的错误。…"/>
          <p:cNvSpPr txBox="1"/>
          <p:nvPr/>
        </p:nvSpPr>
        <p:spPr>
          <a:xfrm>
            <a:off x="457295" y="1170228"/>
            <a:ext cx="8229411" cy="42765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在程序运行过程中，总会遇到各种各样的错误。</a:t>
            </a:r>
          </a:p>
          <a:p>
            <a:pPr defTabSz="457200">
              <a:defRPr>
                <a:solidFill>
                  <a:srgbClr val="000000"/>
                </a:solidFill>
                <a:latin typeface="Helvetica Neue"/>
                <a:ea typeface="Helvetica Neue"/>
                <a:cs typeface="Helvetica Neue"/>
                <a:sym typeface="Helvetica Neue"/>
              </a:defRPr>
            </a:pPr>
            <a:r>
              <a:t>       有的错误是程序编写有问题造成的，比如本来应该输出整数结果输出了字符串，这种错误通常称之为bug，bug是必须修复的。</a:t>
            </a:r>
          </a:p>
          <a:p>
            <a:pPr defTabSz="457200">
              <a:defRPr>
                <a:solidFill>
                  <a:srgbClr val="000000"/>
                </a:solidFill>
                <a:latin typeface="Helvetica Neue"/>
                <a:ea typeface="Helvetica Neue"/>
                <a:cs typeface="Helvetica Neue"/>
                <a:sym typeface="Helvetica Neue"/>
              </a:defRPr>
            </a:pPr>
            <a:r>
              <a:t>       有的错误是用户输入造成的，比如让用户输入email地址，结果得到一个空字符串，这种错误可以通过检查用户输入来做相应的处理。</a:t>
            </a:r>
          </a:p>
          <a:p>
            <a:pPr defTabSz="457200">
              <a:defRPr>
                <a:solidFill>
                  <a:srgbClr val="000000"/>
                </a:solidFill>
                <a:latin typeface="Helvetica Neue"/>
                <a:ea typeface="Helvetica Neue"/>
                <a:cs typeface="Helvetica Neue"/>
                <a:sym typeface="Helvetica Neue"/>
              </a:defRPr>
            </a:pPr>
            <a:r>
              <a:t>       还有一类错误是完全无法在程序运行过程中预测的，比如写入文件的时候，磁盘满了，写不进去了，或者从网络抓取数据，网络突然断掉了。这类错误也称为异常，在程序中通常是必须处理的，否则，程序会因为各种问题终止并退出。</a:t>
            </a:r>
          </a:p>
          <a:p>
            <a:pPr defTabSz="457200">
              <a:defRPr>
                <a:solidFill>
                  <a:srgbClr val="000000"/>
                </a:solidFill>
                <a:latin typeface="Helvetica Neue"/>
                <a:ea typeface="Helvetica Neue"/>
                <a:cs typeface="Helvetica Neue"/>
                <a:sym typeface="Helvetica Neue"/>
              </a:defRPr>
            </a:pPr>
            <a:r>
              <a:t>Python内置了一套异常处理机制，来帮助我们进行错误处理。</a:t>
            </a:r>
          </a:p>
          <a:p>
            <a:pPr defTabSz="457200">
              <a:defRPr>
                <a:solidFill>
                  <a:srgbClr val="000000"/>
                </a:solidFill>
                <a:latin typeface="Helvetica Neue"/>
                <a:ea typeface="Helvetica Neue"/>
                <a:cs typeface="Helvetica Neue"/>
                <a:sym typeface="Helvetica Neue"/>
              </a:defRPr>
            </a:pPr>
            <a:r>
              <a:t>       此外，我们也需要跟踪程序的执行，查看变量的值是否正确，这个过程称为调试。Python的</a:t>
            </a:r>
            <a:r>
              <a:rPr>
                <a:solidFill>
                  <a:schemeClr val="accent2">
                    <a:satOff val="-67193"/>
                    <a:lumOff val="20931"/>
                  </a:schemeClr>
                </a:solidFill>
              </a:rPr>
              <a:t>pdb</a:t>
            </a:r>
            <a:r>
              <a:t>可以以单步方式执行代码。</a:t>
            </a:r>
          </a:p>
          <a:p>
            <a:pPr defTabSz="457200">
              <a:defRPr>
                <a:solidFill>
                  <a:srgbClr val="000000"/>
                </a:solidFill>
                <a:latin typeface="Helvetica Neue"/>
                <a:ea typeface="Helvetica Neue"/>
                <a:cs typeface="Helvetica Neue"/>
                <a:sym typeface="Helvetica Neue"/>
              </a:defRPr>
            </a:pPr>
            <a:r>
              <a:t>       最后，编写测试也很重要。有了良好的测试，就可以在程序修改后反复运行，确保程序输出符合编写的测试。</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2" name="11.1 错误处理"/>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11.1	</a:t>
            </a:r>
            <a:r>
              <a:t>错误处理</a:t>
            </a:r>
          </a:p>
        </p:txBody>
      </p:sp>
      <p:sp>
        <p:nvSpPr>
          <p:cNvPr id="2363" name="在程序运行的过程中，如果发生了错误，可以事先约定返回一个错误代码，这样，就可以知道是否有错，以及出错的原因。在操作系统提供的调用中，返回错误码非常常见。比如打开文件的函数open()，成功时返回文件描述符（就是一个整数），出错时返回-1。…"/>
          <p:cNvSpPr txBox="1"/>
          <p:nvPr/>
        </p:nvSpPr>
        <p:spPr>
          <a:xfrm>
            <a:off x="449642" y="794926"/>
            <a:ext cx="8244716" cy="20220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在程序运行的过程中，如果发生了错误，可以事先约定返回一个错误代码，这样，就可以知道是否有错，以及出错的原因。在操作系统提供的调用中，返回错误码非常常见。比如打开文件的函数</a:t>
            </a:r>
            <a:r>
              <a:rPr>
                <a:solidFill>
                  <a:schemeClr val="accent2">
                    <a:satOff val="-67193"/>
                    <a:lumOff val="20931"/>
                  </a:schemeClr>
                </a:solidFill>
              </a:rPr>
              <a:t>open()</a:t>
            </a:r>
            <a:r>
              <a:t>，成功时返回文件描述符（就是一个整数），出错时返回-1。</a:t>
            </a:r>
          </a:p>
          <a:p>
            <a:pPr defTabSz="457200">
              <a:defRPr>
                <a:solidFill>
                  <a:srgbClr val="000000"/>
                </a:solidFill>
                <a:latin typeface="Helvetica Neue"/>
                <a:ea typeface="Helvetica Neue"/>
                <a:cs typeface="Helvetica Neue"/>
                <a:sym typeface="Helvetica Neue"/>
              </a:defRPr>
            </a:pPr>
            <a:r>
              <a:t>        用错误码来表示是否出错十分不便，因为函数本身应该返回的正常结果和错误码混在一起，造成调用者必须用大量的代码来判断是否出错：</a:t>
            </a:r>
          </a:p>
        </p:txBody>
      </p:sp>
      <p:sp>
        <p:nvSpPr>
          <p:cNvPr id="2364" name="def foo():…"/>
          <p:cNvSpPr txBox="1"/>
          <p:nvPr/>
        </p:nvSpPr>
        <p:spPr>
          <a:xfrm>
            <a:off x="3010961" y="2878669"/>
            <a:ext cx="3122078" cy="29721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foo</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r </a:t>
            </a:r>
            <a:r>
              <a:rPr>
                <a:solidFill>
                  <a:srgbClr val="666600"/>
                </a:solidFill>
              </a:rPr>
              <a:t>=</a:t>
            </a:r>
            <a:r>
              <a:t> some_function</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r</a:t>
            </a:r>
            <a:r>
              <a:rPr>
                <a:solidFill>
                  <a:srgbClr val="666600"/>
                </a:solidFill>
              </a:rPr>
              <a:t>==(-</a:t>
            </a:r>
            <a:r>
              <a:rPr>
                <a:solidFill>
                  <a:srgbClr val="006666"/>
                </a:solidFill>
              </a:rPr>
              <a:t>1</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666600"/>
                </a:solidFill>
              </a:rPr>
              <a:t>(-</a:t>
            </a:r>
            <a:r>
              <a:rPr>
                <a:solidFill>
                  <a:srgbClr val="006666"/>
                </a:solidFill>
              </a:rPr>
              <a:t>1</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    </a:t>
            </a:r>
            <a:r>
              <a:t># do something</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r</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bar</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r </a:t>
            </a:r>
            <a:r>
              <a:rPr>
                <a:solidFill>
                  <a:srgbClr val="666600"/>
                </a:solidFill>
              </a:rPr>
              <a:t>=</a:t>
            </a:r>
            <a:r>
              <a:t> foo</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r</a:t>
            </a:r>
            <a:r>
              <a:rPr>
                <a:solidFill>
                  <a:srgbClr val="666600"/>
                </a:solidFill>
              </a:rPr>
              <a:t>==(-</a:t>
            </a:r>
            <a:r>
              <a:rPr>
                <a:solidFill>
                  <a:srgbClr val="006666"/>
                </a:solidFill>
              </a:rPr>
              <a:t>1</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'Error'</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else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p:txBody>
      </p:sp>
      <p:sp>
        <p:nvSpPr>
          <p:cNvPr id="2365" name="一旦出错，还要一级一级上报，直到某个函数可以处理该错误（比如，给用户输出一个错误信息）。所以高级语言通常都内置了一套try…except...finally...的错误处理机制，Python也不例外。"/>
          <p:cNvSpPr txBox="1"/>
          <p:nvPr/>
        </p:nvSpPr>
        <p:spPr>
          <a:xfrm>
            <a:off x="331951" y="5912564"/>
            <a:ext cx="8480098" cy="9410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1600">
                <a:solidFill>
                  <a:srgbClr val="000000"/>
                </a:solidFill>
                <a:latin typeface="Helvetica Neue"/>
                <a:ea typeface="Helvetica Neue"/>
                <a:cs typeface="Helvetica Neue"/>
                <a:sym typeface="Helvetica Neue"/>
              </a:defRPr>
            </a:pPr>
            <a:r>
              <a:t>        一旦出错，还要一级一级上报，直到某个函数可以处理该错误（比如，给用户输出一个错误信息）。所以高级语言通常都内置了一套</a:t>
            </a:r>
            <a:r>
              <a:rPr>
                <a:solidFill>
                  <a:schemeClr val="accent2">
                    <a:satOff val="-67193"/>
                    <a:lumOff val="20931"/>
                  </a:schemeClr>
                </a:solidFill>
              </a:rPr>
              <a:t>try…except...finally...</a:t>
            </a:r>
            <a:r>
              <a:t>的错误处理机制，Python也不例外。</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9" name="11.1 错误处理"/>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11.1	</a:t>
            </a:r>
            <a:r>
              <a:t>错误处理</a:t>
            </a:r>
          </a:p>
        </p:txBody>
      </p:sp>
      <p:sp>
        <p:nvSpPr>
          <p:cNvPr id="2370" name="形状"/>
          <p:cNvSpPr/>
          <p:nvPr/>
        </p:nvSpPr>
        <p:spPr>
          <a:xfrm>
            <a:off x="653375" y="94289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371" name="try："/>
          <p:cNvSpPr txBox="1"/>
          <p:nvPr/>
        </p:nvSpPr>
        <p:spPr>
          <a:xfrm>
            <a:off x="1314367" y="928920"/>
            <a:ext cx="67818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try：</a:t>
            </a:r>
          </a:p>
        </p:txBody>
      </p:sp>
      <p:sp>
        <p:nvSpPr>
          <p:cNvPr id="2372" name="用一个例子看看try的机制："/>
          <p:cNvSpPr txBox="1"/>
          <p:nvPr/>
        </p:nvSpPr>
        <p:spPr>
          <a:xfrm>
            <a:off x="1021600" y="1572150"/>
            <a:ext cx="2881174"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用一个例子看看try的机制：</a:t>
            </a:r>
          </a:p>
        </p:txBody>
      </p:sp>
      <p:sp>
        <p:nvSpPr>
          <p:cNvPr id="2373" name="try:…"/>
          <p:cNvSpPr txBox="1"/>
          <p:nvPr/>
        </p:nvSpPr>
        <p:spPr>
          <a:xfrm>
            <a:off x="2637520" y="2022461"/>
            <a:ext cx="3868960" cy="22482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try</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'try...'</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r </a:t>
            </a:r>
            <a:r>
              <a:rPr>
                <a:solidFill>
                  <a:srgbClr val="666600"/>
                </a:solidFill>
              </a:rPr>
              <a:t>=</a:t>
            </a:r>
            <a:r>
              <a:t> </a:t>
            </a:r>
            <a:r>
              <a:rPr>
                <a:solidFill>
                  <a:srgbClr val="006666"/>
                </a:solidFill>
              </a:rPr>
              <a:t>10</a:t>
            </a:r>
            <a:r>
              <a:t> </a:t>
            </a:r>
            <a:r>
              <a:rPr>
                <a:solidFill>
                  <a:srgbClr val="666600"/>
                </a:solidFill>
              </a:rPr>
              <a:t>/</a:t>
            </a:r>
            <a:r>
              <a:t> </a:t>
            </a:r>
            <a:r>
              <a:rPr>
                <a:solidFill>
                  <a:srgbClr val="006666"/>
                </a:solidFill>
              </a:rPr>
              <a:t>0</a:t>
            </a: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'result:'</a:t>
            </a:r>
            <a:r>
              <a:rPr>
                <a:solidFill>
                  <a:srgbClr val="666600"/>
                </a:solidFill>
              </a:rPr>
              <a:t>,</a:t>
            </a:r>
            <a:r>
              <a:rPr>
                <a:solidFill>
                  <a:srgbClr val="668099">
                    <a:alpha val="40000"/>
                  </a:srgbClr>
                </a:solidFill>
              </a:rPr>
              <a:t> r</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except</a:t>
            </a:r>
            <a:r>
              <a:rPr>
                <a:solidFill>
                  <a:srgbClr val="668099">
                    <a:alpha val="40000"/>
                  </a:srgbClr>
                </a:solidFill>
              </a:rPr>
              <a:t> </a:t>
            </a:r>
            <a:r>
              <a:t>ZeroDivisionError</a:t>
            </a:r>
            <a:r>
              <a:rPr>
                <a:solidFill>
                  <a:srgbClr val="668099">
                    <a:alpha val="40000"/>
                  </a:srgbClr>
                </a:solidFill>
              </a:rPr>
              <a:t> </a:t>
            </a:r>
            <a:r>
              <a:rPr>
                <a:solidFill>
                  <a:srgbClr val="000088"/>
                </a:solidFill>
              </a:rPr>
              <a:t>as</a:t>
            </a:r>
            <a:r>
              <a:rPr>
                <a:solidFill>
                  <a:srgbClr val="668099">
                    <a:alpha val="40000"/>
                  </a:srgbClr>
                </a:solidFill>
              </a:rPr>
              <a:t> e</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'except:'</a:t>
            </a:r>
            <a:r>
              <a:rPr>
                <a:solidFill>
                  <a:srgbClr val="666600"/>
                </a:solidFill>
              </a:rPr>
              <a:t>,</a:t>
            </a:r>
            <a:r>
              <a:rPr>
                <a:solidFill>
                  <a:srgbClr val="668099">
                    <a:alpha val="40000"/>
                  </a:srgbClr>
                </a:solidFill>
              </a:rPr>
              <a:t> e</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finally</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'finally...'</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print</a:t>
            </a:r>
            <a:r>
              <a:rPr>
                <a:solidFill>
                  <a:srgbClr val="666600"/>
                </a:solidFill>
              </a:rPr>
              <a:t>(</a:t>
            </a:r>
            <a:r>
              <a:rPr>
                <a:solidFill>
                  <a:srgbClr val="008800"/>
                </a:solidFill>
              </a:rPr>
              <a:t>'END'</a:t>
            </a:r>
            <a:r>
              <a:rPr>
                <a:solidFill>
                  <a:srgbClr val="666600"/>
                </a:solidFill>
              </a:rPr>
              <a:t>)</a:t>
            </a:r>
          </a:p>
        </p:txBody>
      </p:sp>
      <p:sp>
        <p:nvSpPr>
          <p:cNvPr id="2374" name="当我们认为某些代码可能会出错时，就可以用try来运行这段代码，如果执行出错，则后续代码不会继续执行，而是直接跳转至错误处理代码，即except语句块，执行完except后，如果有finally语句块，则执行finally语句块，至此，执行完毕。"/>
          <p:cNvSpPr txBox="1"/>
          <p:nvPr/>
        </p:nvSpPr>
        <p:spPr>
          <a:xfrm>
            <a:off x="544519" y="4443141"/>
            <a:ext cx="8054962" cy="1380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当我们认为某些代码可能会出错时，就可以用</a:t>
            </a:r>
            <a:r>
              <a:rPr>
                <a:solidFill>
                  <a:schemeClr val="accent2">
                    <a:satOff val="-67193"/>
                    <a:lumOff val="20931"/>
                  </a:schemeClr>
                </a:solidFill>
              </a:rPr>
              <a:t>try</a:t>
            </a:r>
            <a:r>
              <a:t>来运行这段代码，如果执行出错，则后续代码不会继续执行，而是直接跳转至错误处理代码，即</a:t>
            </a:r>
            <a:r>
              <a:rPr>
                <a:solidFill>
                  <a:schemeClr val="accent2">
                    <a:satOff val="-67193"/>
                    <a:lumOff val="20931"/>
                  </a:schemeClr>
                </a:solidFill>
              </a:rPr>
              <a:t>except</a:t>
            </a:r>
            <a:r>
              <a:t>语句块，执行完</a:t>
            </a:r>
            <a:r>
              <a:rPr>
                <a:solidFill>
                  <a:schemeClr val="accent2">
                    <a:satOff val="-67193"/>
                    <a:lumOff val="20931"/>
                  </a:schemeClr>
                </a:solidFill>
              </a:rPr>
              <a:t>except</a:t>
            </a:r>
            <a:r>
              <a:t>后，如果有</a:t>
            </a:r>
            <a:r>
              <a:rPr>
                <a:solidFill>
                  <a:schemeClr val="accent2">
                    <a:satOff val="-67193"/>
                    <a:lumOff val="20931"/>
                  </a:schemeClr>
                </a:solidFill>
              </a:rPr>
              <a:t>finally</a:t>
            </a:r>
            <a:r>
              <a:t>语句块，则执行finally语句块，至此，执行完毕。</a:t>
            </a:r>
          </a:p>
        </p:txBody>
      </p:sp>
      <p:sp>
        <p:nvSpPr>
          <p:cNvPr id="2375" name="上面的代码在计算10 / 0时会产生一个除法运算错误："/>
          <p:cNvSpPr txBox="1"/>
          <p:nvPr/>
        </p:nvSpPr>
        <p:spPr>
          <a:xfrm>
            <a:off x="512706" y="5996169"/>
            <a:ext cx="548927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上面的代码在计算10 / 0时会产生一个除法运算错误：</a:t>
            </a:r>
          </a:p>
        </p:txBody>
      </p:sp>
      <p:pic>
        <p:nvPicPr>
          <p:cNvPr id="2376" name="图像" descr="图像"/>
          <p:cNvPicPr>
            <a:picLocks noChangeAspect="1"/>
          </p:cNvPicPr>
          <p:nvPr/>
        </p:nvPicPr>
        <p:blipFill>
          <a:blip r:embed="rId3">
            <a:extLst/>
          </a:blip>
          <a:stretch>
            <a:fillRect/>
          </a:stretch>
        </p:blipFill>
        <p:spPr>
          <a:xfrm>
            <a:off x="6037570" y="5693776"/>
            <a:ext cx="2781301" cy="9779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0" name="11.1 错误处理"/>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11.1	</a:t>
            </a:r>
            <a:r>
              <a:t>错误处理</a:t>
            </a:r>
          </a:p>
        </p:txBody>
      </p:sp>
      <p:sp>
        <p:nvSpPr>
          <p:cNvPr id="2381" name="从输出可以看到，当错误发生时，后续语句print('result:', r)不会被执行，except由于捕获到ZeroDivisionError，因此被执行。最后，finally语句被执行。然后，程序继续按照流程往下走。…"/>
          <p:cNvSpPr txBox="1"/>
          <p:nvPr/>
        </p:nvSpPr>
        <p:spPr>
          <a:xfrm>
            <a:off x="524471" y="977594"/>
            <a:ext cx="8095058" cy="13742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从输出可以看到，当错误发生时，后续语句</a:t>
            </a:r>
            <a:r>
              <a:rPr>
                <a:solidFill>
                  <a:schemeClr val="accent2">
                    <a:satOff val="-67193"/>
                    <a:lumOff val="20931"/>
                  </a:schemeClr>
                </a:solidFill>
              </a:rPr>
              <a:t>print('result:', r)</a:t>
            </a:r>
            <a:r>
              <a:t>不会被执行，</a:t>
            </a:r>
            <a:r>
              <a:rPr>
                <a:solidFill>
                  <a:schemeClr val="accent2">
                    <a:satOff val="-67193"/>
                    <a:lumOff val="20931"/>
                  </a:schemeClr>
                </a:solidFill>
              </a:rPr>
              <a:t>except</a:t>
            </a:r>
            <a:r>
              <a:t>由于捕获到</a:t>
            </a:r>
            <a:r>
              <a:rPr>
                <a:solidFill>
                  <a:schemeClr val="accent2">
                    <a:satOff val="-67193"/>
                    <a:lumOff val="20931"/>
                  </a:schemeClr>
                </a:solidFill>
              </a:rPr>
              <a:t>ZeroDivisionError</a:t>
            </a:r>
            <a:r>
              <a:t>，因此被执行。最后，</a:t>
            </a:r>
            <a:r>
              <a:rPr>
                <a:solidFill>
                  <a:schemeClr val="accent2">
                    <a:satOff val="-67193"/>
                    <a:lumOff val="20931"/>
                  </a:schemeClr>
                </a:solidFill>
              </a:rPr>
              <a:t>finally</a:t>
            </a:r>
            <a:r>
              <a:t>语句被执行。然后，程序继续按照流程往下走。</a:t>
            </a:r>
          </a:p>
          <a:p>
            <a:pPr defTabSz="457200">
              <a:defRPr>
                <a:solidFill>
                  <a:srgbClr val="000000"/>
                </a:solidFill>
                <a:latin typeface="Helvetica Neue"/>
                <a:ea typeface="Helvetica Neue"/>
                <a:cs typeface="Helvetica Neue"/>
                <a:sym typeface="Helvetica Neue"/>
              </a:defRPr>
            </a:pPr>
            <a:r>
              <a:t>        如果把除数0改成2，则执行结果如下：</a:t>
            </a:r>
          </a:p>
        </p:txBody>
      </p:sp>
      <p:pic>
        <p:nvPicPr>
          <p:cNvPr id="2382" name="图像" descr="图像"/>
          <p:cNvPicPr>
            <a:picLocks noChangeAspect="1"/>
          </p:cNvPicPr>
          <p:nvPr/>
        </p:nvPicPr>
        <p:blipFill>
          <a:blip r:embed="rId3">
            <a:extLst/>
          </a:blip>
          <a:stretch>
            <a:fillRect/>
          </a:stretch>
        </p:blipFill>
        <p:spPr>
          <a:xfrm>
            <a:off x="3302000" y="2995111"/>
            <a:ext cx="2540000" cy="1003301"/>
          </a:xfrm>
          <a:prstGeom prst="rect">
            <a:avLst/>
          </a:prstGeom>
          <a:ln w="12700">
            <a:miter lim="400000"/>
          </a:ln>
        </p:spPr>
      </p:pic>
      <p:sp>
        <p:nvSpPr>
          <p:cNvPr id="2383" name="由于没有错误发生，所以except语句块不会被执行，但是finally如果有，则一定会被执行（可以没有finally语句）。"/>
          <p:cNvSpPr txBox="1"/>
          <p:nvPr/>
        </p:nvSpPr>
        <p:spPr>
          <a:xfrm>
            <a:off x="477346" y="4641687"/>
            <a:ext cx="8189308"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由于没有错误发生，所以</a:t>
            </a:r>
            <a:r>
              <a:rPr>
                <a:solidFill>
                  <a:schemeClr val="accent2">
                    <a:satOff val="-67193"/>
                    <a:lumOff val="20931"/>
                  </a:schemeClr>
                </a:solidFill>
              </a:rPr>
              <a:t>except</a:t>
            </a:r>
            <a:r>
              <a:t>语句块不会被执行，但是</a:t>
            </a:r>
            <a:r>
              <a:rPr>
                <a:solidFill>
                  <a:schemeClr val="accent2">
                    <a:satOff val="-67193"/>
                    <a:lumOff val="20931"/>
                  </a:schemeClr>
                </a:solidFill>
              </a:rPr>
              <a:t>finally</a:t>
            </a:r>
            <a:r>
              <a:t>如果有，则一定会被执行（可以没有finally语句）。</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7" name="11.1 错误处理"/>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11.1	</a:t>
            </a:r>
            <a:r>
              <a:t>错误处理</a:t>
            </a:r>
          </a:p>
        </p:txBody>
      </p:sp>
      <p:sp>
        <p:nvSpPr>
          <p:cNvPr id="2388" name="int()函数可能会抛出ValueError，所以我们用一个except捕获ValueError，用另一个except捕获ZeroDivisionError。"/>
          <p:cNvSpPr txBox="1"/>
          <p:nvPr/>
        </p:nvSpPr>
        <p:spPr>
          <a:xfrm>
            <a:off x="401180" y="4898747"/>
            <a:ext cx="8189308"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int()</a:t>
            </a:r>
            <a:r>
              <a:t>函数可能会抛出</a:t>
            </a:r>
            <a:r>
              <a:rPr>
                <a:solidFill>
                  <a:schemeClr val="accent2">
                    <a:satOff val="-67193"/>
                    <a:lumOff val="20931"/>
                  </a:schemeClr>
                </a:solidFill>
              </a:rPr>
              <a:t>ValueError</a:t>
            </a:r>
            <a:r>
              <a:t>，所以我们用一个</a:t>
            </a:r>
            <a:r>
              <a:rPr>
                <a:solidFill>
                  <a:schemeClr val="accent2">
                    <a:satOff val="-67193"/>
                    <a:lumOff val="20931"/>
                  </a:schemeClr>
                </a:solidFill>
              </a:rPr>
              <a:t>except</a:t>
            </a:r>
            <a:r>
              <a:t>捕获</a:t>
            </a:r>
            <a:r>
              <a:rPr>
                <a:solidFill>
                  <a:schemeClr val="accent2">
                    <a:satOff val="-67193"/>
                    <a:lumOff val="20931"/>
                  </a:schemeClr>
                </a:solidFill>
              </a:rPr>
              <a:t>ValueError</a:t>
            </a:r>
            <a:r>
              <a:t>，用另一个</a:t>
            </a:r>
            <a:r>
              <a:rPr>
                <a:solidFill>
                  <a:schemeClr val="accent2">
                    <a:satOff val="-67193"/>
                    <a:lumOff val="20931"/>
                  </a:schemeClr>
                </a:solidFill>
              </a:rPr>
              <a:t>except</a:t>
            </a:r>
            <a:r>
              <a:t>捕获</a:t>
            </a:r>
            <a:r>
              <a:rPr>
                <a:solidFill>
                  <a:schemeClr val="accent2">
                    <a:satOff val="-67193"/>
                    <a:lumOff val="20931"/>
                  </a:schemeClr>
                </a:solidFill>
              </a:rPr>
              <a:t>ZeroDivisionError</a:t>
            </a:r>
            <a:r>
              <a:t>。</a:t>
            </a:r>
          </a:p>
        </p:txBody>
      </p:sp>
      <p:sp>
        <p:nvSpPr>
          <p:cNvPr id="2389" name="try:…"/>
          <p:cNvSpPr txBox="1"/>
          <p:nvPr/>
        </p:nvSpPr>
        <p:spPr>
          <a:xfrm>
            <a:off x="2424126" y="1932884"/>
            <a:ext cx="4295748" cy="27308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try</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'try...'</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r </a:t>
            </a:r>
            <a:r>
              <a:rPr>
                <a:solidFill>
                  <a:srgbClr val="666600"/>
                </a:solidFill>
              </a:rPr>
              <a:t>=</a:t>
            </a:r>
            <a:r>
              <a:t> </a:t>
            </a:r>
            <a:r>
              <a:rPr>
                <a:solidFill>
                  <a:srgbClr val="006666"/>
                </a:solidFill>
              </a:rPr>
              <a:t>10</a:t>
            </a:r>
            <a:r>
              <a:t> </a:t>
            </a:r>
            <a:r>
              <a:rPr>
                <a:solidFill>
                  <a:srgbClr val="666600"/>
                </a:solidFill>
              </a:rPr>
              <a:t>/</a:t>
            </a:r>
            <a:r>
              <a:t> </a:t>
            </a:r>
            <a:r>
              <a:rPr>
                <a:solidFill>
                  <a:srgbClr val="000088"/>
                </a:solidFill>
              </a:rPr>
              <a:t>int</a:t>
            </a:r>
            <a:r>
              <a:rPr>
                <a:solidFill>
                  <a:srgbClr val="666600"/>
                </a:solidFill>
              </a:rPr>
              <a:t>(</a:t>
            </a:r>
            <a:r>
              <a:rPr>
                <a:solidFill>
                  <a:srgbClr val="008800"/>
                </a:solidFill>
              </a:rPr>
              <a:t>'a'</a:t>
            </a:r>
            <a:r>
              <a:rPr>
                <a:solidFill>
                  <a:srgbClr val="666600"/>
                </a:solidFill>
              </a:rPr>
              <a:t>)</a:t>
            </a: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'result:'</a:t>
            </a:r>
            <a:r>
              <a:rPr>
                <a:solidFill>
                  <a:srgbClr val="666600"/>
                </a:solidFill>
              </a:rPr>
              <a:t>,</a:t>
            </a:r>
            <a:r>
              <a:rPr>
                <a:solidFill>
                  <a:srgbClr val="668099">
                    <a:alpha val="40000"/>
                  </a:srgbClr>
                </a:solidFill>
              </a:rPr>
              <a:t> r</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except</a:t>
            </a:r>
            <a:r>
              <a:rPr>
                <a:solidFill>
                  <a:srgbClr val="668099">
                    <a:alpha val="40000"/>
                  </a:srgbClr>
                </a:solidFill>
              </a:rPr>
              <a:t> </a:t>
            </a:r>
            <a:r>
              <a:t>ValueError</a:t>
            </a:r>
            <a:r>
              <a:rPr>
                <a:solidFill>
                  <a:srgbClr val="668099">
                    <a:alpha val="40000"/>
                  </a:srgbClr>
                </a:solidFill>
              </a:rPr>
              <a:t> </a:t>
            </a:r>
            <a:r>
              <a:rPr>
                <a:solidFill>
                  <a:srgbClr val="000088"/>
                </a:solidFill>
              </a:rPr>
              <a:t>as</a:t>
            </a:r>
            <a:r>
              <a:rPr>
                <a:solidFill>
                  <a:srgbClr val="668099">
                    <a:alpha val="40000"/>
                  </a:srgbClr>
                </a:solidFill>
              </a:rPr>
              <a:t> e</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'ValueError:'</a:t>
            </a:r>
            <a:r>
              <a:rPr>
                <a:solidFill>
                  <a:srgbClr val="666600"/>
                </a:solidFill>
              </a:rPr>
              <a:t>,</a:t>
            </a:r>
            <a:r>
              <a:rPr>
                <a:solidFill>
                  <a:srgbClr val="668099">
                    <a:alpha val="40000"/>
                  </a:srgbClr>
                </a:solidFill>
              </a:rPr>
              <a:t> e</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except</a:t>
            </a:r>
            <a:r>
              <a:rPr>
                <a:solidFill>
                  <a:srgbClr val="668099">
                    <a:alpha val="40000"/>
                  </a:srgbClr>
                </a:solidFill>
              </a:rPr>
              <a:t> </a:t>
            </a:r>
            <a:r>
              <a:t>ZeroDivisionError</a:t>
            </a:r>
            <a:r>
              <a:rPr>
                <a:solidFill>
                  <a:srgbClr val="668099">
                    <a:alpha val="40000"/>
                  </a:srgbClr>
                </a:solidFill>
              </a:rPr>
              <a:t> </a:t>
            </a:r>
            <a:r>
              <a:rPr>
                <a:solidFill>
                  <a:srgbClr val="000088"/>
                </a:solidFill>
              </a:rPr>
              <a:t>as</a:t>
            </a:r>
            <a:r>
              <a:rPr>
                <a:solidFill>
                  <a:srgbClr val="668099">
                    <a:alpha val="40000"/>
                  </a:srgbClr>
                </a:solidFill>
              </a:rPr>
              <a:t> e</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'ZeroDivisionError:'</a:t>
            </a:r>
            <a:r>
              <a:rPr>
                <a:solidFill>
                  <a:srgbClr val="666600"/>
                </a:solidFill>
              </a:rPr>
              <a:t>,</a:t>
            </a:r>
            <a:r>
              <a:rPr>
                <a:solidFill>
                  <a:srgbClr val="668099">
                    <a:alpha val="40000"/>
                  </a:srgbClr>
                </a:solidFill>
              </a:rPr>
              <a:t> e</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finally</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'finally...'</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print</a:t>
            </a:r>
            <a:r>
              <a:rPr>
                <a:solidFill>
                  <a:srgbClr val="666600"/>
                </a:solidFill>
              </a:rPr>
              <a:t>(</a:t>
            </a:r>
            <a:r>
              <a:rPr>
                <a:solidFill>
                  <a:srgbClr val="008800"/>
                </a:solidFill>
              </a:rPr>
              <a:t>'END'</a:t>
            </a:r>
            <a:r>
              <a:rPr>
                <a:solidFill>
                  <a:srgbClr val="666600"/>
                </a:solidFill>
              </a:rPr>
              <a:t>)</a:t>
            </a:r>
          </a:p>
        </p:txBody>
      </p:sp>
      <p:sp>
        <p:nvSpPr>
          <p:cNvPr id="2390" name="错误应该有很多种类，如果发生了不同类型的错误，应该由不同的except语句块处理。可以有多个except来捕获不同类型的错误："/>
          <p:cNvSpPr txBox="1"/>
          <p:nvPr/>
        </p:nvSpPr>
        <p:spPr>
          <a:xfrm>
            <a:off x="633341" y="965076"/>
            <a:ext cx="8189309"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错误应该有很多种类，如果发生了不同类型的错误，应该由不同的</a:t>
            </a:r>
            <a:r>
              <a:rPr>
                <a:solidFill>
                  <a:schemeClr val="accent2">
                    <a:satOff val="-67193"/>
                    <a:lumOff val="20931"/>
                  </a:schemeClr>
                </a:solidFill>
              </a:rPr>
              <a:t>except</a:t>
            </a:r>
            <a:r>
              <a:t>语句块处理。可以有多个</a:t>
            </a:r>
            <a:r>
              <a:rPr>
                <a:solidFill>
                  <a:schemeClr val="accent2">
                    <a:satOff val="-67193"/>
                    <a:lumOff val="20931"/>
                  </a:schemeClr>
                </a:solidFill>
              </a:rPr>
              <a:t>except</a:t>
            </a:r>
            <a:r>
              <a:t>来捕获不同类型的错误：</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4" name="11.1 错误处理"/>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11.1	</a:t>
            </a:r>
            <a:r>
              <a:t>错误处理</a:t>
            </a:r>
          </a:p>
        </p:txBody>
      </p:sp>
      <p:sp>
        <p:nvSpPr>
          <p:cNvPr id="2395" name="如果没有错误发生，可以在except语句块后面加一个else，当没有错误发生时，会自动执行else语句："/>
          <p:cNvSpPr txBox="1"/>
          <p:nvPr/>
        </p:nvSpPr>
        <p:spPr>
          <a:xfrm>
            <a:off x="429494" y="1355363"/>
            <a:ext cx="8285012"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如果没有错误发生，可以在</a:t>
            </a:r>
            <a:r>
              <a:rPr>
                <a:solidFill>
                  <a:schemeClr val="accent2">
                    <a:satOff val="-67193"/>
                    <a:lumOff val="20931"/>
                  </a:schemeClr>
                </a:solidFill>
              </a:rPr>
              <a:t>except</a:t>
            </a:r>
            <a:r>
              <a:t>语句块后面加一个</a:t>
            </a:r>
            <a:r>
              <a:rPr>
                <a:solidFill>
                  <a:schemeClr val="accent2">
                    <a:satOff val="-67193"/>
                    <a:lumOff val="20931"/>
                  </a:schemeClr>
                </a:solidFill>
              </a:rPr>
              <a:t>else</a:t>
            </a:r>
            <a:r>
              <a:t>，当没有错误发生时，会自动执行</a:t>
            </a:r>
            <a:r>
              <a:rPr>
                <a:solidFill>
                  <a:schemeClr val="accent2">
                    <a:satOff val="-67193"/>
                    <a:lumOff val="20931"/>
                  </a:schemeClr>
                </a:solidFill>
              </a:rPr>
              <a:t>else</a:t>
            </a:r>
            <a:r>
              <a:t>语句：</a:t>
            </a:r>
          </a:p>
        </p:txBody>
      </p:sp>
      <p:sp>
        <p:nvSpPr>
          <p:cNvPr id="2396" name="try:…"/>
          <p:cNvSpPr txBox="1"/>
          <p:nvPr/>
        </p:nvSpPr>
        <p:spPr>
          <a:xfrm>
            <a:off x="2424126" y="2488704"/>
            <a:ext cx="4295748" cy="32134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try</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'try...'</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r </a:t>
            </a:r>
            <a:r>
              <a:rPr>
                <a:solidFill>
                  <a:srgbClr val="666600"/>
                </a:solidFill>
              </a:rPr>
              <a:t>=</a:t>
            </a:r>
            <a:r>
              <a:t> </a:t>
            </a:r>
            <a:r>
              <a:rPr>
                <a:solidFill>
                  <a:srgbClr val="006666"/>
                </a:solidFill>
              </a:rPr>
              <a:t>10</a:t>
            </a:r>
            <a:r>
              <a:t> </a:t>
            </a:r>
            <a:r>
              <a:rPr>
                <a:solidFill>
                  <a:srgbClr val="666600"/>
                </a:solidFill>
              </a:rPr>
              <a:t>/</a:t>
            </a:r>
            <a:r>
              <a:t> </a:t>
            </a:r>
            <a:r>
              <a:rPr>
                <a:solidFill>
                  <a:srgbClr val="000088"/>
                </a:solidFill>
              </a:rPr>
              <a:t>int</a:t>
            </a:r>
            <a:r>
              <a:rPr>
                <a:solidFill>
                  <a:srgbClr val="666600"/>
                </a:solidFill>
              </a:rPr>
              <a:t>(</a:t>
            </a:r>
            <a:r>
              <a:rPr>
                <a:solidFill>
                  <a:srgbClr val="008800"/>
                </a:solidFill>
              </a:rPr>
              <a:t>'2'</a:t>
            </a:r>
            <a:r>
              <a:rPr>
                <a:solidFill>
                  <a:srgbClr val="666600"/>
                </a:solidFill>
              </a:rPr>
              <a:t>)</a:t>
            </a: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'result:'</a:t>
            </a:r>
            <a:r>
              <a:rPr>
                <a:solidFill>
                  <a:srgbClr val="666600"/>
                </a:solidFill>
              </a:rPr>
              <a:t>,</a:t>
            </a:r>
            <a:r>
              <a:rPr>
                <a:solidFill>
                  <a:srgbClr val="668099">
                    <a:alpha val="40000"/>
                  </a:srgbClr>
                </a:solidFill>
              </a:rPr>
              <a:t> r</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except</a:t>
            </a:r>
            <a:r>
              <a:rPr>
                <a:solidFill>
                  <a:srgbClr val="668099">
                    <a:alpha val="40000"/>
                  </a:srgbClr>
                </a:solidFill>
              </a:rPr>
              <a:t> </a:t>
            </a:r>
            <a:r>
              <a:t>ValueError</a:t>
            </a:r>
            <a:r>
              <a:rPr>
                <a:solidFill>
                  <a:srgbClr val="668099">
                    <a:alpha val="40000"/>
                  </a:srgbClr>
                </a:solidFill>
              </a:rPr>
              <a:t> </a:t>
            </a:r>
            <a:r>
              <a:rPr>
                <a:solidFill>
                  <a:srgbClr val="000088"/>
                </a:solidFill>
              </a:rPr>
              <a:t>as</a:t>
            </a:r>
            <a:r>
              <a:rPr>
                <a:solidFill>
                  <a:srgbClr val="668099">
                    <a:alpha val="40000"/>
                  </a:srgbClr>
                </a:solidFill>
              </a:rPr>
              <a:t> e</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'ValueError:'</a:t>
            </a:r>
            <a:r>
              <a:rPr>
                <a:solidFill>
                  <a:srgbClr val="666600"/>
                </a:solidFill>
              </a:rPr>
              <a:t>,</a:t>
            </a:r>
            <a:r>
              <a:rPr>
                <a:solidFill>
                  <a:srgbClr val="668099">
                    <a:alpha val="40000"/>
                  </a:srgbClr>
                </a:solidFill>
              </a:rPr>
              <a:t> e</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except</a:t>
            </a:r>
            <a:r>
              <a:rPr>
                <a:solidFill>
                  <a:srgbClr val="668099">
                    <a:alpha val="40000"/>
                  </a:srgbClr>
                </a:solidFill>
              </a:rPr>
              <a:t> </a:t>
            </a:r>
            <a:r>
              <a:t>ZeroDivisionError</a:t>
            </a:r>
            <a:r>
              <a:rPr>
                <a:solidFill>
                  <a:srgbClr val="668099">
                    <a:alpha val="40000"/>
                  </a:srgbClr>
                </a:solidFill>
              </a:rPr>
              <a:t> </a:t>
            </a:r>
            <a:r>
              <a:rPr>
                <a:solidFill>
                  <a:srgbClr val="000088"/>
                </a:solidFill>
              </a:rPr>
              <a:t>as</a:t>
            </a:r>
            <a:r>
              <a:rPr>
                <a:solidFill>
                  <a:srgbClr val="668099">
                    <a:alpha val="40000"/>
                  </a:srgbClr>
                </a:solidFill>
              </a:rPr>
              <a:t> e</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'ZeroDivisionError:'</a:t>
            </a:r>
            <a:r>
              <a:rPr>
                <a:solidFill>
                  <a:srgbClr val="666600"/>
                </a:solidFill>
              </a:rPr>
              <a:t>,</a:t>
            </a:r>
            <a:r>
              <a:rPr>
                <a:solidFill>
                  <a:srgbClr val="668099">
                    <a:alpha val="40000"/>
                  </a:srgbClr>
                </a:solidFill>
              </a:rPr>
              <a:t> e</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else</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'no error!'</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finally</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'finally...'</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print</a:t>
            </a:r>
            <a:r>
              <a:rPr>
                <a:solidFill>
                  <a:srgbClr val="666600"/>
                </a:solidFill>
              </a:rPr>
              <a:t>(</a:t>
            </a:r>
            <a:r>
              <a:rPr>
                <a:solidFill>
                  <a:srgbClr val="008800"/>
                </a:solidFill>
              </a:rPr>
              <a:t>'END'</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0" name="11.1 错误处理"/>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11.1	</a:t>
            </a:r>
            <a:r>
              <a:t>错误处理</a:t>
            </a:r>
          </a:p>
        </p:txBody>
      </p:sp>
      <p:sp>
        <p:nvSpPr>
          <p:cNvPr id="2401" name="Python的错误其实也是class，所有的错误类型都继承自BaseException，所以在使用except时需要注意的是，它不但捕获该类型的错误，还把其子类也“一网打尽”。比如："/>
          <p:cNvSpPr txBox="1"/>
          <p:nvPr/>
        </p:nvSpPr>
        <p:spPr>
          <a:xfrm>
            <a:off x="429494" y="1044425"/>
            <a:ext cx="8285012"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Python的错误其实也是</a:t>
            </a:r>
            <a:r>
              <a:rPr>
                <a:solidFill>
                  <a:schemeClr val="accent2">
                    <a:satOff val="-67193"/>
                    <a:lumOff val="20931"/>
                  </a:schemeClr>
                </a:solidFill>
              </a:rPr>
              <a:t>class</a:t>
            </a:r>
            <a:r>
              <a:t>，所有的错误类型都继承自</a:t>
            </a:r>
            <a:r>
              <a:rPr>
                <a:solidFill>
                  <a:schemeClr val="accent2">
                    <a:satOff val="-67193"/>
                    <a:lumOff val="20931"/>
                  </a:schemeClr>
                </a:solidFill>
              </a:rPr>
              <a:t>BaseException</a:t>
            </a:r>
            <a:r>
              <a:t>，所以在使用</a:t>
            </a:r>
            <a:r>
              <a:rPr>
                <a:solidFill>
                  <a:schemeClr val="accent2">
                    <a:satOff val="-67193"/>
                    <a:lumOff val="20931"/>
                  </a:schemeClr>
                </a:solidFill>
              </a:rPr>
              <a:t>except</a:t>
            </a:r>
            <a:r>
              <a:t>时需要注意的是，它不但捕获该类型的错误，还把其子类也“一网打尽”。比如：</a:t>
            </a:r>
          </a:p>
        </p:txBody>
      </p:sp>
      <p:sp>
        <p:nvSpPr>
          <p:cNvPr id="2402" name="try:…"/>
          <p:cNvSpPr txBox="1"/>
          <p:nvPr/>
        </p:nvSpPr>
        <p:spPr>
          <a:xfrm>
            <a:off x="2904264" y="2546152"/>
            <a:ext cx="3335472" cy="17656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try</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foo</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except</a:t>
            </a:r>
            <a:r>
              <a:rPr>
                <a:solidFill>
                  <a:srgbClr val="668099">
                    <a:alpha val="40000"/>
                  </a:srgbClr>
                </a:solidFill>
              </a:rPr>
              <a:t> </a:t>
            </a:r>
            <a:r>
              <a:t>ValueError</a:t>
            </a:r>
            <a:r>
              <a:rPr>
                <a:solidFill>
                  <a:srgbClr val="668099">
                    <a:alpha val="40000"/>
                  </a:srgbClr>
                </a:solidFill>
              </a:rPr>
              <a:t> </a:t>
            </a:r>
            <a:r>
              <a:rPr>
                <a:solidFill>
                  <a:srgbClr val="000088"/>
                </a:solidFill>
              </a:rPr>
              <a:t>as</a:t>
            </a:r>
            <a:r>
              <a:rPr>
                <a:solidFill>
                  <a:srgbClr val="668099">
                    <a:alpha val="40000"/>
                  </a:srgbClr>
                </a:solidFill>
              </a:rPr>
              <a:t> 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'ValueError'</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except</a:t>
            </a:r>
            <a:r>
              <a:rPr>
                <a:solidFill>
                  <a:srgbClr val="668099">
                    <a:alpha val="40000"/>
                  </a:srgbClr>
                </a:solidFill>
              </a:rPr>
              <a:t> </a:t>
            </a:r>
            <a:r>
              <a:t>UnicodeError</a:t>
            </a:r>
            <a:r>
              <a:rPr>
                <a:solidFill>
                  <a:srgbClr val="668099">
                    <a:alpha val="40000"/>
                  </a:srgbClr>
                </a:solidFill>
              </a:rPr>
              <a:t> </a:t>
            </a:r>
            <a:r>
              <a:rPr>
                <a:solidFill>
                  <a:srgbClr val="000088"/>
                </a:solidFill>
              </a:rPr>
              <a:t>as</a:t>
            </a:r>
            <a:r>
              <a:rPr>
                <a:solidFill>
                  <a:srgbClr val="668099">
                    <a:alpha val="40000"/>
                  </a:srgbClr>
                </a:solidFill>
              </a:rPr>
              <a:t> 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'UnicodeError'</a:t>
            </a:r>
            <a:r>
              <a:rPr>
                <a:solidFill>
                  <a:srgbClr val="666600"/>
                </a:solidFill>
              </a:rPr>
              <a:t>)</a:t>
            </a:r>
            <a:endParaRPr>
              <a:solidFill>
                <a:srgbClr val="668099">
                  <a:alpha val="40000"/>
                </a:srgbClr>
              </a:solidFill>
            </a:endParaRPr>
          </a:p>
        </p:txBody>
      </p:sp>
      <p:sp>
        <p:nvSpPr>
          <p:cNvPr id="2403" name="第二个except永远也捕获不到UnicodeError，因为UnicodeError是ValueError的子类，如果有，也被第一个except给捕获了。"/>
          <p:cNvSpPr txBox="1"/>
          <p:nvPr/>
        </p:nvSpPr>
        <p:spPr>
          <a:xfrm>
            <a:off x="500586" y="4608224"/>
            <a:ext cx="8142829"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第二个</a:t>
            </a:r>
            <a:r>
              <a:rPr>
                <a:solidFill>
                  <a:schemeClr val="accent2">
                    <a:satOff val="-67193"/>
                    <a:lumOff val="20931"/>
                  </a:schemeClr>
                </a:solidFill>
              </a:rPr>
              <a:t>except</a:t>
            </a:r>
            <a:r>
              <a:t>永远也捕获不到</a:t>
            </a:r>
            <a:r>
              <a:rPr>
                <a:solidFill>
                  <a:schemeClr val="accent2">
                    <a:satOff val="-67193"/>
                    <a:lumOff val="20931"/>
                  </a:schemeClr>
                </a:solidFill>
              </a:rPr>
              <a:t>UnicodeError</a:t>
            </a:r>
            <a:r>
              <a:t>，因为</a:t>
            </a:r>
            <a:r>
              <a:rPr>
                <a:solidFill>
                  <a:schemeClr val="accent2">
                    <a:satOff val="-67193"/>
                    <a:lumOff val="20931"/>
                  </a:schemeClr>
                </a:solidFill>
              </a:rPr>
              <a:t>UnicodeError</a:t>
            </a:r>
            <a:r>
              <a:t>是</a:t>
            </a:r>
            <a:r>
              <a:rPr>
                <a:solidFill>
                  <a:schemeClr val="accent2">
                    <a:satOff val="-67193"/>
                    <a:lumOff val="20931"/>
                  </a:schemeClr>
                </a:solidFill>
              </a:rPr>
              <a:t>ValueError</a:t>
            </a:r>
            <a:r>
              <a:t>的子类，如果有，也被第一个</a:t>
            </a:r>
            <a:r>
              <a:rPr>
                <a:solidFill>
                  <a:schemeClr val="accent2">
                    <a:satOff val="-67193"/>
                    <a:lumOff val="20931"/>
                  </a:schemeClr>
                </a:solidFill>
              </a:rPr>
              <a:t>except</a:t>
            </a:r>
            <a:r>
              <a:t>给捕获了。</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7" name="11.1 错误处理"/>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11.1	</a:t>
            </a:r>
            <a:r>
              <a:t>错误处理</a:t>
            </a:r>
          </a:p>
        </p:txBody>
      </p:sp>
      <p:sp>
        <p:nvSpPr>
          <p:cNvPr id="2408" name="使用try...except捕获错误还有一个巨大的好处，就是可以跨越多层调用，比如函数main()调用foo()，foo()调用bar()，结果bar()出错了，这时，只要main()捕获到了，就可以处理："/>
          <p:cNvSpPr txBox="1"/>
          <p:nvPr/>
        </p:nvSpPr>
        <p:spPr>
          <a:xfrm>
            <a:off x="429494" y="1044425"/>
            <a:ext cx="8285012"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使用</a:t>
            </a:r>
            <a:r>
              <a:rPr>
                <a:solidFill>
                  <a:schemeClr val="accent2">
                    <a:satOff val="-67193"/>
                    <a:lumOff val="20931"/>
                  </a:schemeClr>
                </a:solidFill>
              </a:rPr>
              <a:t>try...except</a:t>
            </a:r>
            <a:r>
              <a:t>捕获错误还有一个巨大的好处，就是可以跨越多层调用，比如函数</a:t>
            </a:r>
            <a:r>
              <a:rPr>
                <a:solidFill>
                  <a:schemeClr val="accent2">
                    <a:satOff val="-67193"/>
                    <a:lumOff val="20931"/>
                  </a:schemeClr>
                </a:solidFill>
              </a:rPr>
              <a:t>main()</a:t>
            </a:r>
            <a:r>
              <a:t>调用</a:t>
            </a:r>
            <a:r>
              <a:rPr>
                <a:solidFill>
                  <a:schemeClr val="accent2">
                    <a:satOff val="-67193"/>
                    <a:lumOff val="20931"/>
                  </a:schemeClr>
                </a:solidFill>
              </a:rPr>
              <a:t>foo()</a:t>
            </a:r>
            <a:r>
              <a:t>，</a:t>
            </a:r>
            <a:r>
              <a:rPr>
                <a:solidFill>
                  <a:schemeClr val="accent2">
                    <a:satOff val="-67193"/>
                    <a:lumOff val="20931"/>
                  </a:schemeClr>
                </a:solidFill>
              </a:rPr>
              <a:t>foo()</a:t>
            </a:r>
            <a:r>
              <a:t>调用</a:t>
            </a:r>
            <a:r>
              <a:rPr>
                <a:solidFill>
                  <a:schemeClr val="accent2">
                    <a:satOff val="-67193"/>
                    <a:lumOff val="20931"/>
                  </a:schemeClr>
                </a:solidFill>
              </a:rPr>
              <a:t>bar()</a:t>
            </a:r>
            <a:r>
              <a:t>，结果</a:t>
            </a:r>
            <a:r>
              <a:rPr>
                <a:solidFill>
                  <a:schemeClr val="accent2">
                    <a:satOff val="-67193"/>
                    <a:lumOff val="20931"/>
                  </a:schemeClr>
                </a:solidFill>
              </a:rPr>
              <a:t>bar()</a:t>
            </a:r>
            <a:r>
              <a:t>出错了，这时，只要</a:t>
            </a:r>
            <a:r>
              <a:rPr>
                <a:solidFill>
                  <a:schemeClr val="accent2">
                    <a:satOff val="-67193"/>
                    <a:lumOff val="20931"/>
                  </a:schemeClr>
                </a:solidFill>
              </a:rPr>
              <a:t>main()</a:t>
            </a:r>
            <a:r>
              <a:t>捕获到了，就可以处理：</a:t>
            </a:r>
          </a:p>
        </p:txBody>
      </p:sp>
      <p:sp>
        <p:nvSpPr>
          <p:cNvPr id="2409" name="def foo(s):…"/>
          <p:cNvSpPr txBox="1"/>
          <p:nvPr/>
        </p:nvSpPr>
        <p:spPr>
          <a:xfrm>
            <a:off x="2796270" y="2211344"/>
            <a:ext cx="3551460" cy="29721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foo</a:t>
            </a:r>
            <a:r>
              <a:rPr>
                <a:solidFill>
                  <a:srgbClr val="666600"/>
                </a:solidFill>
              </a:rPr>
              <a:t>(</a:t>
            </a:r>
            <a:r>
              <a:rPr>
                <a:solidFill>
                  <a:srgbClr val="668099">
                    <a:alpha val="40000"/>
                  </a:srgbClr>
                </a:solidFill>
              </a:rPr>
              <a:t>s</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6666"/>
                </a:solidFill>
              </a:rPr>
              <a:t>10</a:t>
            </a:r>
            <a:r>
              <a:t> </a:t>
            </a:r>
            <a:r>
              <a:rPr>
                <a:solidFill>
                  <a:srgbClr val="666600"/>
                </a:solidFill>
              </a:rPr>
              <a:t>/</a:t>
            </a:r>
            <a:r>
              <a:t> </a:t>
            </a:r>
            <a:r>
              <a:rPr>
                <a:solidFill>
                  <a:srgbClr val="000088"/>
                </a:solidFill>
              </a:rPr>
              <a:t>int</a:t>
            </a:r>
            <a:r>
              <a:rPr>
                <a:solidFill>
                  <a:srgbClr val="666600"/>
                </a:solidFill>
              </a:rPr>
              <a:t>(</a:t>
            </a:r>
            <a:r>
              <a:t>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bar</a:t>
            </a:r>
            <a:r>
              <a:rPr>
                <a:solidFill>
                  <a:srgbClr val="666600"/>
                </a:solidFill>
              </a:rPr>
              <a:t>(</a:t>
            </a:r>
            <a:r>
              <a:rPr>
                <a:solidFill>
                  <a:srgbClr val="668099">
                    <a:alpha val="40000"/>
                  </a:srgbClr>
                </a:solidFill>
              </a:rPr>
              <a:t>s</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foo</a:t>
            </a:r>
            <a:r>
              <a:rPr>
                <a:solidFill>
                  <a:srgbClr val="666600"/>
                </a:solidFill>
              </a:rPr>
              <a:t>(</a:t>
            </a:r>
            <a:r>
              <a:t>s</a:t>
            </a:r>
            <a:r>
              <a:rPr>
                <a:solidFill>
                  <a:srgbClr val="666600"/>
                </a:solidFill>
              </a:rPr>
              <a:t>)</a:t>
            </a:r>
            <a:r>
              <a:t> </a:t>
            </a:r>
            <a:r>
              <a:rPr>
                <a:solidFill>
                  <a:srgbClr val="666600"/>
                </a:solidFill>
              </a:rPr>
              <a:t>*</a:t>
            </a:r>
            <a:r>
              <a:t> </a:t>
            </a:r>
            <a:r>
              <a:rPr>
                <a:solidFill>
                  <a:srgbClr val="006666"/>
                </a:solidFill>
              </a:rPr>
              <a:t>2</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main</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try</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bar</a:t>
            </a:r>
            <a:r>
              <a:rPr>
                <a:solidFill>
                  <a:srgbClr val="666600"/>
                </a:solidFill>
              </a:rPr>
              <a:t>(</a:t>
            </a:r>
            <a:r>
              <a:rPr>
                <a:solidFill>
                  <a:srgbClr val="008800"/>
                </a:solidFill>
              </a:rPr>
              <a:t>'0'</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668099">
                    <a:alpha val="40000"/>
                  </a:srgbClr>
                </a:solidFill>
              </a:rPr>
              <a:t>    </a:t>
            </a:r>
            <a:r>
              <a:rPr>
                <a:solidFill>
                  <a:srgbClr val="000088"/>
                </a:solidFill>
              </a:rPr>
              <a:t>except</a:t>
            </a:r>
            <a:r>
              <a:rPr>
                <a:solidFill>
                  <a:srgbClr val="668099">
                    <a:alpha val="40000"/>
                  </a:srgbClr>
                </a:solidFill>
              </a:rPr>
              <a:t> </a:t>
            </a:r>
            <a:r>
              <a:t>Exception</a:t>
            </a:r>
            <a:r>
              <a:rPr>
                <a:solidFill>
                  <a:srgbClr val="668099">
                    <a:alpha val="40000"/>
                  </a:srgbClr>
                </a:solidFill>
              </a:rPr>
              <a:t> </a:t>
            </a:r>
            <a:r>
              <a:rPr>
                <a:solidFill>
                  <a:srgbClr val="000088"/>
                </a:solidFill>
              </a:rPr>
              <a:t>as</a:t>
            </a:r>
            <a:r>
              <a:rPr>
                <a:solidFill>
                  <a:srgbClr val="668099">
                    <a:alpha val="40000"/>
                  </a:srgbClr>
                </a:solidFill>
              </a:rPr>
              <a:t> 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'Error:'</a:t>
            </a:r>
            <a:r>
              <a:rPr>
                <a:solidFill>
                  <a:srgbClr val="666600"/>
                </a:solidFill>
              </a:rPr>
              <a:t>,</a:t>
            </a:r>
            <a:r>
              <a:t> 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finally</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'finally...'</a:t>
            </a:r>
            <a:r>
              <a:rPr>
                <a:solidFill>
                  <a:srgbClr val="666600"/>
                </a:solidFill>
              </a:rPr>
              <a:t>)</a:t>
            </a:r>
          </a:p>
        </p:txBody>
      </p:sp>
      <p:sp>
        <p:nvSpPr>
          <p:cNvPr id="2410" name="也就是说，不需要在每个可能出错的地方去捕获错误，只要在合适的层次去捕获错误就可以了。这样一来，就大大减少了写try...except...finally的麻烦。"/>
          <p:cNvSpPr txBox="1"/>
          <p:nvPr/>
        </p:nvSpPr>
        <p:spPr>
          <a:xfrm>
            <a:off x="385191" y="5293717"/>
            <a:ext cx="8373618"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也就是说，不需要在每个可能出错的地方去捕获错误，只要在合适的层次去捕获错误就可以了。这样一来，就大大减少了写</a:t>
            </a:r>
            <a:r>
              <a:rPr>
                <a:solidFill>
                  <a:schemeClr val="accent2">
                    <a:satOff val="-67193"/>
                    <a:lumOff val="20931"/>
                  </a:schemeClr>
                </a:solidFill>
              </a:rPr>
              <a:t>try...except...finally</a:t>
            </a:r>
            <a:r>
              <a:t>的麻烦。</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4" name="11.1 错误处理"/>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11.1	</a:t>
            </a:r>
            <a:r>
              <a:t>错误处理</a:t>
            </a:r>
          </a:p>
        </p:txBody>
      </p:sp>
      <p:sp>
        <p:nvSpPr>
          <p:cNvPr id="2415" name="形状"/>
          <p:cNvSpPr/>
          <p:nvPr/>
        </p:nvSpPr>
        <p:spPr>
          <a:xfrm>
            <a:off x="653375" y="94289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416" name="调用栈："/>
          <p:cNvSpPr txBox="1"/>
          <p:nvPr/>
        </p:nvSpPr>
        <p:spPr>
          <a:xfrm>
            <a:off x="1314367" y="928920"/>
            <a:ext cx="1120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调用栈：</a:t>
            </a:r>
          </a:p>
        </p:txBody>
      </p:sp>
      <p:sp>
        <p:nvSpPr>
          <p:cNvPr id="2417" name="如果错误没有被捕获，它就会一直往上抛，最后被Python解释器捕获，打印一个错误信息，然后程序退出。来看看err.py："/>
          <p:cNvSpPr txBox="1"/>
          <p:nvPr/>
        </p:nvSpPr>
        <p:spPr>
          <a:xfrm>
            <a:off x="544519" y="1486464"/>
            <a:ext cx="8054962"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如果错误没有被捕获，它就会一直往上抛，最后被Python解释器捕获，打印一个错误信息，然后程序退出。来看看</a:t>
            </a:r>
            <a:r>
              <a:rPr>
                <a:solidFill>
                  <a:schemeClr val="accent2">
                    <a:satOff val="-67193"/>
                    <a:lumOff val="20931"/>
                  </a:schemeClr>
                </a:solidFill>
              </a:rPr>
              <a:t>err.py</a:t>
            </a:r>
            <a:r>
              <a:t>：</a:t>
            </a:r>
          </a:p>
        </p:txBody>
      </p:sp>
      <p:sp>
        <p:nvSpPr>
          <p:cNvPr id="2418" name="# err.py:…"/>
          <p:cNvSpPr txBox="1"/>
          <p:nvPr/>
        </p:nvSpPr>
        <p:spPr>
          <a:xfrm>
            <a:off x="3191310" y="2329808"/>
            <a:ext cx="3015380" cy="20069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t># err.py:</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foo</a:t>
            </a:r>
            <a:r>
              <a:rPr>
                <a:solidFill>
                  <a:srgbClr val="666600"/>
                </a:solidFill>
              </a:rPr>
              <a:t>(</a:t>
            </a:r>
            <a:r>
              <a:rPr>
                <a:solidFill>
                  <a:srgbClr val="668099">
                    <a:alpha val="40000"/>
                  </a:srgbClr>
                </a:solidFill>
              </a:rPr>
              <a:t>s</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6666"/>
                </a:solidFill>
              </a:rPr>
              <a:t>10</a:t>
            </a:r>
            <a:r>
              <a:t> </a:t>
            </a:r>
            <a:r>
              <a:rPr>
                <a:solidFill>
                  <a:srgbClr val="666600"/>
                </a:solidFill>
              </a:rPr>
              <a:t>/</a:t>
            </a:r>
            <a:r>
              <a:t> </a:t>
            </a:r>
            <a:r>
              <a:rPr>
                <a:solidFill>
                  <a:srgbClr val="000088"/>
                </a:solidFill>
              </a:rPr>
              <a:t>int</a:t>
            </a:r>
            <a:r>
              <a:rPr>
                <a:solidFill>
                  <a:srgbClr val="666600"/>
                </a:solidFill>
              </a:rPr>
              <a:t>(</a:t>
            </a:r>
            <a:r>
              <a:t>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bar</a:t>
            </a:r>
            <a:r>
              <a:rPr>
                <a:solidFill>
                  <a:srgbClr val="666600"/>
                </a:solidFill>
              </a:rPr>
              <a:t>(</a:t>
            </a:r>
            <a:r>
              <a:rPr>
                <a:solidFill>
                  <a:srgbClr val="668099">
                    <a:alpha val="40000"/>
                  </a:srgbClr>
                </a:solidFill>
              </a:rPr>
              <a:t>s</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foo</a:t>
            </a:r>
            <a:r>
              <a:rPr>
                <a:solidFill>
                  <a:srgbClr val="666600"/>
                </a:solidFill>
              </a:rPr>
              <a:t>(</a:t>
            </a:r>
            <a:r>
              <a:t>s</a:t>
            </a:r>
            <a:r>
              <a:rPr>
                <a:solidFill>
                  <a:srgbClr val="666600"/>
                </a:solidFill>
              </a:rPr>
              <a:t>)</a:t>
            </a:r>
            <a:r>
              <a:t> </a:t>
            </a:r>
            <a:r>
              <a:rPr>
                <a:solidFill>
                  <a:srgbClr val="666600"/>
                </a:solidFill>
              </a:rPr>
              <a:t>*</a:t>
            </a:r>
            <a:r>
              <a:t> </a:t>
            </a:r>
            <a:r>
              <a:rPr>
                <a:solidFill>
                  <a:srgbClr val="006666"/>
                </a:solidFill>
              </a:rPr>
              <a:t>2</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main</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bar</a:t>
            </a:r>
            <a:r>
              <a:rPr>
                <a:solidFill>
                  <a:srgbClr val="666600"/>
                </a:solidFill>
              </a:rPr>
              <a:t>(</a:t>
            </a:r>
            <a:r>
              <a:rPr>
                <a:solidFill>
                  <a:srgbClr val="008800"/>
                </a:solidFill>
              </a:rPr>
              <a:t>'0'</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main</a:t>
            </a:r>
            <a:r>
              <a:rPr>
                <a:solidFill>
                  <a:srgbClr val="666600"/>
                </a:solidFill>
              </a:rPr>
              <a:t>()</a:t>
            </a:r>
          </a:p>
        </p:txBody>
      </p:sp>
      <p:sp>
        <p:nvSpPr>
          <p:cNvPr id="2419" name="执行，结果如下："/>
          <p:cNvSpPr txBox="1"/>
          <p:nvPr/>
        </p:nvSpPr>
        <p:spPr>
          <a:xfrm>
            <a:off x="907967" y="4449602"/>
            <a:ext cx="19329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执行，结果如下：</a:t>
            </a:r>
          </a:p>
        </p:txBody>
      </p:sp>
      <p:pic>
        <p:nvPicPr>
          <p:cNvPr id="2420" name="图像" descr="图像"/>
          <p:cNvPicPr>
            <a:picLocks noChangeAspect="1"/>
          </p:cNvPicPr>
          <p:nvPr/>
        </p:nvPicPr>
        <p:blipFill>
          <a:blip r:embed="rId3">
            <a:extLst/>
          </a:blip>
          <a:stretch>
            <a:fillRect/>
          </a:stretch>
        </p:blipFill>
        <p:spPr>
          <a:xfrm>
            <a:off x="2664204" y="4830957"/>
            <a:ext cx="4069592" cy="191147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4" name="11.1 错误处理"/>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11.1	</a:t>
            </a:r>
            <a:r>
              <a:t>错误处理</a:t>
            </a:r>
          </a:p>
        </p:txBody>
      </p:sp>
      <p:sp>
        <p:nvSpPr>
          <p:cNvPr id="2425" name="解读错误信息是定位错误的关键。我们从上往下可以看到整个错误的调用函数链：…"/>
          <p:cNvSpPr txBox="1"/>
          <p:nvPr/>
        </p:nvSpPr>
        <p:spPr>
          <a:xfrm>
            <a:off x="423980" y="820514"/>
            <a:ext cx="8054962" cy="10503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解读错误信息是定位错误的关键。我们从上往下可以看到整个错误的调用函数链：</a:t>
            </a:r>
          </a:p>
          <a:p>
            <a:pPr defTabSz="457200">
              <a:defRPr>
                <a:solidFill>
                  <a:srgbClr val="000000"/>
                </a:solidFill>
                <a:latin typeface="Helvetica Neue"/>
                <a:ea typeface="Helvetica Neue"/>
                <a:cs typeface="Helvetica Neue"/>
                <a:sym typeface="Helvetica Neue"/>
              </a:defRPr>
            </a:pPr>
            <a:r>
              <a:t>  错误信息第1行：</a:t>
            </a:r>
          </a:p>
        </p:txBody>
      </p:sp>
      <p:sp>
        <p:nvSpPr>
          <p:cNvPr id="2426" name="Traceback (most recent call last):"/>
          <p:cNvSpPr txBox="1"/>
          <p:nvPr/>
        </p:nvSpPr>
        <p:spPr>
          <a:xfrm>
            <a:off x="2458985" y="1510113"/>
            <a:ext cx="2499717"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200">
                <a:solidFill>
                  <a:srgbClr val="444444"/>
                </a:solidFill>
                <a:latin typeface="PingFang SC Regular"/>
                <a:ea typeface="PingFang SC Regular"/>
                <a:cs typeface="PingFang SC Regular"/>
                <a:sym typeface="PingFang SC Regular"/>
              </a:defRPr>
            </a:pPr>
            <a:r>
              <a:t>Traceback (most recent </a:t>
            </a:r>
            <a:r>
              <a:rPr>
                <a:solidFill>
                  <a:srgbClr val="333333"/>
                </a:solidFill>
                <a:latin typeface="PingFang SC Semibold"/>
                <a:ea typeface="PingFang SC Semibold"/>
                <a:cs typeface="PingFang SC Semibold"/>
                <a:sym typeface="PingFang SC Semibold"/>
              </a:rPr>
              <a:t>call</a:t>
            </a:r>
            <a:r>
              <a:t> </a:t>
            </a:r>
            <a:r>
              <a:rPr>
                <a:solidFill>
                  <a:srgbClr val="333333"/>
                </a:solidFill>
                <a:latin typeface="PingFang SC Semibold"/>
                <a:ea typeface="PingFang SC Semibold"/>
                <a:cs typeface="PingFang SC Semibold"/>
                <a:sym typeface="PingFang SC Semibold"/>
              </a:rPr>
              <a:t>last</a:t>
            </a:r>
            <a:r>
              <a:t>):</a:t>
            </a:r>
          </a:p>
        </p:txBody>
      </p:sp>
      <p:sp>
        <p:nvSpPr>
          <p:cNvPr id="2427" name="告诉我们这是错误的跟踪信息。"/>
          <p:cNvSpPr txBox="1"/>
          <p:nvPr/>
        </p:nvSpPr>
        <p:spPr>
          <a:xfrm>
            <a:off x="5379309" y="1459313"/>
            <a:ext cx="33045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告诉我们这是错误的跟踪信息。</a:t>
            </a:r>
          </a:p>
        </p:txBody>
      </p:sp>
      <p:sp>
        <p:nvSpPr>
          <p:cNvPr id="2428" name="第2~3行:"/>
          <p:cNvSpPr txBox="1"/>
          <p:nvPr/>
        </p:nvSpPr>
        <p:spPr>
          <a:xfrm>
            <a:off x="585078" y="1931145"/>
            <a:ext cx="1016255"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第2~3行:</a:t>
            </a:r>
          </a:p>
        </p:txBody>
      </p:sp>
      <p:sp>
        <p:nvSpPr>
          <p:cNvPr id="2429" name="File &quot;err.py&quot;, line 11, in &lt;module&gt;…"/>
          <p:cNvSpPr txBox="1"/>
          <p:nvPr/>
        </p:nvSpPr>
        <p:spPr>
          <a:xfrm>
            <a:off x="1984938" y="1893979"/>
            <a:ext cx="2457655"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200">
                <a:solidFill>
                  <a:srgbClr val="444444"/>
                </a:solidFill>
                <a:latin typeface="PingFang SC Regular"/>
                <a:ea typeface="PingFang SC Regular"/>
                <a:cs typeface="PingFang SC Regular"/>
                <a:sym typeface="PingFang SC Regular"/>
              </a:defRPr>
            </a:pPr>
            <a:r>
              <a:t>File "err.py", line 11, in </a:t>
            </a:r>
            <a:r>
              <a:rPr>
                <a:solidFill>
                  <a:srgbClr val="000080"/>
                </a:solidFill>
              </a:rPr>
              <a:t>&lt;module&gt;</a:t>
            </a:r>
          </a:p>
          <a:p>
            <a:pPr defTabSz="457200">
              <a:defRPr sz="1200">
                <a:solidFill>
                  <a:srgbClr val="444444"/>
                </a:solidFill>
                <a:latin typeface="PingFang SC Regular"/>
                <a:ea typeface="PingFang SC Regular"/>
                <a:cs typeface="PingFang SC Regular"/>
                <a:sym typeface="PingFang SC Regular"/>
              </a:defRPr>
            </a:pPr>
            <a:r>
              <a:t>    main()</a:t>
            </a:r>
          </a:p>
        </p:txBody>
      </p:sp>
      <p:sp>
        <p:nvSpPr>
          <p:cNvPr id="2430" name="调用main()出错了，在代码文件err.py的第11行代码，但原因是第9行："/>
          <p:cNvSpPr txBox="1"/>
          <p:nvPr/>
        </p:nvSpPr>
        <p:spPr>
          <a:xfrm>
            <a:off x="605025" y="2560136"/>
            <a:ext cx="7153250"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调用main()出错了，在代码文件err.py的第11行代码，但原因是第9行：</a:t>
            </a:r>
          </a:p>
        </p:txBody>
      </p:sp>
      <p:sp>
        <p:nvSpPr>
          <p:cNvPr id="2431" name="File &quot;err.py&quot;, line 9, in main…"/>
          <p:cNvSpPr txBox="1"/>
          <p:nvPr/>
        </p:nvSpPr>
        <p:spPr>
          <a:xfrm>
            <a:off x="2494258" y="2984299"/>
            <a:ext cx="2124508"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200">
                <a:solidFill>
                  <a:srgbClr val="DD1144"/>
                </a:solidFill>
                <a:latin typeface="PingFang SC Regular"/>
                <a:ea typeface="PingFang SC Regular"/>
                <a:cs typeface="PingFang SC Regular"/>
                <a:sym typeface="PingFang SC Regular"/>
              </a:defRPr>
            </a:pPr>
            <a:r>
              <a:rPr>
                <a:solidFill>
                  <a:srgbClr val="444444"/>
                </a:solidFill>
              </a:rPr>
              <a:t> </a:t>
            </a:r>
            <a:r>
              <a:rPr>
                <a:solidFill>
                  <a:srgbClr val="009999"/>
                </a:solidFill>
              </a:rPr>
              <a:t>File</a:t>
            </a:r>
            <a:r>
              <a:rPr>
                <a:solidFill>
                  <a:srgbClr val="444444"/>
                </a:solidFill>
              </a:rPr>
              <a:t> </a:t>
            </a:r>
            <a:r>
              <a:t>"err.py"</a:t>
            </a:r>
            <a:r>
              <a:rPr>
                <a:solidFill>
                  <a:srgbClr val="444444"/>
                </a:solidFill>
              </a:rPr>
              <a:t>, line </a:t>
            </a:r>
            <a:r>
              <a:rPr>
                <a:solidFill>
                  <a:srgbClr val="009999"/>
                </a:solidFill>
              </a:rPr>
              <a:t>9</a:t>
            </a:r>
            <a:r>
              <a:rPr>
                <a:solidFill>
                  <a:srgbClr val="444444"/>
                </a:solidFill>
              </a:rPr>
              <a:t>, </a:t>
            </a:r>
            <a:r>
              <a:rPr>
                <a:solidFill>
                  <a:srgbClr val="333333"/>
                </a:solidFill>
                <a:latin typeface="PingFang SC Semibold"/>
                <a:ea typeface="PingFang SC Semibold"/>
                <a:cs typeface="PingFang SC Semibold"/>
                <a:sym typeface="PingFang SC Semibold"/>
              </a:rPr>
              <a:t>in</a:t>
            </a:r>
            <a:r>
              <a:rPr>
                <a:solidFill>
                  <a:srgbClr val="444444"/>
                </a:solidFill>
              </a:rPr>
              <a:t> main</a:t>
            </a:r>
            <a:endParaRPr>
              <a:solidFill>
                <a:srgbClr val="444444"/>
              </a:solidFill>
            </a:endParaRPr>
          </a:p>
          <a:p>
            <a:pPr defTabSz="457200">
              <a:defRPr sz="1200">
                <a:solidFill>
                  <a:srgbClr val="444444"/>
                </a:solidFill>
                <a:latin typeface="PingFang SC Regular"/>
                <a:ea typeface="PingFang SC Regular"/>
                <a:cs typeface="PingFang SC Regular"/>
                <a:sym typeface="PingFang SC Regular"/>
              </a:defRPr>
            </a:pPr>
            <a:r>
              <a:t>    bar(</a:t>
            </a:r>
            <a:r>
              <a:rPr>
                <a:solidFill>
                  <a:srgbClr val="DD1144"/>
                </a:solidFill>
              </a:rPr>
              <a:t>'0'</a:t>
            </a:r>
            <a:r>
              <a:t>)</a:t>
            </a:r>
          </a:p>
        </p:txBody>
      </p:sp>
      <p:sp>
        <p:nvSpPr>
          <p:cNvPr id="2432" name="调用bar('0')出错了，在代码文件err.py的第9行代码，但原因是第6行"/>
          <p:cNvSpPr txBox="1"/>
          <p:nvPr/>
        </p:nvSpPr>
        <p:spPr>
          <a:xfrm>
            <a:off x="641148" y="3542444"/>
            <a:ext cx="6890589"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调用bar('0')出错了，在代码文件err.py的第9行代码，但原因是第6行</a:t>
            </a:r>
          </a:p>
        </p:txBody>
      </p:sp>
      <p:sp>
        <p:nvSpPr>
          <p:cNvPr id="2433" name="File &quot;err.py&quot;, line 6, in bar…"/>
          <p:cNvSpPr txBox="1"/>
          <p:nvPr/>
        </p:nvSpPr>
        <p:spPr>
          <a:xfrm>
            <a:off x="2523671" y="3991992"/>
            <a:ext cx="2065682"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200">
                <a:solidFill>
                  <a:srgbClr val="DD1144"/>
                </a:solidFill>
                <a:latin typeface="PingFang SC Regular"/>
                <a:ea typeface="PingFang SC Regular"/>
                <a:cs typeface="PingFang SC Regular"/>
                <a:sym typeface="PingFang SC Regular"/>
              </a:defRPr>
            </a:pPr>
            <a:r>
              <a:rPr>
                <a:solidFill>
                  <a:srgbClr val="444444"/>
                </a:solidFill>
              </a:rPr>
              <a:t>  </a:t>
            </a:r>
            <a:r>
              <a:rPr>
                <a:solidFill>
                  <a:srgbClr val="009999"/>
                </a:solidFill>
              </a:rPr>
              <a:t>File</a:t>
            </a:r>
            <a:r>
              <a:rPr>
                <a:solidFill>
                  <a:srgbClr val="444444"/>
                </a:solidFill>
              </a:rPr>
              <a:t> </a:t>
            </a:r>
            <a:r>
              <a:t>"err.py"</a:t>
            </a:r>
            <a:r>
              <a:rPr>
                <a:solidFill>
                  <a:srgbClr val="444444"/>
                </a:solidFill>
              </a:rPr>
              <a:t>, line </a:t>
            </a:r>
            <a:r>
              <a:rPr>
                <a:solidFill>
                  <a:srgbClr val="009999"/>
                </a:solidFill>
              </a:rPr>
              <a:t>6</a:t>
            </a:r>
            <a:r>
              <a:rPr>
                <a:solidFill>
                  <a:srgbClr val="444444"/>
                </a:solidFill>
              </a:rPr>
              <a:t>, </a:t>
            </a:r>
            <a:r>
              <a:rPr>
                <a:solidFill>
                  <a:srgbClr val="333333"/>
                </a:solidFill>
                <a:latin typeface="PingFang SC Semibold"/>
                <a:ea typeface="PingFang SC Semibold"/>
                <a:cs typeface="PingFang SC Semibold"/>
                <a:sym typeface="PingFang SC Semibold"/>
              </a:rPr>
              <a:t>in</a:t>
            </a:r>
            <a:r>
              <a:rPr>
                <a:solidFill>
                  <a:srgbClr val="444444"/>
                </a:solidFill>
              </a:rPr>
              <a:t> bar</a:t>
            </a:r>
            <a:endParaRPr>
              <a:solidFill>
                <a:srgbClr val="444444"/>
              </a:solidFill>
            </a:endParaRPr>
          </a:p>
          <a:p>
            <a:pPr defTabSz="457200">
              <a:defRPr sz="1200">
                <a:solidFill>
                  <a:srgbClr val="444444"/>
                </a:solidFill>
                <a:latin typeface="PingFang SC Regular"/>
                <a:ea typeface="PingFang SC Regular"/>
                <a:cs typeface="PingFang SC Regular"/>
                <a:sym typeface="PingFang SC Regular"/>
              </a:defRPr>
            </a:pPr>
            <a:r>
              <a:t>    </a:t>
            </a:r>
            <a:r>
              <a:rPr>
                <a:solidFill>
                  <a:srgbClr val="333333"/>
                </a:solidFill>
                <a:latin typeface="PingFang SC Semibold"/>
                <a:ea typeface="PingFang SC Semibold"/>
                <a:cs typeface="PingFang SC Semibold"/>
                <a:sym typeface="PingFang SC Semibold"/>
              </a:rPr>
              <a:t>return</a:t>
            </a:r>
            <a:r>
              <a:t> foo(s) * </a:t>
            </a:r>
            <a:r>
              <a:rPr>
                <a:solidFill>
                  <a:srgbClr val="009999"/>
                </a:solidFill>
              </a:rPr>
              <a:t>2</a:t>
            </a:r>
          </a:p>
        </p:txBody>
      </p:sp>
      <p:sp>
        <p:nvSpPr>
          <p:cNvPr id="2434" name="原因是return foo(s) * 2这个语句出错了，但这还不是最终原因："/>
          <p:cNvSpPr txBox="1"/>
          <p:nvPr/>
        </p:nvSpPr>
        <p:spPr>
          <a:xfrm>
            <a:off x="682108" y="4552564"/>
            <a:ext cx="6466993"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原因是return foo(s) * 2这个语句出错了，但这还不是最终原因：</a:t>
            </a:r>
          </a:p>
        </p:txBody>
      </p:sp>
      <p:sp>
        <p:nvSpPr>
          <p:cNvPr id="2435" name="File &quot;err.py&quot;, line 3, in foo…"/>
          <p:cNvSpPr txBox="1"/>
          <p:nvPr/>
        </p:nvSpPr>
        <p:spPr>
          <a:xfrm>
            <a:off x="2521004" y="4999684"/>
            <a:ext cx="2071016"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200">
                <a:solidFill>
                  <a:srgbClr val="DD1144"/>
                </a:solidFill>
                <a:latin typeface="PingFang SC Regular"/>
                <a:ea typeface="PingFang SC Regular"/>
                <a:cs typeface="PingFang SC Regular"/>
                <a:sym typeface="PingFang SC Regular"/>
              </a:defRPr>
            </a:pPr>
            <a:r>
              <a:rPr>
                <a:solidFill>
                  <a:srgbClr val="444444"/>
                </a:solidFill>
              </a:rPr>
              <a:t>  </a:t>
            </a:r>
            <a:r>
              <a:rPr>
                <a:solidFill>
                  <a:srgbClr val="009999"/>
                </a:solidFill>
              </a:rPr>
              <a:t>File</a:t>
            </a:r>
            <a:r>
              <a:rPr>
                <a:solidFill>
                  <a:srgbClr val="444444"/>
                </a:solidFill>
              </a:rPr>
              <a:t> </a:t>
            </a:r>
            <a:r>
              <a:t>"err.py"</a:t>
            </a:r>
            <a:r>
              <a:rPr>
                <a:solidFill>
                  <a:srgbClr val="444444"/>
                </a:solidFill>
              </a:rPr>
              <a:t>, line </a:t>
            </a:r>
            <a:r>
              <a:rPr>
                <a:solidFill>
                  <a:srgbClr val="009999"/>
                </a:solidFill>
              </a:rPr>
              <a:t>3</a:t>
            </a:r>
            <a:r>
              <a:rPr>
                <a:solidFill>
                  <a:srgbClr val="444444"/>
                </a:solidFill>
              </a:rPr>
              <a:t>, </a:t>
            </a:r>
            <a:r>
              <a:rPr>
                <a:solidFill>
                  <a:srgbClr val="333333"/>
                </a:solidFill>
                <a:latin typeface="PingFang SC Semibold"/>
                <a:ea typeface="PingFang SC Semibold"/>
                <a:cs typeface="PingFang SC Semibold"/>
                <a:sym typeface="PingFang SC Semibold"/>
              </a:rPr>
              <a:t>in</a:t>
            </a:r>
            <a:r>
              <a:rPr>
                <a:solidFill>
                  <a:srgbClr val="444444"/>
                </a:solidFill>
              </a:rPr>
              <a:t> foo</a:t>
            </a:r>
            <a:endParaRPr>
              <a:solidFill>
                <a:srgbClr val="444444"/>
              </a:solidFill>
            </a:endParaRPr>
          </a:p>
          <a:p>
            <a:pPr defTabSz="457200">
              <a:defRPr sz="1200">
                <a:solidFill>
                  <a:srgbClr val="444444"/>
                </a:solidFill>
                <a:latin typeface="PingFang SC Regular"/>
                <a:ea typeface="PingFang SC Regular"/>
                <a:cs typeface="PingFang SC Regular"/>
                <a:sym typeface="PingFang SC Regular"/>
              </a:defRPr>
            </a:pPr>
            <a:r>
              <a:t>    </a:t>
            </a:r>
            <a:r>
              <a:rPr>
                <a:solidFill>
                  <a:srgbClr val="333333"/>
                </a:solidFill>
                <a:latin typeface="PingFang SC Semibold"/>
                <a:ea typeface="PingFang SC Semibold"/>
                <a:cs typeface="PingFang SC Semibold"/>
                <a:sym typeface="PingFang SC Semibold"/>
              </a:rPr>
              <a:t>return</a:t>
            </a:r>
            <a:r>
              <a:t> </a:t>
            </a:r>
            <a:r>
              <a:rPr>
                <a:solidFill>
                  <a:srgbClr val="009999"/>
                </a:solidFill>
              </a:rPr>
              <a:t>10</a:t>
            </a:r>
            <a:r>
              <a:t> / int(s)</a:t>
            </a:r>
          </a:p>
        </p:txBody>
      </p:sp>
      <p:sp>
        <p:nvSpPr>
          <p:cNvPr id="2436" name="原因是return 10 / int(s)这个语句出错了，这是错误产生的源头，因为下面打印了："/>
          <p:cNvSpPr txBox="1"/>
          <p:nvPr/>
        </p:nvSpPr>
        <p:spPr>
          <a:xfrm>
            <a:off x="677752" y="5538147"/>
            <a:ext cx="8338313"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原因是return 10 / int(s)这个语句出错了，这是错误产生的源头，因为下面打印了：</a:t>
            </a:r>
          </a:p>
        </p:txBody>
      </p:sp>
      <p:sp>
        <p:nvSpPr>
          <p:cNvPr id="2437" name="ZeroDivisionError: integer division or modulo by zero"/>
          <p:cNvSpPr txBox="1"/>
          <p:nvPr/>
        </p:nvSpPr>
        <p:spPr>
          <a:xfrm>
            <a:off x="2532871" y="6007377"/>
            <a:ext cx="3837179"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200">
                <a:solidFill>
                  <a:srgbClr val="444444"/>
                </a:solidFill>
                <a:latin typeface="PingFang SC Regular"/>
                <a:ea typeface="PingFang SC Regular"/>
                <a:cs typeface="PingFang SC Regular"/>
                <a:sym typeface="PingFang SC Regular"/>
              </a:defRPr>
            </a:pPr>
            <a:r>
              <a:rPr>
                <a:solidFill>
                  <a:srgbClr val="009999"/>
                </a:solidFill>
              </a:rPr>
              <a:t>ZeroDivisionError</a:t>
            </a:r>
            <a:r>
              <a:rPr>
                <a:solidFill>
                  <a:srgbClr val="990073"/>
                </a:solidFill>
              </a:rPr>
              <a:t>:</a:t>
            </a:r>
            <a:r>
              <a:t> integer division </a:t>
            </a:r>
            <a:r>
              <a:rPr>
                <a:solidFill>
                  <a:srgbClr val="333333"/>
                </a:solidFill>
                <a:latin typeface="PingFang SC Semibold"/>
                <a:ea typeface="PingFang SC Semibold"/>
                <a:cs typeface="PingFang SC Semibold"/>
                <a:sym typeface="PingFang SC Semibold"/>
              </a:rPr>
              <a:t>or</a:t>
            </a:r>
            <a:r>
              <a:t> modulo by zero</a:t>
            </a:r>
          </a:p>
        </p:txBody>
      </p:sp>
      <p:sp>
        <p:nvSpPr>
          <p:cNvPr id="2438" name="根据错误类型ZeroDivisionError，int(s)本身并没有出错，但是int(s)返回0，在计算10 / 0时出错，至此，找到错误源头。"/>
          <p:cNvSpPr txBox="1"/>
          <p:nvPr/>
        </p:nvSpPr>
        <p:spPr>
          <a:xfrm>
            <a:off x="610349" y="6261377"/>
            <a:ext cx="8338313" cy="6559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600">
                <a:solidFill>
                  <a:srgbClr val="000000"/>
                </a:solidFill>
                <a:latin typeface="Helvetica Neue"/>
                <a:ea typeface="Helvetica Neue"/>
                <a:cs typeface="Helvetica Neue"/>
                <a:sym typeface="Helvetica Neue"/>
              </a:defRPr>
            </a:lvl1pPr>
          </a:lstStyle>
          <a:p>
            <a:pPr/>
            <a:r>
              <a:t>根据错误类型ZeroDivisionError，int(s)本身并没有出错，但是int(s)返回0，在计算10 / 0时出错，至此，找到错误源头。</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形状"/>
          <p:cNvSpPr/>
          <p:nvPr/>
        </p:nvSpPr>
        <p:spPr>
          <a:xfrm>
            <a:off x="551769" y="357957"/>
            <a:ext cx="3186114" cy="638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3" y="0"/>
                </a:moveTo>
                <a:lnTo>
                  <a:pt x="21284" y="0"/>
                </a:lnTo>
                <a:cubicBezTo>
                  <a:pt x="21459" y="0"/>
                  <a:pt x="21600" y="996"/>
                  <a:pt x="21600" y="2205"/>
                </a:cubicBezTo>
                <a:lnTo>
                  <a:pt x="21600" y="19395"/>
                </a:lnTo>
                <a:cubicBezTo>
                  <a:pt x="21600" y="20604"/>
                  <a:pt x="21459" y="21600"/>
                  <a:pt x="21284" y="21600"/>
                </a:cubicBezTo>
                <a:lnTo>
                  <a:pt x="313" y="21600"/>
                </a:lnTo>
                <a:cubicBezTo>
                  <a:pt x="141" y="21600"/>
                  <a:pt x="0" y="20604"/>
                  <a:pt x="0" y="19395"/>
                </a:cubicBezTo>
                <a:lnTo>
                  <a:pt x="0" y="2205"/>
                </a:lnTo>
                <a:cubicBezTo>
                  <a:pt x="0" y="996"/>
                  <a:pt x="141" y="0"/>
                  <a:pt x="313" y="0"/>
                </a:cubicBezTo>
                <a:close/>
              </a:path>
            </a:pathLst>
          </a:custGeom>
          <a:solidFill>
            <a:srgbClr val="024C89"/>
          </a:solidFill>
          <a:ln w="12700">
            <a:miter lim="400000"/>
          </a:ln>
        </p:spPr>
        <p:txBody>
          <a:bodyPr lIns="45719" rIns="45719"/>
          <a:lstStyle/>
          <a:p>
            <a:pPr>
              <a:defRPr>
                <a:solidFill>
                  <a:srgbClr val="024C89"/>
                </a:solidFill>
              </a:defRPr>
            </a:pPr>
          </a:p>
        </p:txBody>
      </p:sp>
      <p:grpSp>
        <p:nvGrpSpPr>
          <p:cNvPr id="128" name="成组"/>
          <p:cNvGrpSpPr/>
          <p:nvPr/>
        </p:nvGrpSpPr>
        <p:grpSpPr>
          <a:xfrm>
            <a:off x="600755" y="416450"/>
            <a:ext cx="503238" cy="523241"/>
            <a:chOff x="0" y="14618"/>
            <a:chExt cx="503237" cy="523240"/>
          </a:xfrm>
        </p:grpSpPr>
        <p:sp>
          <p:nvSpPr>
            <p:cNvPr id="126" name="圆形"/>
            <p:cNvSpPr/>
            <p:nvPr/>
          </p:nvSpPr>
          <p:spPr>
            <a:xfrm>
              <a:off x="0" y="23840"/>
              <a:ext cx="503238" cy="504798"/>
            </a:xfrm>
            <a:prstGeom prst="ellipse">
              <a:avLst/>
            </a:prstGeom>
            <a:solidFill>
              <a:schemeClr val="accent1">
                <a:lumOff val="44000"/>
              </a:schemeClr>
            </a:solidFill>
            <a:ln w="12700" cap="flat">
              <a:noFill/>
              <a:miter lim="400000"/>
            </a:ln>
            <a:effectLst/>
          </p:spPr>
          <p:txBody>
            <a:bodyPr wrap="square" lIns="45719" tIns="45719" rIns="45719" bIns="45719" numCol="1" anchor="t">
              <a:noAutofit/>
            </a:bodyPr>
            <a:lstStyle/>
            <a:p>
              <a:pPr>
                <a:defRPr sz="2800">
                  <a:solidFill>
                    <a:srgbClr val="024C89"/>
                  </a:solidFill>
                </a:defRPr>
              </a:pPr>
            </a:p>
          </p:txBody>
        </p:sp>
        <p:sp>
          <p:nvSpPr>
            <p:cNvPr id="127" name="6"/>
            <p:cNvSpPr txBox="1"/>
            <p:nvPr/>
          </p:nvSpPr>
          <p:spPr>
            <a:xfrm>
              <a:off x="100664" y="14618"/>
              <a:ext cx="30190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24C89"/>
                  </a:solidFill>
                  <a:latin typeface="微软雅黑"/>
                  <a:ea typeface="微软雅黑"/>
                  <a:cs typeface="微软雅黑"/>
                  <a:sym typeface="微软雅黑"/>
                </a:defRPr>
              </a:lvl1pPr>
            </a:lstStyle>
            <a:p>
              <a:pPr/>
              <a:r>
                <a:t>6</a:t>
              </a:r>
            </a:p>
          </p:txBody>
        </p:sp>
      </p:grpSp>
      <p:sp>
        <p:nvSpPr>
          <p:cNvPr id="129" name="形状"/>
          <p:cNvSpPr/>
          <p:nvPr/>
        </p:nvSpPr>
        <p:spPr>
          <a:xfrm>
            <a:off x="537781" y="1250148"/>
            <a:ext cx="3186114" cy="725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3" y="0"/>
                </a:moveTo>
                <a:lnTo>
                  <a:pt x="21284" y="0"/>
                </a:lnTo>
                <a:cubicBezTo>
                  <a:pt x="21459" y="0"/>
                  <a:pt x="21600" y="996"/>
                  <a:pt x="21600" y="2205"/>
                </a:cubicBezTo>
                <a:lnTo>
                  <a:pt x="21600" y="19395"/>
                </a:lnTo>
                <a:cubicBezTo>
                  <a:pt x="21600" y="20604"/>
                  <a:pt x="21459" y="21600"/>
                  <a:pt x="21284" y="21600"/>
                </a:cubicBezTo>
                <a:lnTo>
                  <a:pt x="313" y="21600"/>
                </a:lnTo>
                <a:cubicBezTo>
                  <a:pt x="141" y="21600"/>
                  <a:pt x="0" y="20604"/>
                  <a:pt x="0" y="19395"/>
                </a:cubicBezTo>
                <a:lnTo>
                  <a:pt x="0" y="2205"/>
                </a:lnTo>
                <a:cubicBezTo>
                  <a:pt x="0" y="996"/>
                  <a:pt x="141" y="0"/>
                  <a:pt x="313" y="0"/>
                </a:cubicBezTo>
                <a:close/>
              </a:path>
            </a:pathLst>
          </a:custGeom>
          <a:solidFill>
            <a:srgbClr val="024C89"/>
          </a:solidFill>
          <a:ln w="12700">
            <a:miter lim="400000"/>
          </a:ln>
        </p:spPr>
        <p:txBody>
          <a:bodyPr lIns="45719" rIns="45719"/>
          <a:lstStyle/>
          <a:p>
            <a:pPr>
              <a:defRPr>
                <a:solidFill>
                  <a:srgbClr val="024C89"/>
                </a:solidFill>
              </a:defRPr>
            </a:pPr>
          </a:p>
        </p:txBody>
      </p:sp>
      <p:grpSp>
        <p:nvGrpSpPr>
          <p:cNvPr id="132" name="成组"/>
          <p:cNvGrpSpPr/>
          <p:nvPr/>
        </p:nvGrpSpPr>
        <p:grpSpPr>
          <a:xfrm>
            <a:off x="572480" y="1349982"/>
            <a:ext cx="503238" cy="523241"/>
            <a:chOff x="0" y="14618"/>
            <a:chExt cx="503237" cy="523240"/>
          </a:xfrm>
        </p:grpSpPr>
        <p:sp>
          <p:nvSpPr>
            <p:cNvPr id="130" name="圆形"/>
            <p:cNvSpPr/>
            <p:nvPr/>
          </p:nvSpPr>
          <p:spPr>
            <a:xfrm>
              <a:off x="0" y="23840"/>
              <a:ext cx="503238" cy="504798"/>
            </a:xfrm>
            <a:prstGeom prst="ellipse">
              <a:avLst/>
            </a:prstGeom>
            <a:solidFill>
              <a:schemeClr val="accent1">
                <a:lumOff val="44000"/>
              </a:schemeClr>
            </a:solidFill>
            <a:ln w="12700" cap="flat">
              <a:noFill/>
              <a:miter lim="400000"/>
            </a:ln>
            <a:effectLst/>
          </p:spPr>
          <p:txBody>
            <a:bodyPr wrap="square" lIns="45719" tIns="45719" rIns="45719" bIns="45719" numCol="1" anchor="t">
              <a:noAutofit/>
            </a:bodyPr>
            <a:lstStyle/>
            <a:p>
              <a:pPr>
                <a:defRPr sz="2800">
                  <a:solidFill>
                    <a:srgbClr val="024C89"/>
                  </a:solidFill>
                </a:defRPr>
              </a:pPr>
            </a:p>
          </p:txBody>
        </p:sp>
        <p:sp>
          <p:nvSpPr>
            <p:cNvPr id="131" name="7"/>
            <p:cNvSpPr txBox="1"/>
            <p:nvPr/>
          </p:nvSpPr>
          <p:spPr>
            <a:xfrm>
              <a:off x="100664" y="14618"/>
              <a:ext cx="30190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24C89"/>
                  </a:solidFill>
                  <a:latin typeface="微软雅黑"/>
                  <a:ea typeface="微软雅黑"/>
                  <a:cs typeface="微软雅黑"/>
                  <a:sym typeface="微软雅黑"/>
                </a:defRPr>
              </a:lvl1pPr>
            </a:lstStyle>
            <a:p>
              <a:pPr/>
              <a:r>
                <a:t>7</a:t>
              </a:r>
            </a:p>
          </p:txBody>
        </p:sp>
      </p:grpSp>
      <p:sp>
        <p:nvSpPr>
          <p:cNvPr id="133" name="形状"/>
          <p:cNvSpPr/>
          <p:nvPr/>
        </p:nvSpPr>
        <p:spPr>
          <a:xfrm>
            <a:off x="553656" y="2214538"/>
            <a:ext cx="3154364" cy="638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3" y="0"/>
                </a:moveTo>
                <a:lnTo>
                  <a:pt x="21284" y="0"/>
                </a:lnTo>
                <a:cubicBezTo>
                  <a:pt x="21459" y="0"/>
                  <a:pt x="21600" y="996"/>
                  <a:pt x="21600" y="2205"/>
                </a:cubicBezTo>
                <a:lnTo>
                  <a:pt x="21600" y="19395"/>
                </a:lnTo>
                <a:cubicBezTo>
                  <a:pt x="21600" y="20604"/>
                  <a:pt x="21459" y="21600"/>
                  <a:pt x="21284" y="21600"/>
                </a:cubicBezTo>
                <a:lnTo>
                  <a:pt x="313" y="21600"/>
                </a:lnTo>
                <a:cubicBezTo>
                  <a:pt x="141" y="21600"/>
                  <a:pt x="0" y="20604"/>
                  <a:pt x="0" y="19395"/>
                </a:cubicBezTo>
                <a:lnTo>
                  <a:pt x="0" y="2205"/>
                </a:lnTo>
                <a:cubicBezTo>
                  <a:pt x="0" y="996"/>
                  <a:pt x="141" y="0"/>
                  <a:pt x="313" y="0"/>
                </a:cubicBezTo>
                <a:close/>
              </a:path>
            </a:pathLst>
          </a:custGeom>
          <a:solidFill>
            <a:srgbClr val="024C89"/>
          </a:solidFill>
          <a:ln w="12700">
            <a:miter lim="400000"/>
          </a:ln>
        </p:spPr>
        <p:txBody>
          <a:bodyPr lIns="45719" rIns="45719"/>
          <a:lstStyle/>
          <a:p>
            <a:pPr>
              <a:defRPr>
                <a:solidFill>
                  <a:srgbClr val="024C89"/>
                </a:solidFill>
              </a:defRPr>
            </a:pPr>
          </a:p>
        </p:txBody>
      </p:sp>
      <p:grpSp>
        <p:nvGrpSpPr>
          <p:cNvPr id="136" name="成组"/>
          <p:cNvGrpSpPr/>
          <p:nvPr/>
        </p:nvGrpSpPr>
        <p:grpSpPr>
          <a:xfrm>
            <a:off x="589642" y="2270088"/>
            <a:ext cx="503239" cy="523241"/>
            <a:chOff x="0" y="13789"/>
            <a:chExt cx="503237" cy="523240"/>
          </a:xfrm>
        </p:grpSpPr>
        <p:sp>
          <p:nvSpPr>
            <p:cNvPr id="134" name="圆形"/>
            <p:cNvSpPr/>
            <p:nvPr/>
          </p:nvSpPr>
          <p:spPr>
            <a:xfrm>
              <a:off x="0" y="23768"/>
              <a:ext cx="503238" cy="503282"/>
            </a:xfrm>
            <a:prstGeom prst="ellipse">
              <a:avLst/>
            </a:prstGeom>
            <a:solidFill>
              <a:schemeClr val="accent1">
                <a:lumOff val="44000"/>
              </a:schemeClr>
            </a:solidFill>
            <a:ln w="12700" cap="flat">
              <a:noFill/>
              <a:miter lim="400000"/>
            </a:ln>
            <a:effectLst/>
          </p:spPr>
          <p:txBody>
            <a:bodyPr wrap="square" lIns="45719" tIns="45719" rIns="45719" bIns="45719" numCol="1" anchor="t">
              <a:noAutofit/>
            </a:bodyPr>
            <a:lstStyle/>
            <a:p>
              <a:pPr>
                <a:defRPr sz="2800">
                  <a:solidFill>
                    <a:srgbClr val="024C89"/>
                  </a:solidFill>
                </a:defRPr>
              </a:pPr>
            </a:p>
          </p:txBody>
        </p:sp>
        <p:sp>
          <p:nvSpPr>
            <p:cNvPr id="135" name="8"/>
            <p:cNvSpPr txBox="1"/>
            <p:nvPr/>
          </p:nvSpPr>
          <p:spPr>
            <a:xfrm>
              <a:off x="100664" y="13789"/>
              <a:ext cx="30190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24C89"/>
                  </a:solidFill>
                  <a:latin typeface="微软雅黑"/>
                  <a:ea typeface="微软雅黑"/>
                  <a:cs typeface="微软雅黑"/>
                  <a:sym typeface="微软雅黑"/>
                </a:defRPr>
              </a:lvl1pPr>
            </a:lstStyle>
            <a:p>
              <a:pPr/>
              <a:r>
                <a:t>8</a:t>
              </a:r>
            </a:p>
          </p:txBody>
        </p:sp>
      </p:grpSp>
      <p:sp>
        <p:nvSpPr>
          <p:cNvPr id="137" name="形状"/>
          <p:cNvSpPr/>
          <p:nvPr/>
        </p:nvSpPr>
        <p:spPr>
          <a:xfrm>
            <a:off x="537781" y="3086481"/>
            <a:ext cx="3186114" cy="638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3" y="0"/>
                </a:moveTo>
                <a:lnTo>
                  <a:pt x="21284" y="0"/>
                </a:lnTo>
                <a:cubicBezTo>
                  <a:pt x="21459" y="0"/>
                  <a:pt x="21600" y="996"/>
                  <a:pt x="21600" y="2205"/>
                </a:cubicBezTo>
                <a:lnTo>
                  <a:pt x="21600" y="19395"/>
                </a:lnTo>
                <a:cubicBezTo>
                  <a:pt x="21600" y="20604"/>
                  <a:pt x="21459" y="21600"/>
                  <a:pt x="21284" y="21600"/>
                </a:cubicBezTo>
                <a:lnTo>
                  <a:pt x="313" y="21600"/>
                </a:lnTo>
                <a:cubicBezTo>
                  <a:pt x="141" y="21600"/>
                  <a:pt x="0" y="20604"/>
                  <a:pt x="0" y="19395"/>
                </a:cubicBezTo>
                <a:lnTo>
                  <a:pt x="0" y="2205"/>
                </a:lnTo>
                <a:cubicBezTo>
                  <a:pt x="0" y="996"/>
                  <a:pt x="141" y="0"/>
                  <a:pt x="313" y="0"/>
                </a:cubicBezTo>
                <a:close/>
              </a:path>
            </a:pathLst>
          </a:custGeom>
          <a:solidFill>
            <a:srgbClr val="024C89"/>
          </a:solidFill>
          <a:ln w="12700">
            <a:miter lim="400000"/>
          </a:ln>
        </p:spPr>
        <p:txBody>
          <a:bodyPr lIns="45719" rIns="45719"/>
          <a:lstStyle/>
          <a:p>
            <a:pPr>
              <a:defRPr>
                <a:solidFill>
                  <a:srgbClr val="024C89"/>
                </a:solidFill>
              </a:defRPr>
            </a:pPr>
          </a:p>
        </p:txBody>
      </p:sp>
      <p:grpSp>
        <p:nvGrpSpPr>
          <p:cNvPr id="140" name="成组"/>
          <p:cNvGrpSpPr/>
          <p:nvPr/>
        </p:nvGrpSpPr>
        <p:grpSpPr>
          <a:xfrm>
            <a:off x="586791" y="3160020"/>
            <a:ext cx="503239" cy="523241"/>
            <a:chOff x="0" y="14618"/>
            <a:chExt cx="503237" cy="523240"/>
          </a:xfrm>
        </p:grpSpPr>
        <p:sp>
          <p:nvSpPr>
            <p:cNvPr id="138" name="圆形"/>
            <p:cNvSpPr/>
            <p:nvPr/>
          </p:nvSpPr>
          <p:spPr>
            <a:xfrm>
              <a:off x="0" y="23840"/>
              <a:ext cx="503238" cy="504798"/>
            </a:xfrm>
            <a:prstGeom prst="ellipse">
              <a:avLst/>
            </a:prstGeom>
            <a:solidFill>
              <a:schemeClr val="accent1">
                <a:lumOff val="44000"/>
              </a:schemeClr>
            </a:solidFill>
            <a:ln w="12700" cap="flat">
              <a:noFill/>
              <a:miter lim="400000"/>
            </a:ln>
            <a:effectLst/>
          </p:spPr>
          <p:txBody>
            <a:bodyPr wrap="square" lIns="45719" tIns="45719" rIns="45719" bIns="45719" numCol="1" anchor="t">
              <a:noAutofit/>
            </a:bodyPr>
            <a:lstStyle/>
            <a:p>
              <a:pPr>
                <a:defRPr sz="2800">
                  <a:solidFill>
                    <a:srgbClr val="024C89"/>
                  </a:solidFill>
                </a:defRPr>
              </a:pPr>
            </a:p>
          </p:txBody>
        </p:sp>
        <p:sp>
          <p:nvSpPr>
            <p:cNvPr id="139" name="9"/>
            <p:cNvSpPr txBox="1"/>
            <p:nvPr/>
          </p:nvSpPr>
          <p:spPr>
            <a:xfrm>
              <a:off x="100664" y="14618"/>
              <a:ext cx="30190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24C89"/>
                  </a:solidFill>
                  <a:latin typeface="微软雅黑"/>
                  <a:ea typeface="微软雅黑"/>
                  <a:cs typeface="微软雅黑"/>
                  <a:sym typeface="微软雅黑"/>
                </a:defRPr>
              </a:lvl1pPr>
            </a:lstStyle>
            <a:p>
              <a:pPr/>
              <a:r>
                <a:t>9</a:t>
              </a:r>
            </a:p>
          </p:txBody>
        </p:sp>
      </p:grpSp>
      <p:sp>
        <p:nvSpPr>
          <p:cNvPr id="141" name="高级特性">
            <a:hlinkClick r:id="rId3" invalidUrl="" action="ppaction://hlinksldjump" tgtFrame="" tooltip="" history="1" highlightClick="0" endSnd="0"/>
          </p:cNvPr>
          <p:cNvSpPr txBox="1"/>
          <p:nvPr/>
        </p:nvSpPr>
        <p:spPr>
          <a:xfrm>
            <a:off x="1188972" y="421298"/>
            <a:ext cx="2148776"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lumOff val="44000"/>
                  </a:schemeClr>
                </a:solidFill>
                <a:latin typeface="微软雅黑"/>
                <a:ea typeface="微软雅黑"/>
                <a:cs typeface="微软雅黑"/>
                <a:sym typeface="微软雅黑"/>
              </a:defRPr>
            </a:lvl1pPr>
          </a:lstStyle>
          <a:p>
            <a:pPr/>
            <a:r>
              <a:t>高级特性</a:t>
            </a:r>
          </a:p>
        </p:txBody>
      </p:sp>
      <p:sp>
        <p:nvSpPr>
          <p:cNvPr id="142" name="模块">
            <a:hlinkClick r:id="rId4" invalidUrl="" action="ppaction://hlinksldjump" tgtFrame="" tooltip="" history="1" highlightClick="0" endSnd="0"/>
          </p:cNvPr>
          <p:cNvSpPr txBox="1"/>
          <p:nvPr/>
        </p:nvSpPr>
        <p:spPr>
          <a:xfrm>
            <a:off x="1144206" y="2299765"/>
            <a:ext cx="1727687"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lumOff val="44000"/>
                  </a:schemeClr>
                </a:solidFill>
                <a:latin typeface="微软雅黑"/>
                <a:ea typeface="微软雅黑"/>
                <a:cs typeface="微软雅黑"/>
                <a:sym typeface="微软雅黑"/>
              </a:defRPr>
            </a:lvl1pPr>
          </a:lstStyle>
          <a:p>
            <a:pPr/>
            <a:r>
              <a:t>模块</a:t>
            </a:r>
          </a:p>
        </p:txBody>
      </p:sp>
      <p:sp>
        <p:nvSpPr>
          <p:cNvPr id="143" name="函数式编程">
            <a:hlinkClick r:id="rId5" invalidUrl="" action="ppaction://hlinksldjump" tgtFrame="" tooltip="" history="1" highlightClick="0" endSnd="0"/>
          </p:cNvPr>
          <p:cNvSpPr txBox="1"/>
          <p:nvPr/>
        </p:nvSpPr>
        <p:spPr>
          <a:xfrm>
            <a:off x="1152144" y="1359556"/>
            <a:ext cx="1951038"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lumOff val="44000"/>
                  </a:schemeClr>
                </a:solidFill>
                <a:latin typeface="微软雅黑"/>
                <a:ea typeface="微软雅黑"/>
                <a:cs typeface="微软雅黑"/>
                <a:sym typeface="微软雅黑"/>
              </a:defRPr>
            </a:lvl1pPr>
          </a:lstStyle>
          <a:p>
            <a:pPr/>
            <a:r>
              <a:t>函数式编程</a:t>
            </a:r>
          </a:p>
        </p:txBody>
      </p:sp>
      <p:sp>
        <p:nvSpPr>
          <p:cNvPr id="144" name="面向对象编程">
            <a:hlinkClick r:id="rId6" invalidUrl="" action="ppaction://hlinksldjump" tgtFrame="" tooltip="" history="1" highlightClick="0" endSnd="0"/>
          </p:cNvPr>
          <p:cNvSpPr txBox="1"/>
          <p:nvPr/>
        </p:nvSpPr>
        <p:spPr>
          <a:xfrm>
            <a:off x="1128331" y="3150298"/>
            <a:ext cx="2242082"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lumOff val="44000"/>
                  </a:schemeClr>
                </a:solidFill>
                <a:latin typeface="微软雅黑"/>
                <a:ea typeface="微软雅黑"/>
                <a:cs typeface="微软雅黑"/>
                <a:sym typeface="微软雅黑"/>
              </a:defRPr>
            </a:lvl1pPr>
          </a:lstStyle>
          <a:p>
            <a:pPr/>
            <a:r>
              <a:t>面向对象编程</a:t>
            </a:r>
          </a:p>
        </p:txBody>
      </p:sp>
      <p:sp>
        <p:nvSpPr>
          <p:cNvPr id="145" name="形状"/>
          <p:cNvSpPr/>
          <p:nvPr/>
        </p:nvSpPr>
        <p:spPr>
          <a:xfrm>
            <a:off x="535064" y="3963558"/>
            <a:ext cx="3174710" cy="638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3" y="0"/>
                </a:moveTo>
                <a:lnTo>
                  <a:pt x="21284" y="0"/>
                </a:lnTo>
                <a:cubicBezTo>
                  <a:pt x="21459" y="0"/>
                  <a:pt x="21600" y="996"/>
                  <a:pt x="21600" y="2205"/>
                </a:cubicBezTo>
                <a:lnTo>
                  <a:pt x="21600" y="19395"/>
                </a:lnTo>
                <a:cubicBezTo>
                  <a:pt x="21600" y="20604"/>
                  <a:pt x="21459" y="21600"/>
                  <a:pt x="21284" y="21600"/>
                </a:cubicBezTo>
                <a:lnTo>
                  <a:pt x="313" y="21600"/>
                </a:lnTo>
                <a:cubicBezTo>
                  <a:pt x="141" y="21600"/>
                  <a:pt x="0" y="20604"/>
                  <a:pt x="0" y="19395"/>
                </a:cubicBezTo>
                <a:lnTo>
                  <a:pt x="0" y="2205"/>
                </a:lnTo>
                <a:cubicBezTo>
                  <a:pt x="0" y="996"/>
                  <a:pt x="141" y="0"/>
                  <a:pt x="313" y="0"/>
                </a:cubicBezTo>
                <a:close/>
              </a:path>
            </a:pathLst>
          </a:custGeom>
          <a:solidFill>
            <a:srgbClr val="024C89"/>
          </a:solidFill>
          <a:ln w="12700">
            <a:miter lim="400000"/>
          </a:ln>
        </p:spPr>
        <p:txBody>
          <a:bodyPr lIns="45719" rIns="45719"/>
          <a:lstStyle/>
          <a:p>
            <a:pPr>
              <a:defRPr>
                <a:solidFill>
                  <a:srgbClr val="024C89"/>
                </a:solidFill>
              </a:defRPr>
            </a:pPr>
          </a:p>
        </p:txBody>
      </p:sp>
      <p:grpSp>
        <p:nvGrpSpPr>
          <p:cNvPr id="148" name="成组"/>
          <p:cNvGrpSpPr/>
          <p:nvPr/>
        </p:nvGrpSpPr>
        <p:grpSpPr>
          <a:xfrm>
            <a:off x="572480" y="4037300"/>
            <a:ext cx="503238" cy="523241"/>
            <a:chOff x="0" y="14618"/>
            <a:chExt cx="503237" cy="523240"/>
          </a:xfrm>
        </p:grpSpPr>
        <p:sp>
          <p:nvSpPr>
            <p:cNvPr id="146" name="圆形"/>
            <p:cNvSpPr/>
            <p:nvPr/>
          </p:nvSpPr>
          <p:spPr>
            <a:xfrm>
              <a:off x="0" y="23840"/>
              <a:ext cx="503238" cy="504798"/>
            </a:xfrm>
            <a:prstGeom prst="ellipse">
              <a:avLst/>
            </a:prstGeom>
            <a:solidFill>
              <a:schemeClr val="accent1">
                <a:lumOff val="44000"/>
              </a:schemeClr>
            </a:solidFill>
            <a:ln w="12700" cap="flat">
              <a:noFill/>
              <a:miter lim="400000"/>
            </a:ln>
            <a:effectLst/>
          </p:spPr>
          <p:txBody>
            <a:bodyPr wrap="square" lIns="45719" tIns="45719" rIns="45719" bIns="45719" numCol="1" anchor="t">
              <a:noAutofit/>
            </a:bodyPr>
            <a:lstStyle/>
            <a:p>
              <a:pPr>
                <a:defRPr sz="2800">
                  <a:solidFill>
                    <a:srgbClr val="024C89"/>
                  </a:solidFill>
                </a:defRPr>
              </a:pPr>
            </a:p>
          </p:txBody>
        </p:sp>
        <p:sp>
          <p:nvSpPr>
            <p:cNvPr id="147" name="10"/>
            <p:cNvSpPr txBox="1"/>
            <p:nvPr/>
          </p:nvSpPr>
          <p:spPr>
            <a:xfrm>
              <a:off x="1780" y="14618"/>
              <a:ext cx="499677"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24C89"/>
                  </a:solidFill>
                  <a:latin typeface="微软雅黑"/>
                  <a:ea typeface="微软雅黑"/>
                  <a:cs typeface="微软雅黑"/>
                  <a:sym typeface="微软雅黑"/>
                </a:defRPr>
              </a:lvl1pPr>
            </a:lstStyle>
            <a:p>
              <a:pPr/>
              <a:r>
                <a:t>10</a:t>
              </a:r>
            </a:p>
          </p:txBody>
        </p:sp>
      </p:grpSp>
      <p:sp>
        <p:nvSpPr>
          <p:cNvPr id="149" name="面向对象高级编程">
            <a:hlinkClick r:id="rId7" invalidUrl="" action="ppaction://hlinksldjump" tgtFrame="" tooltip="" history="1" highlightClick="0" endSnd="0"/>
          </p:cNvPr>
          <p:cNvSpPr txBox="1"/>
          <p:nvPr/>
        </p:nvSpPr>
        <p:spPr>
          <a:xfrm>
            <a:off x="1114477" y="4045206"/>
            <a:ext cx="2612135"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lumOff val="44000"/>
                  </a:schemeClr>
                </a:solidFill>
                <a:latin typeface="微软雅黑"/>
                <a:ea typeface="微软雅黑"/>
                <a:cs typeface="微软雅黑"/>
                <a:sym typeface="微软雅黑"/>
              </a:defRPr>
            </a:lvl1pPr>
          </a:lstStyle>
          <a:p>
            <a:pPr/>
            <a:r>
              <a:t>面向对象高级编程</a:t>
            </a:r>
          </a:p>
        </p:txBody>
      </p:sp>
      <p:sp>
        <p:nvSpPr>
          <p:cNvPr id="150" name="形状"/>
          <p:cNvSpPr/>
          <p:nvPr/>
        </p:nvSpPr>
        <p:spPr>
          <a:xfrm>
            <a:off x="523794" y="5712578"/>
            <a:ext cx="3186113" cy="638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3" y="0"/>
                </a:moveTo>
                <a:lnTo>
                  <a:pt x="21284" y="0"/>
                </a:lnTo>
                <a:cubicBezTo>
                  <a:pt x="21459" y="0"/>
                  <a:pt x="21600" y="996"/>
                  <a:pt x="21600" y="2205"/>
                </a:cubicBezTo>
                <a:lnTo>
                  <a:pt x="21600" y="19395"/>
                </a:lnTo>
                <a:cubicBezTo>
                  <a:pt x="21600" y="20604"/>
                  <a:pt x="21459" y="21600"/>
                  <a:pt x="21284" y="21600"/>
                </a:cubicBezTo>
                <a:lnTo>
                  <a:pt x="313" y="21600"/>
                </a:lnTo>
                <a:cubicBezTo>
                  <a:pt x="141" y="21600"/>
                  <a:pt x="0" y="20604"/>
                  <a:pt x="0" y="19395"/>
                </a:cubicBezTo>
                <a:lnTo>
                  <a:pt x="0" y="2205"/>
                </a:lnTo>
                <a:cubicBezTo>
                  <a:pt x="0" y="996"/>
                  <a:pt x="141" y="0"/>
                  <a:pt x="313" y="0"/>
                </a:cubicBezTo>
                <a:close/>
              </a:path>
            </a:pathLst>
          </a:custGeom>
          <a:solidFill>
            <a:srgbClr val="024C89"/>
          </a:solidFill>
          <a:ln w="12700">
            <a:miter lim="400000"/>
          </a:ln>
        </p:spPr>
        <p:txBody>
          <a:bodyPr lIns="45719" rIns="45719"/>
          <a:lstStyle/>
          <a:p>
            <a:pPr>
              <a:defRPr>
                <a:solidFill>
                  <a:srgbClr val="024C89"/>
                </a:solidFill>
              </a:defRPr>
            </a:pPr>
          </a:p>
        </p:txBody>
      </p:sp>
      <p:sp>
        <p:nvSpPr>
          <p:cNvPr id="151" name="形状"/>
          <p:cNvSpPr/>
          <p:nvPr/>
        </p:nvSpPr>
        <p:spPr>
          <a:xfrm>
            <a:off x="4740761" y="287904"/>
            <a:ext cx="3186113" cy="7254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3" y="0"/>
                </a:moveTo>
                <a:lnTo>
                  <a:pt x="21284" y="0"/>
                </a:lnTo>
                <a:cubicBezTo>
                  <a:pt x="21459" y="0"/>
                  <a:pt x="21600" y="996"/>
                  <a:pt x="21600" y="2205"/>
                </a:cubicBezTo>
                <a:lnTo>
                  <a:pt x="21600" y="19395"/>
                </a:lnTo>
                <a:cubicBezTo>
                  <a:pt x="21600" y="20604"/>
                  <a:pt x="21459" y="21600"/>
                  <a:pt x="21284" y="21600"/>
                </a:cubicBezTo>
                <a:lnTo>
                  <a:pt x="313" y="21600"/>
                </a:lnTo>
                <a:cubicBezTo>
                  <a:pt x="141" y="21600"/>
                  <a:pt x="0" y="20604"/>
                  <a:pt x="0" y="19395"/>
                </a:cubicBezTo>
                <a:lnTo>
                  <a:pt x="0" y="2205"/>
                </a:lnTo>
                <a:cubicBezTo>
                  <a:pt x="0" y="996"/>
                  <a:pt x="141" y="0"/>
                  <a:pt x="313" y="0"/>
                </a:cubicBezTo>
                <a:close/>
              </a:path>
            </a:pathLst>
          </a:custGeom>
          <a:solidFill>
            <a:srgbClr val="024C89"/>
          </a:solidFill>
          <a:ln w="12700">
            <a:miter lim="400000"/>
          </a:ln>
        </p:spPr>
        <p:txBody>
          <a:bodyPr lIns="45719" rIns="45719"/>
          <a:lstStyle/>
          <a:p>
            <a:pPr>
              <a:defRPr>
                <a:solidFill>
                  <a:srgbClr val="024C89"/>
                </a:solidFill>
              </a:defRPr>
            </a:pPr>
          </a:p>
        </p:txBody>
      </p:sp>
      <p:sp>
        <p:nvSpPr>
          <p:cNvPr id="152" name="形状"/>
          <p:cNvSpPr/>
          <p:nvPr/>
        </p:nvSpPr>
        <p:spPr>
          <a:xfrm>
            <a:off x="4742648" y="1225402"/>
            <a:ext cx="3154363" cy="638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3" y="0"/>
                </a:moveTo>
                <a:lnTo>
                  <a:pt x="21284" y="0"/>
                </a:lnTo>
                <a:cubicBezTo>
                  <a:pt x="21459" y="0"/>
                  <a:pt x="21600" y="996"/>
                  <a:pt x="21600" y="2205"/>
                </a:cubicBezTo>
                <a:lnTo>
                  <a:pt x="21600" y="19395"/>
                </a:lnTo>
                <a:cubicBezTo>
                  <a:pt x="21600" y="20604"/>
                  <a:pt x="21459" y="21600"/>
                  <a:pt x="21284" y="21600"/>
                </a:cubicBezTo>
                <a:lnTo>
                  <a:pt x="313" y="21600"/>
                </a:lnTo>
                <a:cubicBezTo>
                  <a:pt x="141" y="21600"/>
                  <a:pt x="0" y="20604"/>
                  <a:pt x="0" y="19395"/>
                </a:cubicBezTo>
                <a:lnTo>
                  <a:pt x="0" y="2205"/>
                </a:lnTo>
                <a:cubicBezTo>
                  <a:pt x="0" y="996"/>
                  <a:pt x="141" y="0"/>
                  <a:pt x="313" y="0"/>
                </a:cubicBezTo>
                <a:close/>
              </a:path>
            </a:pathLst>
          </a:custGeom>
          <a:solidFill>
            <a:srgbClr val="024C89"/>
          </a:solidFill>
          <a:ln w="12700">
            <a:miter lim="400000"/>
          </a:ln>
        </p:spPr>
        <p:txBody>
          <a:bodyPr lIns="45719" rIns="45719"/>
          <a:lstStyle/>
          <a:p>
            <a:pPr>
              <a:defRPr>
                <a:solidFill>
                  <a:srgbClr val="024C89"/>
                </a:solidFill>
              </a:defRPr>
            </a:pPr>
          </a:p>
        </p:txBody>
      </p:sp>
      <p:sp>
        <p:nvSpPr>
          <p:cNvPr id="153" name="形状"/>
          <p:cNvSpPr/>
          <p:nvPr/>
        </p:nvSpPr>
        <p:spPr>
          <a:xfrm>
            <a:off x="4726773" y="2160757"/>
            <a:ext cx="3186113" cy="638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3" y="0"/>
                </a:moveTo>
                <a:lnTo>
                  <a:pt x="21284" y="0"/>
                </a:lnTo>
                <a:cubicBezTo>
                  <a:pt x="21459" y="0"/>
                  <a:pt x="21600" y="996"/>
                  <a:pt x="21600" y="2205"/>
                </a:cubicBezTo>
                <a:lnTo>
                  <a:pt x="21600" y="19395"/>
                </a:lnTo>
                <a:cubicBezTo>
                  <a:pt x="21600" y="20604"/>
                  <a:pt x="21459" y="21600"/>
                  <a:pt x="21284" y="21600"/>
                </a:cubicBezTo>
                <a:lnTo>
                  <a:pt x="313" y="21600"/>
                </a:lnTo>
                <a:cubicBezTo>
                  <a:pt x="141" y="21600"/>
                  <a:pt x="0" y="20604"/>
                  <a:pt x="0" y="19395"/>
                </a:cubicBezTo>
                <a:lnTo>
                  <a:pt x="0" y="2205"/>
                </a:lnTo>
                <a:cubicBezTo>
                  <a:pt x="0" y="996"/>
                  <a:pt x="141" y="0"/>
                  <a:pt x="313" y="0"/>
                </a:cubicBezTo>
                <a:close/>
              </a:path>
            </a:pathLst>
          </a:custGeom>
          <a:solidFill>
            <a:srgbClr val="024C89"/>
          </a:solidFill>
          <a:ln w="12700">
            <a:miter lim="400000"/>
          </a:ln>
        </p:spPr>
        <p:txBody>
          <a:bodyPr lIns="45719" rIns="45719"/>
          <a:lstStyle/>
          <a:p>
            <a:pPr>
              <a:defRPr>
                <a:solidFill>
                  <a:srgbClr val="024C89"/>
                </a:solidFill>
              </a:defRPr>
            </a:pPr>
          </a:p>
        </p:txBody>
      </p:sp>
      <p:sp>
        <p:nvSpPr>
          <p:cNvPr id="154" name="IO编程">
            <a:hlinkClick r:id="rId8" invalidUrl="" action="ppaction://hlinksldjump" tgtFrame="" tooltip="" history="1" highlightClick="0" endSnd="0"/>
          </p:cNvPr>
          <p:cNvSpPr txBox="1"/>
          <p:nvPr/>
        </p:nvSpPr>
        <p:spPr>
          <a:xfrm>
            <a:off x="1160997" y="5775919"/>
            <a:ext cx="2148775"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lumOff val="44000"/>
                  </a:schemeClr>
                </a:solidFill>
                <a:latin typeface="微软雅黑"/>
                <a:ea typeface="微软雅黑"/>
                <a:cs typeface="微软雅黑"/>
                <a:sym typeface="微软雅黑"/>
              </a:defRPr>
            </a:lvl1pPr>
          </a:lstStyle>
          <a:p>
            <a:pPr/>
            <a:r>
              <a:t>IO编程</a:t>
            </a:r>
          </a:p>
        </p:txBody>
      </p:sp>
      <p:sp>
        <p:nvSpPr>
          <p:cNvPr id="155" name="正则表达式">
            <a:hlinkClick r:id="rId9" invalidUrl="" action="ppaction://hlinksldjump" tgtFrame="" tooltip="" history="1" highlightClick="0" endSnd="0"/>
          </p:cNvPr>
          <p:cNvSpPr txBox="1"/>
          <p:nvPr/>
        </p:nvSpPr>
        <p:spPr>
          <a:xfrm>
            <a:off x="5333198" y="1310629"/>
            <a:ext cx="2591789"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lumOff val="44000"/>
                  </a:schemeClr>
                </a:solidFill>
                <a:latin typeface="微软雅黑"/>
                <a:ea typeface="微软雅黑"/>
                <a:cs typeface="微软雅黑"/>
                <a:sym typeface="微软雅黑"/>
              </a:defRPr>
            </a:lvl1pPr>
          </a:lstStyle>
          <a:p>
            <a:pPr/>
            <a:r>
              <a:t>正则表达式</a:t>
            </a:r>
          </a:p>
        </p:txBody>
      </p:sp>
      <p:sp>
        <p:nvSpPr>
          <p:cNvPr id="156" name="进程和线程">
            <a:hlinkClick r:id="rId10" invalidUrl="" action="ppaction://hlinksldjump" tgtFrame="" tooltip="" history="1" highlightClick="0" endSnd="0"/>
          </p:cNvPr>
          <p:cNvSpPr txBox="1"/>
          <p:nvPr/>
        </p:nvSpPr>
        <p:spPr>
          <a:xfrm>
            <a:off x="5355123" y="397311"/>
            <a:ext cx="1951039"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lumOff val="44000"/>
                  </a:schemeClr>
                </a:solidFill>
                <a:latin typeface="微软雅黑"/>
                <a:ea typeface="微软雅黑"/>
                <a:cs typeface="微软雅黑"/>
                <a:sym typeface="微软雅黑"/>
              </a:defRPr>
            </a:lvl1pPr>
          </a:lstStyle>
          <a:p>
            <a:pPr/>
            <a:r>
              <a:t>进程和线程</a:t>
            </a:r>
          </a:p>
        </p:txBody>
      </p:sp>
      <p:sp>
        <p:nvSpPr>
          <p:cNvPr id="157" name="常用内建模块">
            <a:hlinkClick r:id="rId11" invalidUrl="" action="ppaction://hlinksldjump" tgtFrame="" tooltip="" history="1" highlightClick="0" endSnd="0"/>
          </p:cNvPr>
          <p:cNvSpPr txBox="1"/>
          <p:nvPr/>
        </p:nvSpPr>
        <p:spPr>
          <a:xfrm>
            <a:off x="5316999" y="2226473"/>
            <a:ext cx="2242081"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lumOff val="44000"/>
                  </a:schemeClr>
                </a:solidFill>
                <a:latin typeface="微软雅黑"/>
                <a:ea typeface="微软雅黑"/>
                <a:cs typeface="微软雅黑"/>
                <a:sym typeface="微软雅黑"/>
              </a:defRPr>
            </a:lvl1pPr>
          </a:lstStyle>
          <a:p>
            <a:pPr/>
            <a:r>
              <a:t>常用内建模块</a:t>
            </a:r>
          </a:p>
        </p:txBody>
      </p:sp>
      <p:sp>
        <p:nvSpPr>
          <p:cNvPr id="158" name="形状"/>
          <p:cNvSpPr/>
          <p:nvPr/>
        </p:nvSpPr>
        <p:spPr>
          <a:xfrm>
            <a:off x="4732475" y="3052333"/>
            <a:ext cx="3174709" cy="638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3" y="0"/>
                </a:moveTo>
                <a:lnTo>
                  <a:pt x="21284" y="0"/>
                </a:lnTo>
                <a:cubicBezTo>
                  <a:pt x="21459" y="0"/>
                  <a:pt x="21600" y="996"/>
                  <a:pt x="21600" y="2205"/>
                </a:cubicBezTo>
                <a:lnTo>
                  <a:pt x="21600" y="19395"/>
                </a:lnTo>
                <a:cubicBezTo>
                  <a:pt x="21600" y="20604"/>
                  <a:pt x="21459" y="21600"/>
                  <a:pt x="21284" y="21600"/>
                </a:cubicBezTo>
                <a:lnTo>
                  <a:pt x="313" y="21600"/>
                </a:lnTo>
                <a:cubicBezTo>
                  <a:pt x="141" y="21600"/>
                  <a:pt x="0" y="20604"/>
                  <a:pt x="0" y="19395"/>
                </a:cubicBezTo>
                <a:lnTo>
                  <a:pt x="0" y="2205"/>
                </a:lnTo>
                <a:cubicBezTo>
                  <a:pt x="0" y="996"/>
                  <a:pt x="141" y="0"/>
                  <a:pt x="313" y="0"/>
                </a:cubicBezTo>
                <a:close/>
              </a:path>
            </a:pathLst>
          </a:custGeom>
          <a:solidFill>
            <a:srgbClr val="024C89"/>
          </a:solidFill>
          <a:ln w="12700">
            <a:miter lim="400000"/>
          </a:ln>
        </p:spPr>
        <p:txBody>
          <a:bodyPr lIns="45719" rIns="45719"/>
          <a:lstStyle/>
          <a:p>
            <a:pPr>
              <a:defRPr>
                <a:solidFill>
                  <a:srgbClr val="024C89"/>
                </a:solidFill>
              </a:defRPr>
            </a:pPr>
          </a:p>
        </p:txBody>
      </p:sp>
      <p:sp>
        <p:nvSpPr>
          <p:cNvPr id="159" name="常用第三方模块">
            <a:hlinkClick r:id="rId12" invalidUrl="" action="ppaction://hlinksldjump" tgtFrame="" tooltip="" history="1" highlightClick="0" endSnd="0"/>
          </p:cNvPr>
          <p:cNvSpPr txBox="1"/>
          <p:nvPr/>
        </p:nvSpPr>
        <p:spPr>
          <a:xfrm>
            <a:off x="5323025" y="3139646"/>
            <a:ext cx="2612135"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lumOff val="44000"/>
                  </a:schemeClr>
                </a:solidFill>
                <a:latin typeface="微软雅黑"/>
                <a:ea typeface="微软雅黑"/>
                <a:cs typeface="微软雅黑"/>
                <a:sym typeface="微软雅黑"/>
              </a:defRPr>
            </a:lvl1pPr>
          </a:lstStyle>
          <a:p>
            <a:pPr/>
            <a:r>
              <a:t>常用第三方模块</a:t>
            </a:r>
          </a:p>
        </p:txBody>
      </p:sp>
      <p:grpSp>
        <p:nvGrpSpPr>
          <p:cNvPr id="162" name="成组"/>
          <p:cNvGrpSpPr/>
          <p:nvPr/>
        </p:nvGrpSpPr>
        <p:grpSpPr>
          <a:xfrm>
            <a:off x="554118" y="5758357"/>
            <a:ext cx="503239" cy="523241"/>
            <a:chOff x="0" y="14618"/>
            <a:chExt cx="503237" cy="523240"/>
          </a:xfrm>
        </p:grpSpPr>
        <p:sp>
          <p:nvSpPr>
            <p:cNvPr id="160" name="圆形"/>
            <p:cNvSpPr/>
            <p:nvPr/>
          </p:nvSpPr>
          <p:spPr>
            <a:xfrm>
              <a:off x="0" y="23840"/>
              <a:ext cx="503238" cy="504798"/>
            </a:xfrm>
            <a:prstGeom prst="ellipse">
              <a:avLst/>
            </a:prstGeom>
            <a:solidFill>
              <a:schemeClr val="accent1">
                <a:lumOff val="44000"/>
              </a:schemeClr>
            </a:solidFill>
            <a:ln w="12700" cap="flat">
              <a:noFill/>
              <a:miter lim="400000"/>
            </a:ln>
            <a:effectLst/>
          </p:spPr>
          <p:txBody>
            <a:bodyPr wrap="square" lIns="45719" tIns="45719" rIns="45719" bIns="45719" numCol="1" anchor="t">
              <a:noAutofit/>
            </a:bodyPr>
            <a:lstStyle/>
            <a:p>
              <a:pPr>
                <a:defRPr sz="2800">
                  <a:solidFill>
                    <a:srgbClr val="024C89"/>
                  </a:solidFill>
                </a:defRPr>
              </a:pPr>
            </a:p>
          </p:txBody>
        </p:sp>
        <p:sp>
          <p:nvSpPr>
            <p:cNvPr id="161" name="12"/>
            <p:cNvSpPr txBox="1"/>
            <p:nvPr/>
          </p:nvSpPr>
          <p:spPr>
            <a:xfrm>
              <a:off x="1780" y="14618"/>
              <a:ext cx="499677"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24C89"/>
                  </a:solidFill>
                  <a:latin typeface="微软雅黑"/>
                  <a:ea typeface="微软雅黑"/>
                  <a:cs typeface="微软雅黑"/>
                  <a:sym typeface="微软雅黑"/>
                </a:defRPr>
              </a:lvl1pPr>
            </a:lstStyle>
            <a:p>
              <a:pPr/>
              <a:r>
                <a:t>12</a:t>
              </a:r>
            </a:p>
          </p:txBody>
        </p:sp>
      </p:grpSp>
      <p:grpSp>
        <p:nvGrpSpPr>
          <p:cNvPr id="165" name="成组"/>
          <p:cNvGrpSpPr/>
          <p:nvPr/>
        </p:nvGrpSpPr>
        <p:grpSpPr>
          <a:xfrm>
            <a:off x="4833224" y="397311"/>
            <a:ext cx="503239" cy="523241"/>
            <a:chOff x="0" y="14618"/>
            <a:chExt cx="503237" cy="523240"/>
          </a:xfrm>
        </p:grpSpPr>
        <p:sp>
          <p:nvSpPr>
            <p:cNvPr id="163" name="圆形"/>
            <p:cNvSpPr/>
            <p:nvPr/>
          </p:nvSpPr>
          <p:spPr>
            <a:xfrm>
              <a:off x="0" y="23840"/>
              <a:ext cx="503238" cy="504798"/>
            </a:xfrm>
            <a:prstGeom prst="ellipse">
              <a:avLst/>
            </a:prstGeom>
            <a:solidFill>
              <a:schemeClr val="accent1">
                <a:lumOff val="44000"/>
              </a:schemeClr>
            </a:solidFill>
            <a:ln w="12700" cap="flat">
              <a:noFill/>
              <a:miter lim="400000"/>
            </a:ln>
            <a:effectLst/>
          </p:spPr>
          <p:txBody>
            <a:bodyPr wrap="square" lIns="45719" tIns="45719" rIns="45719" bIns="45719" numCol="1" anchor="t">
              <a:noAutofit/>
            </a:bodyPr>
            <a:lstStyle/>
            <a:p>
              <a:pPr>
                <a:defRPr sz="2800">
                  <a:solidFill>
                    <a:srgbClr val="024C89"/>
                  </a:solidFill>
                </a:defRPr>
              </a:pPr>
            </a:p>
          </p:txBody>
        </p:sp>
        <p:sp>
          <p:nvSpPr>
            <p:cNvPr id="164" name="13"/>
            <p:cNvSpPr txBox="1"/>
            <p:nvPr/>
          </p:nvSpPr>
          <p:spPr>
            <a:xfrm>
              <a:off x="1780" y="14618"/>
              <a:ext cx="499677"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24C89"/>
                  </a:solidFill>
                  <a:latin typeface="微软雅黑"/>
                  <a:ea typeface="微软雅黑"/>
                  <a:cs typeface="微软雅黑"/>
                  <a:sym typeface="微软雅黑"/>
                </a:defRPr>
              </a:lvl1pPr>
            </a:lstStyle>
            <a:p>
              <a:pPr/>
              <a:r>
                <a:t>13</a:t>
              </a:r>
            </a:p>
          </p:txBody>
        </p:sp>
      </p:grpSp>
      <p:grpSp>
        <p:nvGrpSpPr>
          <p:cNvPr id="168" name="成组"/>
          <p:cNvGrpSpPr/>
          <p:nvPr/>
        </p:nvGrpSpPr>
        <p:grpSpPr>
          <a:xfrm>
            <a:off x="4833224" y="1303859"/>
            <a:ext cx="503239" cy="523241"/>
            <a:chOff x="0" y="13789"/>
            <a:chExt cx="503237" cy="523240"/>
          </a:xfrm>
        </p:grpSpPr>
        <p:sp>
          <p:nvSpPr>
            <p:cNvPr id="166" name="圆形"/>
            <p:cNvSpPr/>
            <p:nvPr/>
          </p:nvSpPr>
          <p:spPr>
            <a:xfrm>
              <a:off x="0" y="23768"/>
              <a:ext cx="503238" cy="503282"/>
            </a:xfrm>
            <a:prstGeom prst="ellipse">
              <a:avLst/>
            </a:prstGeom>
            <a:solidFill>
              <a:schemeClr val="accent1">
                <a:lumOff val="44000"/>
              </a:schemeClr>
            </a:solidFill>
            <a:ln w="12700" cap="flat">
              <a:noFill/>
              <a:miter lim="400000"/>
            </a:ln>
            <a:effectLst/>
          </p:spPr>
          <p:txBody>
            <a:bodyPr wrap="square" lIns="45719" tIns="45719" rIns="45719" bIns="45719" numCol="1" anchor="t">
              <a:noAutofit/>
            </a:bodyPr>
            <a:lstStyle/>
            <a:p>
              <a:pPr>
                <a:defRPr sz="2800">
                  <a:solidFill>
                    <a:srgbClr val="024C89"/>
                  </a:solidFill>
                </a:defRPr>
              </a:pPr>
            </a:p>
          </p:txBody>
        </p:sp>
        <p:sp>
          <p:nvSpPr>
            <p:cNvPr id="167" name="14"/>
            <p:cNvSpPr txBox="1"/>
            <p:nvPr/>
          </p:nvSpPr>
          <p:spPr>
            <a:xfrm>
              <a:off x="1780" y="13789"/>
              <a:ext cx="499677"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24C89"/>
                  </a:solidFill>
                  <a:latin typeface="微软雅黑"/>
                  <a:ea typeface="微软雅黑"/>
                  <a:cs typeface="微软雅黑"/>
                  <a:sym typeface="微软雅黑"/>
                </a:defRPr>
              </a:lvl1pPr>
            </a:lstStyle>
            <a:p>
              <a:pPr/>
              <a:r>
                <a:t>14</a:t>
              </a:r>
            </a:p>
          </p:txBody>
        </p:sp>
      </p:grpSp>
      <p:grpSp>
        <p:nvGrpSpPr>
          <p:cNvPr id="171" name="成组"/>
          <p:cNvGrpSpPr/>
          <p:nvPr/>
        </p:nvGrpSpPr>
        <p:grpSpPr>
          <a:xfrm>
            <a:off x="4833224" y="2255495"/>
            <a:ext cx="503239" cy="523241"/>
            <a:chOff x="0" y="14618"/>
            <a:chExt cx="503237" cy="523240"/>
          </a:xfrm>
        </p:grpSpPr>
        <p:sp>
          <p:nvSpPr>
            <p:cNvPr id="169" name="圆形"/>
            <p:cNvSpPr/>
            <p:nvPr/>
          </p:nvSpPr>
          <p:spPr>
            <a:xfrm>
              <a:off x="0" y="23840"/>
              <a:ext cx="503238" cy="504798"/>
            </a:xfrm>
            <a:prstGeom prst="ellipse">
              <a:avLst/>
            </a:prstGeom>
            <a:solidFill>
              <a:schemeClr val="accent1">
                <a:lumOff val="44000"/>
              </a:schemeClr>
            </a:solidFill>
            <a:ln w="12700" cap="flat">
              <a:noFill/>
              <a:miter lim="400000"/>
            </a:ln>
            <a:effectLst/>
          </p:spPr>
          <p:txBody>
            <a:bodyPr wrap="square" lIns="45719" tIns="45719" rIns="45719" bIns="45719" numCol="1" anchor="t">
              <a:noAutofit/>
            </a:bodyPr>
            <a:lstStyle/>
            <a:p>
              <a:pPr>
                <a:defRPr sz="2800">
                  <a:solidFill>
                    <a:srgbClr val="024C89"/>
                  </a:solidFill>
                </a:defRPr>
              </a:pPr>
            </a:p>
          </p:txBody>
        </p:sp>
        <p:sp>
          <p:nvSpPr>
            <p:cNvPr id="170" name="15"/>
            <p:cNvSpPr txBox="1"/>
            <p:nvPr/>
          </p:nvSpPr>
          <p:spPr>
            <a:xfrm>
              <a:off x="1780" y="14618"/>
              <a:ext cx="499677"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24C89"/>
                  </a:solidFill>
                  <a:latin typeface="微软雅黑"/>
                  <a:ea typeface="微软雅黑"/>
                  <a:cs typeface="微软雅黑"/>
                  <a:sym typeface="微软雅黑"/>
                </a:defRPr>
              </a:lvl1pPr>
            </a:lstStyle>
            <a:p>
              <a:pPr/>
              <a:r>
                <a:t>15</a:t>
              </a:r>
            </a:p>
          </p:txBody>
        </p:sp>
      </p:grpSp>
      <p:grpSp>
        <p:nvGrpSpPr>
          <p:cNvPr id="174" name="成组"/>
          <p:cNvGrpSpPr/>
          <p:nvPr/>
        </p:nvGrpSpPr>
        <p:grpSpPr>
          <a:xfrm>
            <a:off x="4833548" y="3109801"/>
            <a:ext cx="503239" cy="523241"/>
            <a:chOff x="0" y="14618"/>
            <a:chExt cx="503237" cy="523240"/>
          </a:xfrm>
        </p:grpSpPr>
        <p:sp>
          <p:nvSpPr>
            <p:cNvPr id="172" name="圆形"/>
            <p:cNvSpPr/>
            <p:nvPr/>
          </p:nvSpPr>
          <p:spPr>
            <a:xfrm>
              <a:off x="0" y="23840"/>
              <a:ext cx="503238" cy="504798"/>
            </a:xfrm>
            <a:prstGeom prst="ellipse">
              <a:avLst/>
            </a:prstGeom>
            <a:solidFill>
              <a:schemeClr val="accent1">
                <a:lumOff val="44000"/>
              </a:schemeClr>
            </a:solidFill>
            <a:ln w="12700" cap="flat">
              <a:noFill/>
              <a:miter lim="400000"/>
            </a:ln>
            <a:effectLst/>
          </p:spPr>
          <p:txBody>
            <a:bodyPr wrap="square" lIns="45719" tIns="45719" rIns="45719" bIns="45719" numCol="1" anchor="t">
              <a:noAutofit/>
            </a:bodyPr>
            <a:lstStyle/>
            <a:p>
              <a:pPr>
                <a:defRPr sz="2800">
                  <a:solidFill>
                    <a:srgbClr val="024C89"/>
                  </a:solidFill>
                </a:defRPr>
              </a:pPr>
            </a:p>
          </p:txBody>
        </p:sp>
        <p:sp>
          <p:nvSpPr>
            <p:cNvPr id="173" name="16"/>
            <p:cNvSpPr txBox="1"/>
            <p:nvPr/>
          </p:nvSpPr>
          <p:spPr>
            <a:xfrm>
              <a:off x="1780" y="14618"/>
              <a:ext cx="499677"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24C89"/>
                  </a:solidFill>
                  <a:latin typeface="微软雅黑"/>
                  <a:ea typeface="微软雅黑"/>
                  <a:cs typeface="微软雅黑"/>
                  <a:sym typeface="微软雅黑"/>
                </a:defRPr>
              </a:lvl1pPr>
            </a:lstStyle>
            <a:p>
              <a:pPr/>
              <a:r>
                <a:t>16</a:t>
              </a:r>
            </a:p>
          </p:txBody>
        </p:sp>
      </p:grpSp>
      <p:sp>
        <p:nvSpPr>
          <p:cNvPr id="175" name="形状"/>
          <p:cNvSpPr/>
          <p:nvPr/>
        </p:nvSpPr>
        <p:spPr>
          <a:xfrm>
            <a:off x="529496" y="4840635"/>
            <a:ext cx="3174709" cy="638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3" y="0"/>
                </a:moveTo>
                <a:lnTo>
                  <a:pt x="21284" y="0"/>
                </a:lnTo>
                <a:cubicBezTo>
                  <a:pt x="21459" y="0"/>
                  <a:pt x="21600" y="996"/>
                  <a:pt x="21600" y="2205"/>
                </a:cubicBezTo>
                <a:lnTo>
                  <a:pt x="21600" y="19395"/>
                </a:lnTo>
                <a:cubicBezTo>
                  <a:pt x="21600" y="20604"/>
                  <a:pt x="21459" y="21600"/>
                  <a:pt x="21284" y="21600"/>
                </a:cubicBezTo>
                <a:lnTo>
                  <a:pt x="313" y="21600"/>
                </a:lnTo>
                <a:cubicBezTo>
                  <a:pt x="141" y="21600"/>
                  <a:pt x="0" y="20604"/>
                  <a:pt x="0" y="19395"/>
                </a:cubicBezTo>
                <a:lnTo>
                  <a:pt x="0" y="2205"/>
                </a:lnTo>
                <a:cubicBezTo>
                  <a:pt x="0" y="996"/>
                  <a:pt x="141" y="0"/>
                  <a:pt x="313" y="0"/>
                </a:cubicBezTo>
                <a:close/>
              </a:path>
            </a:pathLst>
          </a:custGeom>
          <a:solidFill>
            <a:srgbClr val="024C89"/>
          </a:solidFill>
          <a:ln w="12700">
            <a:miter lim="400000"/>
          </a:ln>
        </p:spPr>
        <p:txBody>
          <a:bodyPr lIns="45719" rIns="45719"/>
          <a:lstStyle/>
          <a:p>
            <a:pPr>
              <a:defRPr>
                <a:solidFill>
                  <a:srgbClr val="024C89"/>
                </a:solidFill>
              </a:defRPr>
            </a:pPr>
          </a:p>
        </p:txBody>
      </p:sp>
      <p:grpSp>
        <p:nvGrpSpPr>
          <p:cNvPr id="178" name="成组"/>
          <p:cNvGrpSpPr/>
          <p:nvPr/>
        </p:nvGrpSpPr>
        <p:grpSpPr>
          <a:xfrm>
            <a:off x="572804" y="4892079"/>
            <a:ext cx="503238" cy="523241"/>
            <a:chOff x="0" y="14618"/>
            <a:chExt cx="503237" cy="523240"/>
          </a:xfrm>
        </p:grpSpPr>
        <p:sp>
          <p:nvSpPr>
            <p:cNvPr id="176" name="圆形"/>
            <p:cNvSpPr/>
            <p:nvPr/>
          </p:nvSpPr>
          <p:spPr>
            <a:xfrm>
              <a:off x="0" y="23840"/>
              <a:ext cx="503238" cy="504798"/>
            </a:xfrm>
            <a:prstGeom prst="ellipse">
              <a:avLst/>
            </a:prstGeom>
            <a:solidFill>
              <a:schemeClr val="accent1">
                <a:lumOff val="44000"/>
              </a:schemeClr>
            </a:solidFill>
            <a:ln w="12700" cap="flat">
              <a:noFill/>
              <a:miter lim="400000"/>
            </a:ln>
            <a:effectLst/>
          </p:spPr>
          <p:txBody>
            <a:bodyPr wrap="square" lIns="45719" tIns="45719" rIns="45719" bIns="45719" numCol="1" anchor="t">
              <a:noAutofit/>
            </a:bodyPr>
            <a:lstStyle/>
            <a:p>
              <a:pPr>
                <a:defRPr sz="2800">
                  <a:solidFill>
                    <a:srgbClr val="024C89"/>
                  </a:solidFill>
                </a:defRPr>
              </a:pPr>
            </a:p>
          </p:txBody>
        </p:sp>
        <p:sp>
          <p:nvSpPr>
            <p:cNvPr id="177" name="11"/>
            <p:cNvSpPr txBox="1"/>
            <p:nvPr/>
          </p:nvSpPr>
          <p:spPr>
            <a:xfrm>
              <a:off x="11504" y="14618"/>
              <a:ext cx="480230"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24C89"/>
                  </a:solidFill>
                  <a:latin typeface="微软雅黑"/>
                  <a:ea typeface="微软雅黑"/>
                  <a:cs typeface="微软雅黑"/>
                  <a:sym typeface="微软雅黑"/>
                </a:defRPr>
              </a:lvl1pPr>
            </a:lstStyle>
            <a:p>
              <a:pPr/>
              <a:r>
                <a:t>11</a:t>
              </a:r>
            </a:p>
          </p:txBody>
        </p:sp>
      </p:grpSp>
      <p:sp>
        <p:nvSpPr>
          <p:cNvPr id="179" name="错误、调试和测试">
            <a:hlinkClick r:id="rId13" invalidUrl="" action="ppaction://hlinksldjump" tgtFrame="" tooltip="" history="1" highlightClick="0" endSnd="0"/>
          </p:cNvPr>
          <p:cNvSpPr txBox="1"/>
          <p:nvPr/>
        </p:nvSpPr>
        <p:spPr>
          <a:xfrm>
            <a:off x="1120046" y="4927948"/>
            <a:ext cx="2612135"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lumOff val="44000"/>
                  </a:schemeClr>
                </a:solidFill>
                <a:latin typeface="微软雅黑"/>
                <a:ea typeface="微软雅黑"/>
                <a:cs typeface="微软雅黑"/>
                <a:sym typeface="微软雅黑"/>
              </a:defRPr>
            </a:lvl1pPr>
          </a:lstStyle>
          <a:p>
            <a:pPr/>
            <a:r>
              <a:t>错误、调试和测试</a:t>
            </a:r>
          </a:p>
        </p:txBody>
      </p:sp>
      <p:sp>
        <p:nvSpPr>
          <p:cNvPr id="180" name="形状"/>
          <p:cNvSpPr/>
          <p:nvPr/>
        </p:nvSpPr>
        <p:spPr>
          <a:xfrm>
            <a:off x="4732475" y="3943499"/>
            <a:ext cx="3174709" cy="638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3" y="0"/>
                </a:moveTo>
                <a:lnTo>
                  <a:pt x="21284" y="0"/>
                </a:lnTo>
                <a:cubicBezTo>
                  <a:pt x="21459" y="0"/>
                  <a:pt x="21600" y="996"/>
                  <a:pt x="21600" y="2205"/>
                </a:cubicBezTo>
                <a:lnTo>
                  <a:pt x="21600" y="19395"/>
                </a:lnTo>
                <a:cubicBezTo>
                  <a:pt x="21600" y="20604"/>
                  <a:pt x="21459" y="21600"/>
                  <a:pt x="21284" y="21600"/>
                </a:cubicBezTo>
                <a:lnTo>
                  <a:pt x="313" y="21600"/>
                </a:lnTo>
                <a:cubicBezTo>
                  <a:pt x="141" y="21600"/>
                  <a:pt x="0" y="20604"/>
                  <a:pt x="0" y="19395"/>
                </a:cubicBezTo>
                <a:lnTo>
                  <a:pt x="0" y="2205"/>
                </a:lnTo>
                <a:cubicBezTo>
                  <a:pt x="0" y="996"/>
                  <a:pt x="141" y="0"/>
                  <a:pt x="313" y="0"/>
                </a:cubicBezTo>
                <a:close/>
              </a:path>
            </a:pathLst>
          </a:custGeom>
          <a:solidFill>
            <a:srgbClr val="024C89"/>
          </a:solidFill>
          <a:ln w="12700">
            <a:miter lim="400000"/>
          </a:ln>
        </p:spPr>
        <p:txBody>
          <a:bodyPr lIns="45719" rIns="45719"/>
          <a:lstStyle/>
          <a:p>
            <a:pPr>
              <a:defRPr>
                <a:solidFill>
                  <a:srgbClr val="024C89"/>
                </a:solidFill>
              </a:defRPr>
            </a:pPr>
          </a:p>
        </p:txBody>
      </p:sp>
      <p:sp>
        <p:nvSpPr>
          <p:cNvPr id="181" name="virtualenv">
            <a:hlinkClick r:id="rId14" invalidUrl="" action="ppaction://hlinksldjump" tgtFrame="" tooltip="" history="1" highlightClick="0" endSnd="0"/>
          </p:cNvPr>
          <p:cNvSpPr txBox="1"/>
          <p:nvPr/>
        </p:nvSpPr>
        <p:spPr>
          <a:xfrm>
            <a:off x="5323025" y="4013081"/>
            <a:ext cx="2612135"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lumOff val="44000"/>
                  </a:schemeClr>
                </a:solidFill>
                <a:latin typeface="微软雅黑"/>
                <a:ea typeface="微软雅黑"/>
                <a:cs typeface="微软雅黑"/>
                <a:sym typeface="微软雅黑"/>
              </a:defRPr>
            </a:lvl1pPr>
          </a:lstStyle>
          <a:p>
            <a:pPr/>
            <a:r>
              <a:t>virtualenv</a:t>
            </a:r>
          </a:p>
        </p:txBody>
      </p:sp>
      <p:grpSp>
        <p:nvGrpSpPr>
          <p:cNvPr id="184" name="成组"/>
          <p:cNvGrpSpPr/>
          <p:nvPr/>
        </p:nvGrpSpPr>
        <p:grpSpPr>
          <a:xfrm>
            <a:off x="4833548" y="4000966"/>
            <a:ext cx="503239" cy="523241"/>
            <a:chOff x="0" y="14618"/>
            <a:chExt cx="503237" cy="523240"/>
          </a:xfrm>
        </p:grpSpPr>
        <p:sp>
          <p:nvSpPr>
            <p:cNvPr id="182" name="圆形"/>
            <p:cNvSpPr/>
            <p:nvPr/>
          </p:nvSpPr>
          <p:spPr>
            <a:xfrm>
              <a:off x="0" y="23840"/>
              <a:ext cx="503238" cy="504798"/>
            </a:xfrm>
            <a:prstGeom prst="ellipse">
              <a:avLst/>
            </a:prstGeom>
            <a:solidFill>
              <a:schemeClr val="accent1">
                <a:lumOff val="44000"/>
              </a:schemeClr>
            </a:solidFill>
            <a:ln w="12700" cap="flat">
              <a:noFill/>
              <a:miter lim="400000"/>
            </a:ln>
            <a:effectLst/>
          </p:spPr>
          <p:txBody>
            <a:bodyPr wrap="square" lIns="45719" tIns="45719" rIns="45719" bIns="45719" numCol="1" anchor="t">
              <a:noAutofit/>
            </a:bodyPr>
            <a:lstStyle/>
            <a:p>
              <a:pPr>
                <a:defRPr sz="2800">
                  <a:solidFill>
                    <a:srgbClr val="024C89"/>
                  </a:solidFill>
                </a:defRPr>
              </a:pPr>
            </a:p>
          </p:txBody>
        </p:sp>
        <p:sp>
          <p:nvSpPr>
            <p:cNvPr id="183" name="17"/>
            <p:cNvSpPr txBox="1"/>
            <p:nvPr/>
          </p:nvSpPr>
          <p:spPr>
            <a:xfrm>
              <a:off x="1780" y="14618"/>
              <a:ext cx="499677"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24C89"/>
                  </a:solidFill>
                  <a:latin typeface="微软雅黑"/>
                  <a:ea typeface="微软雅黑"/>
                  <a:cs typeface="微软雅黑"/>
                  <a:sym typeface="微软雅黑"/>
                </a:defRPr>
              </a:lvl1pPr>
            </a:lstStyle>
            <a:p>
              <a:pPr/>
              <a:r>
                <a:t>17</a:t>
              </a:r>
            </a:p>
          </p:txBody>
        </p:sp>
      </p:grpSp>
      <p:sp>
        <p:nvSpPr>
          <p:cNvPr id="185" name="形状"/>
          <p:cNvSpPr/>
          <p:nvPr/>
        </p:nvSpPr>
        <p:spPr>
          <a:xfrm>
            <a:off x="4718487" y="4788142"/>
            <a:ext cx="3174710" cy="638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3" y="0"/>
                </a:moveTo>
                <a:lnTo>
                  <a:pt x="21284" y="0"/>
                </a:lnTo>
                <a:cubicBezTo>
                  <a:pt x="21459" y="0"/>
                  <a:pt x="21600" y="996"/>
                  <a:pt x="21600" y="2205"/>
                </a:cubicBezTo>
                <a:lnTo>
                  <a:pt x="21600" y="19395"/>
                </a:lnTo>
                <a:cubicBezTo>
                  <a:pt x="21600" y="20604"/>
                  <a:pt x="21459" y="21600"/>
                  <a:pt x="21284" y="21600"/>
                </a:cubicBezTo>
                <a:lnTo>
                  <a:pt x="313" y="21600"/>
                </a:lnTo>
                <a:cubicBezTo>
                  <a:pt x="141" y="21600"/>
                  <a:pt x="0" y="20604"/>
                  <a:pt x="0" y="19395"/>
                </a:cubicBezTo>
                <a:lnTo>
                  <a:pt x="0" y="2205"/>
                </a:lnTo>
                <a:cubicBezTo>
                  <a:pt x="0" y="996"/>
                  <a:pt x="141" y="0"/>
                  <a:pt x="313" y="0"/>
                </a:cubicBezTo>
                <a:close/>
              </a:path>
            </a:pathLst>
          </a:custGeom>
          <a:solidFill>
            <a:srgbClr val="024C89"/>
          </a:solidFill>
          <a:ln w="12700">
            <a:miter lim="400000"/>
          </a:ln>
        </p:spPr>
        <p:txBody>
          <a:bodyPr lIns="45719" rIns="45719"/>
          <a:lstStyle/>
          <a:p>
            <a:pPr>
              <a:defRPr>
                <a:solidFill>
                  <a:srgbClr val="024C89"/>
                </a:solidFill>
              </a:defRPr>
            </a:pPr>
          </a:p>
        </p:txBody>
      </p:sp>
      <p:sp>
        <p:nvSpPr>
          <p:cNvPr id="186" name="图形界面">
            <a:hlinkClick r:id="rId15" invalidUrl="" action="ppaction://hlinksldjump" tgtFrame="" tooltip="" history="1" highlightClick="0" endSnd="0"/>
          </p:cNvPr>
          <p:cNvSpPr txBox="1"/>
          <p:nvPr/>
        </p:nvSpPr>
        <p:spPr>
          <a:xfrm>
            <a:off x="5309037" y="4857724"/>
            <a:ext cx="2612135"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lumOff val="44000"/>
                  </a:schemeClr>
                </a:solidFill>
                <a:latin typeface="微软雅黑"/>
                <a:ea typeface="微软雅黑"/>
                <a:cs typeface="微软雅黑"/>
                <a:sym typeface="微软雅黑"/>
              </a:defRPr>
            </a:lvl1pPr>
          </a:lstStyle>
          <a:p>
            <a:pPr/>
            <a:r>
              <a:t>图形界面</a:t>
            </a:r>
          </a:p>
        </p:txBody>
      </p:sp>
      <p:grpSp>
        <p:nvGrpSpPr>
          <p:cNvPr id="189" name="成组"/>
          <p:cNvGrpSpPr/>
          <p:nvPr/>
        </p:nvGrpSpPr>
        <p:grpSpPr>
          <a:xfrm>
            <a:off x="4819561" y="4845609"/>
            <a:ext cx="503238" cy="523241"/>
            <a:chOff x="0" y="14618"/>
            <a:chExt cx="503237" cy="523240"/>
          </a:xfrm>
        </p:grpSpPr>
        <p:sp>
          <p:nvSpPr>
            <p:cNvPr id="187" name="圆形"/>
            <p:cNvSpPr/>
            <p:nvPr/>
          </p:nvSpPr>
          <p:spPr>
            <a:xfrm>
              <a:off x="0" y="23840"/>
              <a:ext cx="503238" cy="504798"/>
            </a:xfrm>
            <a:prstGeom prst="ellipse">
              <a:avLst/>
            </a:prstGeom>
            <a:solidFill>
              <a:schemeClr val="accent1">
                <a:lumOff val="44000"/>
              </a:schemeClr>
            </a:solidFill>
            <a:ln w="12700" cap="flat">
              <a:noFill/>
              <a:miter lim="400000"/>
            </a:ln>
            <a:effectLst/>
          </p:spPr>
          <p:txBody>
            <a:bodyPr wrap="square" lIns="45719" tIns="45719" rIns="45719" bIns="45719" numCol="1" anchor="t">
              <a:noAutofit/>
            </a:bodyPr>
            <a:lstStyle/>
            <a:p>
              <a:pPr>
                <a:defRPr sz="2800">
                  <a:solidFill>
                    <a:srgbClr val="024C89"/>
                  </a:solidFill>
                </a:defRPr>
              </a:pPr>
            </a:p>
          </p:txBody>
        </p:sp>
        <p:sp>
          <p:nvSpPr>
            <p:cNvPr id="188" name="18"/>
            <p:cNvSpPr txBox="1"/>
            <p:nvPr/>
          </p:nvSpPr>
          <p:spPr>
            <a:xfrm>
              <a:off x="1780" y="14618"/>
              <a:ext cx="499677"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24C89"/>
                  </a:solidFill>
                  <a:latin typeface="微软雅黑"/>
                  <a:ea typeface="微软雅黑"/>
                  <a:cs typeface="微软雅黑"/>
                  <a:sym typeface="微软雅黑"/>
                </a:defRPr>
              </a:lvl1pPr>
            </a:lstStyle>
            <a:p>
              <a:pPr/>
              <a:r>
                <a:t>18</a:t>
              </a:r>
            </a:p>
          </p:txBody>
        </p:sp>
      </p:gr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3.3 输入和输出"/>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3.3	</a:t>
            </a:r>
            <a:r>
              <a:t>输入和输出</a:t>
            </a:r>
          </a:p>
        </p:txBody>
      </p:sp>
      <p:sp>
        <p:nvSpPr>
          <p:cNvPr id="364" name="输入："/>
          <p:cNvSpPr txBox="1"/>
          <p:nvPr/>
        </p:nvSpPr>
        <p:spPr>
          <a:xfrm>
            <a:off x="1075139" y="995110"/>
            <a:ext cx="10185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输入：</a:t>
            </a:r>
          </a:p>
        </p:txBody>
      </p:sp>
      <p:sp>
        <p:nvSpPr>
          <p:cNvPr id="365" name="形状"/>
          <p:cNvSpPr/>
          <p:nvPr/>
        </p:nvSpPr>
        <p:spPr>
          <a:xfrm>
            <a:off x="421881" y="104083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366" name="input()，可以让用户输入字符串，并存入一个变量中，比如输入用户的名字："/>
          <p:cNvSpPr txBox="1"/>
          <p:nvPr/>
        </p:nvSpPr>
        <p:spPr>
          <a:xfrm>
            <a:off x="510619" y="1760913"/>
            <a:ext cx="8122762" cy="7974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a:t>
            </a:r>
            <a:r>
              <a:rPr>
                <a:solidFill>
                  <a:schemeClr val="accent2">
                    <a:satOff val="-67193"/>
                    <a:lumOff val="20931"/>
                  </a:schemeClr>
                </a:solidFill>
              </a:rPr>
              <a:t>input()</a:t>
            </a:r>
            <a:r>
              <a:t>，可以让用户输入字符串，并存入一个变量中，比如输入用户的名字：</a:t>
            </a:r>
          </a:p>
        </p:txBody>
      </p:sp>
      <p:sp>
        <p:nvSpPr>
          <p:cNvPr id="367" name="可直接输入name来查看变量内容："/>
          <p:cNvSpPr txBox="1"/>
          <p:nvPr/>
        </p:nvSpPr>
        <p:spPr>
          <a:xfrm>
            <a:off x="510619" y="3580082"/>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可直接输入</a:t>
            </a:r>
            <a:r>
              <a:rPr>
                <a:solidFill>
                  <a:schemeClr val="accent2">
                    <a:satOff val="-67193"/>
                    <a:lumOff val="20931"/>
                  </a:schemeClr>
                </a:solidFill>
              </a:rPr>
              <a:t>name</a:t>
            </a:r>
            <a:r>
              <a:t>来查看变量内容：</a:t>
            </a:r>
          </a:p>
        </p:txBody>
      </p:sp>
      <p:pic>
        <p:nvPicPr>
          <p:cNvPr id="368" name="图像" descr="图像"/>
          <p:cNvPicPr>
            <a:picLocks noChangeAspect="1"/>
          </p:cNvPicPr>
          <p:nvPr/>
        </p:nvPicPr>
        <p:blipFill>
          <a:blip r:embed="rId3">
            <a:extLst/>
          </a:blip>
          <a:stretch>
            <a:fillRect/>
          </a:stretch>
        </p:blipFill>
        <p:spPr>
          <a:xfrm>
            <a:off x="2717800" y="2859315"/>
            <a:ext cx="3708400" cy="444501"/>
          </a:xfrm>
          <a:prstGeom prst="rect">
            <a:avLst/>
          </a:prstGeom>
          <a:ln w="12700">
            <a:miter lim="400000"/>
          </a:ln>
        </p:spPr>
      </p:pic>
      <p:pic>
        <p:nvPicPr>
          <p:cNvPr id="369" name="图像" descr="图像"/>
          <p:cNvPicPr>
            <a:picLocks noChangeAspect="1"/>
          </p:cNvPicPr>
          <p:nvPr/>
        </p:nvPicPr>
        <p:blipFill>
          <a:blip r:embed="rId4">
            <a:extLst/>
          </a:blip>
          <a:stretch>
            <a:fillRect/>
          </a:stretch>
        </p:blipFill>
        <p:spPr>
          <a:xfrm>
            <a:off x="2635250" y="4476168"/>
            <a:ext cx="3873500" cy="4699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2" name="11.1 错误处理"/>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11.1	</a:t>
            </a:r>
            <a:r>
              <a:t>错误处理</a:t>
            </a:r>
          </a:p>
        </p:txBody>
      </p:sp>
      <p:sp>
        <p:nvSpPr>
          <p:cNvPr id="2443" name="根据错误类型ZeroDivisionError，int(s)本身并没有出错，但是int(s)返回0，在计算10 / 0时出错，至此，找到错误源头。"/>
          <p:cNvSpPr txBox="1"/>
          <p:nvPr/>
        </p:nvSpPr>
        <p:spPr>
          <a:xfrm>
            <a:off x="324727" y="1234430"/>
            <a:ext cx="8338313"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根据错误类型</a:t>
            </a:r>
            <a:r>
              <a:rPr>
                <a:solidFill>
                  <a:schemeClr val="accent2">
                    <a:satOff val="-67193"/>
                    <a:lumOff val="20931"/>
                  </a:schemeClr>
                </a:solidFill>
              </a:rPr>
              <a:t>ZeroDivisionError</a:t>
            </a:r>
            <a:r>
              <a:t>，</a:t>
            </a:r>
            <a:r>
              <a:rPr>
                <a:solidFill>
                  <a:schemeClr val="accent2">
                    <a:satOff val="-67193"/>
                    <a:lumOff val="20931"/>
                  </a:schemeClr>
                </a:solidFill>
              </a:rPr>
              <a:t>int(s)</a:t>
            </a:r>
            <a:r>
              <a:t>本身并没有出错，但是</a:t>
            </a:r>
            <a:r>
              <a:rPr>
                <a:solidFill>
                  <a:schemeClr val="accent2">
                    <a:satOff val="-67193"/>
                    <a:lumOff val="20931"/>
                  </a:schemeClr>
                </a:solidFill>
              </a:rPr>
              <a:t>int(s)</a:t>
            </a:r>
            <a:r>
              <a:t>返回0，在计算10 / 0时出错，至此，找到错误源头。</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7" name="11.1 错误处理"/>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11.1	</a:t>
            </a:r>
            <a:r>
              <a:t>错误处理</a:t>
            </a:r>
          </a:p>
        </p:txBody>
      </p:sp>
      <p:sp>
        <p:nvSpPr>
          <p:cNvPr id="2448" name="如果不捕获错误，自然可以让Python解释器来打印出错误堆栈，但程序也被结束了。既然我们能捕获错误，就可以把错误堆栈打印出来，然后分析错误原因，同时，让程序继续执行下去。…"/>
          <p:cNvSpPr txBox="1"/>
          <p:nvPr/>
        </p:nvSpPr>
        <p:spPr>
          <a:xfrm>
            <a:off x="421695" y="1701808"/>
            <a:ext cx="8300609" cy="1367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如果不捕获错误，自然可以让Python解释器来打印出错误堆栈，但程序也被结束了。既然我们能捕获错误，就可以把错误堆栈打印出来，然后分析错误原因，同时，让程序继续执行下去。</a:t>
            </a:r>
          </a:p>
          <a:p>
            <a:pPr defTabSz="457200">
              <a:defRPr>
                <a:solidFill>
                  <a:srgbClr val="000000"/>
                </a:solidFill>
                <a:latin typeface="Helvetica Neue"/>
                <a:ea typeface="Helvetica Neue"/>
                <a:cs typeface="Helvetica Neue"/>
                <a:sym typeface="Helvetica Neue"/>
              </a:defRPr>
            </a:pPr>
            <a:r>
              <a:t>        Python内置的</a:t>
            </a:r>
            <a:r>
              <a:rPr>
                <a:solidFill>
                  <a:schemeClr val="accent2">
                    <a:satOff val="-67193"/>
                    <a:lumOff val="20931"/>
                  </a:schemeClr>
                </a:solidFill>
              </a:rPr>
              <a:t>logging</a:t>
            </a:r>
            <a:r>
              <a:t>模块可以非常容易地记录错误信息：</a:t>
            </a:r>
          </a:p>
        </p:txBody>
      </p:sp>
      <p:sp>
        <p:nvSpPr>
          <p:cNvPr id="2449" name="# err_logging.py…"/>
          <p:cNvSpPr txBox="1"/>
          <p:nvPr/>
        </p:nvSpPr>
        <p:spPr>
          <a:xfrm>
            <a:off x="2742922" y="3301196"/>
            <a:ext cx="3658156" cy="32134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400">
                <a:solidFill>
                  <a:srgbClr val="880000"/>
                </a:solidFill>
                <a:latin typeface="Monaco"/>
                <a:ea typeface="Monaco"/>
                <a:cs typeface="Monaco"/>
                <a:sym typeface="Monaco"/>
              </a:defRPr>
            </a:pPr>
            <a:r>
              <a:t># err_logging.py</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import</a:t>
            </a:r>
            <a:r>
              <a:rPr>
                <a:solidFill>
                  <a:srgbClr val="668099">
                    <a:alpha val="40000"/>
                  </a:srgbClr>
                </a:solidFill>
              </a:rPr>
              <a:t> logging</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foo</a:t>
            </a:r>
            <a:r>
              <a:rPr>
                <a:solidFill>
                  <a:srgbClr val="666600"/>
                </a:solidFill>
              </a:rPr>
              <a:t>(</a:t>
            </a:r>
            <a:r>
              <a:rPr>
                <a:solidFill>
                  <a:srgbClr val="668099">
                    <a:alpha val="40000"/>
                  </a:srgbClr>
                </a:solidFill>
              </a:rPr>
              <a:t>s</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6666"/>
                </a:solidFill>
              </a:rPr>
              <a:t>10</a:t>
            </a:r>
            <a:r>
              <a:t> </a:t>
            </a:r>
            <a:r>
              <a:rPr>
                <a:solidFill>
                  <a:srgbClr val="666600"/>
                </a:solidFill>
              </a:rPr>
              <a:t>/</a:t>
            </a:r>
            <a:r>
              <a:t> </a:t>
            </a:r>
            <a:r>
              <a:rPr>
                <a:solidFill>
                  <a:srgbClr val="000088"/>
                </a:solidFill>
              </a:rPr>
              <a:t>int</a:t>
            </a:r>
            <a:r>
              <a:rPr>
                <a:solidFill>
                  <a:srgbClr val="666600"/>
                </a:solidFill>
              </a:rPr>
              <a:t>(</a:t>
            </a:r>
            <a:r>
              <a:t>s</a:t>
            </a:r>
            <a:r>
              <a:rPr>
                <a:solidFill>
                  <a:srgbClr val="666600"/>
                </a:solidFill>
              </a:rPr>
              <a:t>)</a:t>
            </a: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bar</a:t>
            </a:r>
            <a:r>
              <a:rPr>
                <a:solidFill>
                  <a:srgbClr val="666600"/>
                </a:solidFill>
              </a:rPr>
              <a:t>(</a:t>
            </a:r>
            <a:r>
              <a:rPr>
                <a:solidFill>
                  <a:srgbClr val="668099">
                    <a:alpha val="40000"/>
                  </a:srgbClr>
                </a:solidFill>
              </a:rPr>
              <a:t>s</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foo</a:t>
            </a:r>
            <a:r>
              <a:rPr>
                <a:solidFill>
                  <a:srgbClr val="666600"/>
                </a:solidFill>
              </a:rPr>
              <a:t>(</a:t>
            </a:r>
            <a:r>
              <a:t>s</a:t>
            </a:r>
            <a:r>
              <a:rPr>
                <a:solidFill>
                  <a:srgbClr val="666600"/>
                </a:solidFill>
              </a:rPr>
              <a:t>)</a:t>
            </a:r>
            <a:r>
              <a:t> </a:t>
            </a:r>
            <a:r>
              <a:rPr>
                <a:solidFill>
                  <a:srgbClr val="666600"/>
                </a:solidFill>
              </a:rPr>
              <a:t>*</a:t>
            </a:r>
            <a:r>
              <a:t> </a:t>
            </a:r>
            <a:r>
              <a:rPr>
                <a:solidFill>
                  <a:srgbClr val="006666"/>
                </a:solidFill>
              </a:rPr>
              <a:t>2</a:t>
            </a: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main</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try</a:t>
            </a:r>
            <a:r>
              <a:rPr>
                <a:solidFill>
                  <a:srgbClr val="666600"/>
                </a:solidFill>
              </a:rPr>
              <a:t>:</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bar</a:t>
            </a:r>
            <a:r>
              <a:rPr>
                <a:solidFill>
                  <a:srgbClr val="666600"/>
                </a:solidFill>
              </a:rPr>
              <a:t>(</a:t>
            </a:r>
            <a:r>
              <a:rPr>
                <a:solidFill>
                  <a:srgbClr val="008800"/>
                </a:solidFill>
              </a:rPr>
              <a:t>'0'</a:t>
            </a:r>
            <a:r>
              <a:rPr>
                <a:solidFill>
                  <a:srgbClr val="666600"/>
                </a:solidFill>
              </a:rPr>
              <a:t>)</a:t>
            </a:r>
          </a:p>
          <a:p>
            <a:pPr marL="457200" indent="-317500" defTabSz="457200">
              <a:buClr>
                <a:srgbClr val="000088"/>
              </a:buClr>
              <a:buSzPct val="100000"/>
              <a:buFont typeface="Monaco"/>
              <a:buAutoNum type="arabicPeriod" startAt="1"/>
              <a:defRPr sz="1400">
                <a:solidFill>
                  <a:srgbClr val="660066"/>
                </a:solidFill>
                <a:latin typeface="Monaco"/>
                <a:ea typeface="Monaco"/>
                <a:cs typeface="Monaco"/>
                <a:sym typeface="Monaco"/>
              </a:defRPr>
            </a:pPr>
            <a:r>
              <a:rPr>
                <a:solidFill>
                  <a:srgbClr val="668099">
                    <a:alpha val="40000"/>
                  </a:srgbClr>
                </a:solidFill>
              </a:rPr>
              <a:t>    </a:t>
            </a:r>
            <a:r>
              <a:rPr>
                <a:solidFill>
                  <a:srgbClr val="000088"/>
                </a:solidFill>
              </a:rPr>
              <a:t>except</a:t>
            </a:r>
            <a:r>
              <a:rPr>
                <a:solidFill>
                  <a:srgbClr val="668099">
                    <a:alpha val="40000"/>
                  </a:srgbClr>
                </a:solidFill>
              </a:rPr>
              <a:t> </a:t>
            </a:r>
            <a:r>
              <a:t>Exception</a:t>
            </a:r>
            <a:r>
              <a:rPr>
                <a:solidFill>
                  <a:srgbClr val="668099">
                    <a:alpha val="40000"/>
                  </a:srgbClr>
                </a:solidFill>
              </a:rPr>
              <a:t> </a:t>
            </a:r>
            <a:r>
              <a:rPr>
                <a:solidFill>
                  <a:srgbClr val="000088"/>
                </a:solidFill>
              </a:rPr>
              <a:t>as</a:t>
            </a:r>
            <a:r>
              <a:rPr>
                <a:solidFill>
                  <a:srgbClr val="668099">
                    <a:alpha val="40000"/>
                  </a:srgbClr>
                </a:solidFill>
              </a:rPr>
              <a:t> e</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logging</a:t>
            </a:r>
            <a:r>
              <a:rPr>
                <a:solidFill>
                  <a:srgbClr val="666600"/>
                </a:solidFill>
              </a:rPr>
              <a:t>.</a:t>
            </a:r>
            <a:r>
              <a:t>exception</a:t>
            </a:r>
            <a:r>
              <a:rPr>
                <a:solidFill>
                  <a:srgbClr val="666600"/>
                </a:solidFill>
              </a:rPr>
              <a:t>(</a:t>
            </a:r>
            <a:r>
              <a:t>e</a:t>
            </a:r>
            <a:r>
              <a:rPr>
                <a:solidFill>
                  <a:srgbClr val="666600"/>
                </a:solidFill>
              </a:rPr>
              <a:t>)</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main</a:t>
            </a:r>
            <a:r>
              <a:rPr>
                <a:solidFill>
                  <a:srgbClr val="666600"/>
                </a:solidFill>
              </a:rPr>
              <a:t>()</a:t>
            </a: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print</a:t>
            </a:r>
            <a:r>
              <a:rPr>
                <a:solidFill>
                  <a:srgbClr val="666600"/>
                </a:solidFill>
              </a:rPr>
              <a:t>(</a:t>
            </a:r>
            <a:r>
              <a:rPr>
                <a:solidFill>
                  <a:srgbClr val="008800"/>
                </a:solidFill>
              </a:rPr>
              <a:t>'END'</a:t>
            </a:r>
            <a:r>
              <a:rPr>
                <a:solidFill>
                  <a:srgbClr val="666600"/>
                </a:solidFill>
              </a:rPr>
              <a:t>)</a:t>
            </a:r>
          </a:p>
        </p:txBody>
      </p:sp>
      <p:sp>
        <p:nvSpPr>
          <p:cNvPr id="2450" name="形状"/>
          <p:cNvSpPr/>
          <p:nvPr/>
        </p:nvSpPr>
        <p:spPr>
          <a:xfrm>
            <a:off x="653375" y="94289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451" name="记录错误："/>
          <p:cNvSpPr txBox="1"/>
          <p:nvPr/>
        </p:nvSpPr>
        <p:spPr>
          <a:xfrm>
            <a:off x="1314367" y="928920"/>
            <a:ext cx="1374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记录错误：</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5" name="11.1 错误处理"/>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11.1	</a:t>
            </a:r>
            <a:r>
              <a:t>错误处理</a:t>
            </a:r>
          </a:p>
        </p:txBody>
      </p:sp>
      <p:sp>
        <p:nvSpPr>
          <p:cNvPr id="2456" name="同样是出错，但程序打印完错误信息后会继续执行，并正常退出："/>
          <p:cNvSpPr txBox="1"/>
          <p:nvPr/>
        </p:nvSpPr>
        <p:spPr>
          <a:xfrm>
            <a:off x="421695" y="930629"/>
            <a:ext cx="8300609"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同样是出错，但程序打印完错误信息后会继续执行，并正常退出：</a:t>
            </a:r>
          </a:p>
        </p:txBody>
      </p:sp>
      <p:pic>
        <p:nvPicPr>
          <p:cNvPr id="2457" name="图像" descr="图像"/>
          <p:cNvPicPr>
            <a:picLocks noChangeAspect="1"/>
          </p:cNvPicPr>
          <p:nvPr/>
        </p:nvPicPr>
        <p:blipFill>
          <a:blip r:embed="rId3">
            <a:extLst/>
          </a:blip>
          <a:stretch>
            <a:fillRect/>
          </a:stretch>
        </p:blipFill>
        <p:spPr>
          <a:xfrm>
            <a:off x="1790700" y="1670758"/>
            <a:ext cx="5562600" cy="2387601"/>
          </a:xfrm>
          <a:prstGeom prst="rect">
            <a:avLst/>
          </a:prstGeom>
          <a:ln w="12700">
            <a:miter lim="400000"/>
          </a:ln>
        </p:spPr>
      </p:pic>
      <p:sp>
        <p:nvSpPr>
          <p:cNvPr id="2458" name="通过配置，logging还可以把错误记录到日志文件里，方便事后排查。"/>
          <p:cNvSpPr txBox="1"/>
          <p:nvPr/>
        </p:nvSpPr>
        <p:spPr>
          <a:xfrm>
            <a:off x="787251" y="4478164"/>
            <a:ext cx="7029807"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通过配置，</a:t>
            </a:r>
            <a:r>
              <a:rPr>
                <a:solidFill>
                  <a:schemeClr val="accent2">
                    <a:satOff val="-67193"/>
                    <a:lumOff val="20931"/>
                  </a:schemeClr>
                </a:solidFill>
              </a:rPr>
              <a:t>logging</a:t>
            </a:r>
            <a:r>
              <a:t>还可以把错误记录到日志文件里，方便事后排查。</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2" name="11.1 错误处理"/>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11.1	</a:t>
            </a:r>
            <a:r>
              <a:t>错误处理</a:t>
            </a:r>
          </a:p>
        </p:txBody>
      </p:sp>
      <p:sp>
        <p:nvSpPr>
          <p:cNvPr id="2463" name="因为错误是class，捕获一个错误就是捕获到该class的一个实例。因此，错误并不是凭空产生的，而是有意创建并抛出的。Python的内置函数会抛出很多类型的错误，我们自己编写的函数也可以抛出错误。…"/>
          <p:cNvSpPr txBox="1"/>
          <p:nvPr/>
        </p:nvSpPr>
        <p:spPr>
          <a:xfrm>
            <a:off x="334248" y="1572150"/>
            <a:ext cx="8338313" cy="16981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因为错误是</a:t>
            </a:r>
            <a:r>
              <a:rPr>
                <a:solidFill>
                  <a:schemeClr val="accent2">
                    <a:satOff val="-67193"/>
                    <a:lumOff val="20931"/>
                  </a:schemeClr>
                </a:solidFill>
              </a:rPr>
              <a:t>class</a:t>
            </a:r>
            <a:r>
              <a:t>，捕获一个错误就是捕获到该</a:t>
            </a:r>
            <a:r>
              <a:rPr>
                <a:solidFill>
                  <a:schemeClr val="accent2">
                    <a:satOff val="-67193"/>
                    <a:lumOff val="20931"/>
                  </a:schemeClr>
                </a:solidFill>
              </a:rPr>
              <a:t>class</a:t>
            </a:r>
            <a:r>
              <a:t>的一个实例。因此，错误并不是凭空产生的，而是有意创建并抛出的。Python的内置函数会抛出很多类型的错误，我们自己编写的函数也可以抛出错误。</a:t>
            </a:r>
          </a:p>
          <a:p>
            <a:pPr defTabSz="457200">
              <a:defRPr>
                <a:solidFill>
                  <a:srgbClr val="000000"/>
                </a:solidFill>
                <a:latin typeface="Helvetica Neue"/>
                <a:ea typeface="Helvetica Neue"/>
                <a:cs typeface="Helvetica Neue"/>
                <a:sym typeface="Helvetica Neue"/>
              </a:defRPr>
            </a:pPr>
            <a:r>
              <a:t>        如果要抛出错误，首先根据需要，可以定义一个错误的</a:t>
            </a:r>
            <a:r>
              <a:rPr>
                <a:solidFill>
                  <a:schemeClr val="accent2">
                    <a:satOff val="-67193"/>
                    <a:lumOff val="20931"/>
                  </a:schemeClr>
                </a:solidFill>
              </a:rPr>
              <a:t>class</a:t>
            </a:r>
            <a:r>
              <a:t>，选择好继承关系，然后，用</a:t>
            </a:r>
            <a:r>
              <a:rPr>
                <a:solidFill>
                  <a:schemeClr val="accent2">
                    <a:satOff val="-67193"/>
                    <a:lumOff val="20931"/>
                  </a:schemeClr>
                </a:solidFill>
              </a:rPr>
              <a:t>raise</a:t>
            </a:r>
            <a:r>
              <a:t>语句抛出一个错误的实例：</a:t>
            </a:r>
          </a:p>
        </p:txBody>
      </p:sp>
      <p:sp>
        <p:nvSpPr>
          <p:cNvPr id="2464" name="class FooError(ValueError):…"/>
          <p:cNvSpPr txBox="1"/>
          <p:nvPr/>
        </p:nvSpPr>
        <p:spPr>
          <a:xfrm>
            <a:off x="1730593" y="3547098"/>
            <a:ext cx="5682814" cy="22482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class</a:t>
            </a:r>
            <a:r>
              <a:rPr>
                <a:solidFill>
                  <a:srgbClr val="668099">
                    <a:alpha val="40000"/>
                  </a:srgbClr>
                </a:solidFill>
              </a:rPr>
              <a:t> </a:t>
            </a:r>
            <a:r>
              <a:t>FooError</a:t>
            </a:r>
            <a:r>
              <a:rPr>
                <a:solidFill>
                  <a:srgbClr val="666600"/>
                </a:solidFill>
              </a:rPr>
              <a:t>(</a:t>
            </a:r>
            <a:r>
              <a:t>ValueError</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foo</a:t>
            </a:r>
            <a:r>
              <a:rPr>
                <a:solidFill>
                  <a:srgbClr val="666600"/>
                </a:solidFill>
              </a:rPr>
              <a:t>(</a:t>
            </a:r>
            <a:r>
              <a:rPr>
                <a:solidFill>
                  <a:srgbClr val="668099">
                    <a:alpha val="40000"/>
                  </a:srgbClr>
                </a:solidFill>
              </a:rPr>
              <a:t>s</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n </a:t>
            </a:r>
            <a:r>
              <a:rPr>
                <a:solidFill>
                  <a:srgbClr val="666600"/>
                </a:solidFill>
              </a:rPr>
              <a:t>=</a:t>
            </a:r>
            <a:r>
              <a:t> </a:t>
            </a:r>
            <a:r>
              <a:rPr>
                <a:solidFill>
                  <a:srgbClr val="000088"/>
                </a:solidFill>
              </a:rPr>
              <a:t>int</a:t>
            </a:r>
            <a:r>
              <a:rPr>
                <a:solidFill>
                  <a:srgbClr val="666600"/>
                </a:solidFill>
              </a:rPr>
              <a:t>(</a:t>
            </a:r>
            <a:r>
              <a:t>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n</a:t>
            </a:r>
            <a:r>
              <a:rPr>
                <a:solidFill>
                  <a:srgbClr val="666600"/>
                </a:solidFill>
              </a:rPr>
              <a:t>==</a:t>
            </a:r>
            <a:r>
              <a:rPr>
                <a:solidFill>
                  <a:srgbClr val="006666"/>
                </a:solidFill>
              </a:rPr>
              <a:t>0</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raise</a:t>
            </a:r>
            <a:r>
              <a:rPr>
                <a:solidFill>
                  <a:srgbClr val="668099">
                    <a:alpha val="40000"/>
                  </a:srgbClr>
                </a:solidFill>
              </a:rPr>
              <a:t> </a:t>
            </a:r>
            <a:r>
              <a:rPr>
                <a:solidFill>
                  <a:srgbClr val="660066"/>
                </a:solidFill>
              </a:rPr>
              <a:t>FooError</a:t>
            </a:r>
            <a:r>
              <a:rPr>
                <a:solidFill>
                  <a:srgbClr val="666600"/>
                </a:solidFill>
              </a:rPr>
              <a:t>(</a:t>
            </a:r>
            <a:r>
              <a:t>'invalid value: %s'</a:t>
            </a:r>
            <a:r>
              <a:rPr>
                <a:solidFill>
                  <a:srgbClr val="668099">
                    <a:alpha val="40000"/>
                  </a:srgbClr>
                </a:solidFill>
              </a:rPr>
              <a:t> </a:t>
            </a:r>
            <a:r>
              <a:rPr>
                <a:solidFill>
                  <a:srgbClr val="666600"/>
                </a:solidFill>
              </a:rPr>
              <a:t>%</a:t>
            </a:r>
            <a:r>
              <a:rPr>
                <a:solidFill>
                  <a:srgbClr val="668099">
                    <a:alpha val="40000"/>
                  </a:srgbClr>
                </a:solidFill>
              </a:rPr>
              <a:t> s</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6666"/>
                </a:solidFill>
              </a:rPr>
              <a:t>10</a:t>
            </a:r>
            <a:r>
              <a:t> </a:t>
            </a:r>
            <a:r>
              <a:rPr>
                <a:solidFill>
                  <a:srgbClr val="666600"/>
                </a:solidFill>
              </a:rPr>
              <a:t>/</a:t>
            </a:r>
            <a:r>
              <a:t> n</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foo</a:t>
            </a:r>
            <a:r>
              <a:rPr>
                <a:solidFill>
                  <a:srgbClr val="666600"/>
                </a:solidFill>
              </a:rPr>
              <a:t>(</a:t>
            </a:r>
            <a:r>
              <a:rPr>
                <a:solidFill>
                  <a:srgbClr val="008800"/>
                </a:solidFill>
              </a:rPr>
              <a:t>'0'</a:t>
            </a:r>
            <a:r>
              <a:rPr>
                <a:solidFill>
                  <a:srgbClr val="666600"/>
                </a:solidFill>
              </a:rPr>
              <a:t>)</a:t>
            </a:r>
          </a:p>
        </p:txBody>
      </p:sp>
      <p:sp>
        <p:nvSpPr>
          <p:cNvPr id="2465"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466" name="抛出错误："/>
          <p:cNvSpPr txBox="1"/>
          <p:nvPr/>
        </p:nvSpPr>
        <p:spPr>
          <a:xfrm>
            <a:off x="1219159" y="862275"/>
            <a:ext cx="1374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抛出错误：</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0" name="11.1 错误处理"/>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11.1	</a:t>
            </a:r>
            <a:r>
              <a:t>错误处理</a:t>
            </a:r>
          </a:p>
        </p:txBody>
      </p:sp>
      <p:sp>
        <p:nvSpPr>
          <p:cNvPr id="2471" name="执行，可以最后跟踪到我们自己定义的错误："/>
          <p:cNvSpPr txBox="1"/>
          <p:nvPr/>
        </p:nvSpPr>
        <p:spPr>
          <a:xfrm>
            <a:off x="324727" y="1234430"/>
            <a:ext cx="8338313"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执行，可以最后跟踪到我们自己定义的错误：</a:t>
            </a:r>
          </a:p>
        </p:txBody>
      </p:sp>
      <p:pic>
        <p:nvPicPr>
          <p:cNvPr id="2472" name="图像" descr="图像"/>
          <p:cNvPicPr>
            <a:picLocks noChangeAspect="1"/>
          </p:cNvPicPr>
          <p:nvPr/>
        </p:nvPicPr>
        <p:blipFill>
          <a:blip r:embed="rId3">
            <a:extLst/>
          </a:blip>
          <a:stretch>
            <a:fillRect/>
          </a:stretch>
        </p:blipFill>
        <p:spPr>
          <a:xfrm>
            <a:off x="1733550" y="2171913"/>
            <a:ext cx="5676900" cy="1562101"/>
          </a:xfrm>
          <a:prstGeom prst="rect">
            <a:avLst/>
          </a:prstGeom>
          <a:ln w="12700">
            <a:miter lim="400000"/>
          </a:ln>
        </p:spPr>
      </p:pic>
      <p:sp>
        <p:nvSpPr>
          <p:cNvPr id="2473" name="只有在必要的时候才定义我们自己的错误类型。如果可以选择Python已有的内置的错误类型（比如ValueError，TypeError），尽量使用Python内置的错误类型。"/>
          <p:cNvSpPr txBox="1"/>
          <p:nvPr/>
        </p:nvSpPr>
        <p:spPr>
          <a:xfrm>
            <a:off x="546358" y="4414887"/>
            <a:ext cx="8051284"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只有在必要的时候才定义我们自己的错误类型。如果可以选择Python已有的内置的错误类型（比如</a:t>
            </a:r>
            <a:r>
              <a:rPr>
                <a:solidFill>
                  <a:schemeClr val="accent2">
                    <a:satOff val="-67193"/>
                    <a:lumOff val="20931"/>
                  </a:schemeClr>
                </a:solidFill>
              </a:rPr>
              <a:t>ValueError</a:t>
            </a:r>
            <a:r>
              <a:t>，</a:t>
            </a:r>
            <a:r>
              <a:rPr>
                <a:solidFill>
                  <a:schemeClr val="accent2">
                    <a:satOff val="-67193"/>
                    <a:lumOff val="20931"/>
                  </a:schemeClr>
                </a:solidFill>
              </a:rPr>
              <a:t>TypeError</a:t>
            </a:r>
            <a:r>
              <a:t>），尽量使用Python内置的错误类型。</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7" name="11.1 错误处理"/>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11.1	</a:t>
            </a:r>
            <a:r>
              <a:t>错误处理</a:t>
            </a:r>
          </a:p>
        </p:txBody>
      </p:sp>
      <p:sp>
        <p:nvSpPr>
          <p:cNvPr id="2478" name="最后，看另一种错误处理的方式："/>
          <p:cNvSpPr txBox="1"/>
          <p:nvPr/>
        </p:nvSpPr>
        <p:spPr>
          <a:xfrm>
            <a:off x="324727" y="1234430"/>
            <a:ext cx="8338313"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最后，看另一种错误处理的方式：</a:t>
            </a:r>
          </a:p>
        </p:txBody>
      </p:sp>
      <p:sp>
        <p:nvSpPr>
          <p:cNvPr id="2479" name="在bar()函数中，明明已经捕获了错误，但是，打印一个ValueError!后，又把错误通过raise语句抛出去了，这种处理方式非常常见，捕获错误目的只是记录一下，便于后续追踪。但是，由于当前函数不知道应该怎么处理该错误，所以，最恰当的方式是继续往上抛，直至顶层。"/>
          <p:cNvSpPr txBox="1"/>
          <p:nvPr/>
        </p:nvSpPr>
        <p:spPr>
          <a:xfrm>
            <a:off x="546358" y="5147984"/>
            <a:ext cx="8051284" cy="13742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a:t>
            </a:r>
            <a:r>
              <a:rPr>
                <a:solidFill>
                  <a:schemeClr val="accent2">
                    <a:satOff val="-67193"/>
                    <a:lumOff val="20931"/>
                  </a:schemeClr>
                </a:solidFill>
              </a:rPr>
              <a:t>bar()</a:t>
            </a:r>
            <a:r>
              <a:t>函数中，明明已经捕获了错误，但是，打印一个</a:t>
            </a:r>
            <a:r>
              <a:rPr>
                <a:solidFill>
                  <a:schemeClr val="accent2">
                    <a:satOff val="-67193"/>
                    <a:lumOff val="20931"/>
                  </a:schemeClr>
                </a:solidFill>
              </a:rPr>
              <a:t>ValueError!</a:t>
            </a:r>
            <a:r>
              <a:t>后，又把错误通过</a:t>
            </a:r>
            <a:r>
              <a:rPr>
                <a:solidFill>
                  <a:schemeClr val="accent2">
                    <a:satOff val="-67193"/>
                    <a:lumOff val="20931"/>
                  </a:schemeClr>
                </a:solidFill>
              </a:rPr>
              <a:t>raise</a:t>
            </a:r>
            <a:r>
              <a:t>语句抛出去了，这种处理方式非常常见，捕获错误目的只是记录一下，便于后续追踪。但是，由于当前函数不知道应该怎么处理该错误，所以，最恰当的方式是继续往上抛，直至顶层。</a:t>
            </a:r>
          </a:p>
        </p:txBody>
      </p:sp>
      <p:sp>
        <p:nvSpPr>
          <p:cNvPr id="2480" name="def foo(s):…"/>
          <p:cNvSpPr txBox="1"/>
          <p:nvPr/>
        </p:nvSpPr>
        <p:spPr>
          <a:xfrm>
            <a:off x="1623895" y="1755718"/>
            <a:ext cx="5896210" cy="29721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foo</a:t>
            </a:r>
            <a:r>
              <a:rPr>
                <a:solidFill>
                  <a:srgbClr val="666600"/>
                </a:solidFill>
              </a:rPr>
              <a:t>(</a:t>
            </a:r>
            <a:r>
              <a:rPr>
                <a:solidFill>
                  <a:srgbClr val="668099">
                    <a:alpha val="40000"/>
                  </a:srgbClr>
                </a:solidFill>
              </a:rPr>
              <a:t>s</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n </a:t>
            </a:r>
            <a:r>
              <a:rPr>
                <a:solidFill>
                  <a:srgbClr val="666600"/>
                </a:solidFill>
              </a:rPr>
              <a:t>=</a:t>
            </a:r>
            <a:r>
              <a:t> </a:t>
            </a:r>
            <a:r>
              <a:rPr>
                <a:solidFill>
                  <a:srgbClr val="000088"/>
                </a:solidFill>
              </a:rPr>
              <a:t>int</a:t>
            </a:r>
            <a:r>
              <a:rPr>
                <a:solidFill>
                  <a:srgbClr val="666600"/>
                </a:solidFill>
              </a:rPr>
              <a:t>(</a:t>
            </a:r>
            <a:r>
              <a:t>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n</a:t>
            </a:r>
            <a:r>
              <a:rPr>
                <a:solidFill>
                  <a:srgbClr val="666600"/>
                </a:solidFill>
              </a:rPr>
              <a:t>==</a:t>
            </a:r>
            <a:r>
              <a:rPr>
                <a:solidFill>
                  <a:srgbClr val="006666"/>
                </a:solidFill>
              </a:rPr>
              <a:t>0</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raise</a:t>
            </a:r>
            <a:r>
              <a:rPr>
                <a:solidFill>
                  <a:srgbClr val="668099">
                    <a:alpha val="40000"/>
                  </a:srgbClr>
                </a:solidFill>
              </a:rPr>
              <a:t> </a:t>
            </a:r>
            <a:r>
              <a:rPr>
                <a:solidFill>
                  <a:srgbClr val="660066"/>
                </a:solidFill>
              </a:rPr>
              <a:t>ValueError</a:t>
            </a:r>
            <a:r>
              <a:rPr>
                <a:solidFill>
                  <a:srgbClr val="666600"/>
                </a:solidFill>
              </a:rPr>
              <a:t>(</a:t>
            </a:r>
            <a:r>
              <a:t>'invalid value: %s'</a:t>
            </a:r>
            <a:r>
              <a:rPr>
                <a:solidFill>
                  <a:srgbClr val="668099">
                    <a:alpha val="40000"/>
                  </a:srgbClr>
                </a:solidFill>
              </a:rPr>
              <a:t> </a:t>
            </a:r>
            <a:r>
              <a:rPr>
                <a:solidFill>
                  <a:srgbClr val="666600"/>
                </a:solidFill>
              </a:rPr>
              <a:t>%</a:t>
            </a:r>
            <a:r>
              <a:rPr>
                <a:solidFill>
                  <a:srgbClr val="668099">
                    <a:alpha val="40000"/>
                  </a:srgbClr>
                </a:solidFill>
              </a:rPr>
              <a:t> s</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6666"/>
                </a:solidFill>
              </a:rPr>
              <a:t>10</a:t>
            </a:r>
            <a:r>
              <a:t> </a:t>
            </a:r>
            <a:r>
              <a:rPr>
                <a:solidFill>
                  <a:srgbClr val="666600"/>
                </a:solidFill>
              </a:rPr>
              <a:t>/</a:t>
            </a:r>
            <a:r>
              <a:t> n</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bar</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try</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foo</a:t>
            </a:r>
            <a:r>
              <a:rPr>
                <a:solidFill>
                  <a:srgbClr val="666600"/>
                </a:solidFill>
              </a:rPr>
              <a:t>(</a:t>
            </a:r>
            <a:r>
              <a:rPr>
                <a:solidFill>
                  <a:srgbClr val="008800"/>
                </a:solidFill>
              </a:rPr>
              <a:t>'0'</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668099">
                    <a:alpha val="40000"/>
                  </a:srgbClr>
                </a:solidFill>
              </a:rPr>
              <a:t>    </a:t>
            </a:r>
            <a:r>
              <a:rPr>
                <a:solidFill>
                  <a:srgbClr val="000088"/>
                </a:solidFill>
              </a:rPr>
              <a:t>except</a:t>
            </a:r>
            <a:r>
              <a:rPr>
                <a:solidFill>
                  <a:srgbClr val="668099">
                    <a:alpha val="40000"/>
                  </a:srgbClr>
                </a:solidFill>
              </a:rPr>
              <a:t> </a:t>
            </a:r>
            <a:r>
              <a:t>ValueError</a:t>
            </a:r>
            <a:r>
              <a:rPr>
                <a:solidFill>
                  <a:srgbClr val="668099">
                    <a:alpha val="40000"/>
                  </a:srgbClr>
                </a:solidFill>
              </a:rPr>
              <a:t> </a:t>
            </a:r>
            <a:r>
              <a:rPr>
                <a:solidFill>
                  <a:srgbClr val="000088"/>
                </a:solidFill>
              </a:rPr>
              <a:t>as</a:t>
            </a:r>
            <a:r>
              <a:rPr>
                <a:solidFill>
                  <a:srgbClr val="668099">
                    <a:alpha val="40000"/>
                  </a:srgbClr>
                </a:solidFill>
              </a:rPr>
              <a:t> 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'ValueError!'</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raise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bar</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4" name="11.1 错误处理"/>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11.1	</a:t>
            </a:r>
            <a:r>
              <a:t>错误处理</a:t>
            </a:r>
          </a:p>
        </p:txBody>
      </p:sp>
      <p:sp>
        <p:nvSpPr>
          <p:cNvPr id="2485" name="raise语句如果不带参数，就会把当前错误原样抛出。此外，在except中raise一个Error，还可以把一种类型的错误转化成另一种类型："/>
          <p:cNvSpPr txBox="1"/>
          <p:nvPr/>
        </p:nvSpPr>
        <p:spPr>
          <a:xfrm>
            <a:off x="689872" y="1044015"/>
            <a:ext cx="776425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raise</a:t>
            </a:r>
            <a:r>
              <a:t>语句如果不带参数，就会把当前错误原样抛出。此外，在</a:t>
            </a:r>
            <a:r>
              <a:rPr>
                <a:solidFill>
                  <a:schemeClr val="accent2">
                    <a:satOff val="-67193"/>
                    <a:lumOff val="20931"/>
                  </a:schemeClr>
                </a:solidFill>
              </a:rPr>
              <a:t>except</a:t>
            </a:r>
            <a:r>
              <a:t>中</a:t>
            </a:r>
            <a:r>
              <a:rPr>
                <a:solidFill>
                  <a:schemeClr val="accent2">
                    <a:satOff val="-67193"/>
                    <a:lumOff val="20931"/>
                  </a:schemeClr>
                </a:solidFill>
              </a:rPr>
              <a:t>raise</a:t>
            </a:r>
            <a:r>
              <a:t>一个</a:t>
            </a:r>
            <a:r>
              <a:rPr>
                <a:solidFill>
                  <a:schemeClr val="accent2">
                    <a:satOff val="-67193"/>
                    <a:lumOff val="20931"/>
                  </a:schemeClr>
                </a:solidFill>
              </a:rPr>
              <a:t>Error</a:t>
            </a:r>
            <a:r>
              <a:t>，还可以把一种类型的错误转化成另一种类型：</a:t>
            </a:r>
          </a:p>
        </p:txBody>
      </p:sp>
      <p:sp>
        <p:nvSpPr>
          <p:cNvPr id="2486" name="try:…"/>
          <p:cNvSpPr txBox="1"/>
          <p:nvPr/>
        </p:nvSpPr>
        <p:spPr>
          <a:xfrm>
            <a:off x="2370777" y="1904139"/>
            <a:ext cx="4402446" cy="10417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try</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6666"/>
                </a:solidFill>
              </a:rPr>
              <a:t>10</a:t>
            </a:r>
            <a:r>
              <a:t> </a:t>
            </a:r>
            <a:r>
              <a:rPr>
                <a:solidFill>
                  <a:srgbClr val="666600"/>
                </a:solidFill>
              </a:rPr>
              <a:t>/</a:t>
            </a:r>
            <a:r>
              <a:t> </a:t>
            </a:r>
            <a:r>
              <a:rPr>
                <a:solidFill>
                  <a:srgbClr val="006666"/>
                </a:solidFill>
              </a:rPr>
              <a:t>0</a:t>
            </a:r>
          </a:p>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except</a:t>
            </a:r>
            <a:r>
              <a:rPr>
                <a:solidFill>
                  <a:srgbClr val="668099">
                    <a:alpha val="40000"/>
                  </a:srgbClr>
                </a:solidFill>
              </a:rPr>
              <a:t> </a:t>
            </a:r>
            <a:r>
              <a:t>ZeroDivisionError</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raise</a:t>
            </a:r>
            <a:r>
              <a:rPr>
                <a:solidFill>
                  <a:srgbClr val="668099">
                    <a:alpha val="40000"/>
                  </a:srgbClr>
                </a:solidFill>
              </a:rPr>
              <a:t> </a:t>
            </a:r>
            <a:r>
              <a:rPr>
                <a:solidFill>
                  <a:srgbClr val="660066"/>
                </a:solidFill>
              </a:rPr>
              <a:t>ValueError</a:t>
            </a:r>
            <a:r>
              <a:rPr>
                <a:solidFill>
                  <a:srgbClr val="666600"/>
                </a:solidFill>
              </a:rPr>
              <a:t>(</a:t>
            </a:r>
            <a:r>
              <a:t>'input error!'</a:t>
            </a:r>
            <a:r>
              <a:rPr>
                <a:solidFill>
                  <a:srgbClr val="666600"/>
                </a:solidFill>
              </a:rPr>
              <a:t>)</a:t>
            </a:r>
          </a:p>
        </p:txBody>
      </p:sp>
      <p:sp>
        <p:nvSpPr>
          <p:cNvPr id="2487" name="只要是合理的转换逻辑就可以，但是，决不应该把一个IOError转换成毫不相干的ValueError。"/>
          <p:cNvSpPr txBox="1"/>
          <p:nvPr/>
        </p:nvSpPr>
        <p:spPr>
          <a:xfrm>
            <a:off x="588340" y="3402321"/>
            <a:ext cx="7967320"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只要是合理的转换逻辑就可以，但是，决不应该把一个IOError转换成毫不相干的</a:t>
            </a:r>
            <a:r>
              <a:rPr>
                <a:solidFill>
                  <a:schemeClr val="accent2">
                    <a:satOff val="-67193"/>
                    <a:lumOff val="20931"/>
                  </a:schemeClr>
                </a:solidFill>
              </a:rPr>
              <a:t>ValueError</a:t>
            </a:r>
            <a: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1" name="11.1 错误处理"/>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11.1	</a:t>
            </a:r>
            <a:r>
              <a:t>错误处理</a:t>
            </a:r>
          </a:p>
        </p:txBody>
      </p:sp>
      <p:sp>
        <p:nvSpPr>
          <p:cNvPr id="2492" name="形状"/>
          <p:cNvSpPr/>
          <p:nvPr/>
        </p:nvSpPr>
        <p:spPr>
          <a:xfrm>
            <a:off x="653375" y="942890"/>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493" name="练习："/>
          <p:cNvSpPr txBox="1"/>
          <p:nvPr/>
        </p:nvSpPr>
        <p:spPr>
          <a:xfrm>
            <a:off x="1314367" y="928920"/>
            <a:ext cx="866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练习：</a:t>
            </a:r>
          </a:p>
        </p:txBody>
      </p:sp>
      <p:sp>
        <p:nvSpPr>
          <p:cNvPr id="2494" name="运行下面的代码，根据异常信息进行分析，定位出错误源头，并修复："/>
          <p:cNvSpPr txBox="1"/>
          <p:nvPr/>
        </p:nvSpPr>
        <p:spPr>
          <a:xfrm>
            <a:off x="954904" y="1562630"/>
            <a:ext cx="71907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运行下面的代码，根据异常信息进行分析，定位出错误源头，并修复：</a:t>
            </a:r>
          </a:p>
        </p:txBody>
      </p:sp>
      <p:sp>
        <p:nvSpPr>
          <p:cNvPr id="2495" name="from functools import reduce…"/>
          <p:cNvSpPr txBox="1"/>
          <p:nvPr/>
        </p:nvSpPr>
        <p:spPr>
          <a:xfrm>
            <a:off x="1837290" y="2172209"/>
            <a:ext cx="5469420" cy="32134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from</a:t>
            </a:r>
            <a:r>
              <a:t> functools </a:t>
            </a:r>
            <a:r>
              <a:rPr>
                <a:solidFill>
                  <a:srgbClr val="000088"/>
                </a:solidFill>
              </a:rPr>
              <a:t>import</a:t>
            </a:r>
            <a:r>
              <a:t> reduce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str2num</a:t>
            </a:r>
            <a:r>
              <a:rPr>
                <a:solidFill>
                  <a:srgbClr val="666600"/>
                </a:solidFill>
              </a:rPr>
              <a:t>(</a:t>
            </a:r>
            <a:r>
              <a:t>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0088"/>
                </a:solidFill>
              </a:rPr>
              <a:t>int</a:t>
            </a:r>
            <a:r>
              <a:rPr>
                <a:solidFill>
                  <a:srgbClr val="666600"/>
                </a:solidFill>
              </a:rPr>
              <a:t>(</a:t>
            </a:r>
            <a:r>
              <a:t>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calc</a:t>
            </a:r>
            <a:r>
              <a:rPr>
                <a:solidFill>
                  <a:srgbClr val="666600"/>
                </a:solidFill>
              </a:rPr>
              <a:t>(</a:t>
            </a:r>
            <a:r>
              <a:rPr>
                <a:solidFill>
                  <a:srgbClr val="668099">
                    <a:alpha val="40000"/>
                  </a:srgbClr>
                </a:solidFill>
              </a:rPr>
              <a:t>exp</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ss </a:t>
            </a:r>
            <a:r>
              <a:rPr>
                <a:solidFill>
                  <a:srgbClr val="666600"/>
                </a:solidFill>
              </a:rPr>
              <a:t>=</a:t>
            </a:r>
            <a:r>
              <a:t> exp</a:t>
            </a:r>
            <a:r>
              <a:rPr>
                <a:solidFill>
                  <a:srgbClr val="666600"/>
                </a:solidFill>
              </a:rPr>
              <a:t>.</a:t>
            </a:r>
            <a:r>
              <a:t>split</a:t>
            </a:r>
            <a:r>
              <a:rPr>
                <a:solidFill>
                  <a:srgbClr val="666600"/>
                </a:solidFill>
              </a:rPr>
              <a:t>(</a:t>
            </a:r>
            <a:r>
              <a:rPr>
                <a:solidFill>
                  <a:srgbClr val="008800"/>
                </a:solidFill>
              </a:rPr>
              <a: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ns </a:t>
            </a:r>
            <a:r>
              <a:rPr>
                <a:solidFill>
                  <a:srgbClr val="666600"/>
                </a:solidFill>
              </a:rPr>
              <a:t>=</a:t>
            </a:r>
            <a:r>
              <a:t> map</a:t>
            </a:r>
            <a:r>
              <a:rPr>
                <a:solidFill>
                  <a:srgbClr val="666600"/>
                </a:solidFill>
              </a:rPr>
              <a:t>(</a:t>
            </a:r>
            <a:r>
              <a:t>str2num</a:t>
            </a:r>
            <a:r>
              <a:rPr>
                <a:solidFill>
                  <a:srgbClr val="666600"/>
                </a:solidFill>
              </a:rPr>
              <a:t>,</a:t>
            </a:r>
            <a:r>
              <a:t> ss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reduce</a:t>
            </a:r>
            <a:r>
              <a:rPr>
                <a:solidFill>
                  <a:srgbClr val="666600"/>
                </a:solidFill>
              </a:rPr>
              <a:t>(</a:t>
            </a:r>
            <a:r>
              <a:rPr>
                <a:solidFill>
                  <a:srgbClr val="000088"/>
                </a:solidFill>
              </a:rPr>
              <a:t>lambda</a:t>
            </a:r>
            <a:r>
              <a:t> acc</a:t>
            </a:r>
            <a:r>
              <a:rPr>
                <a:solidFill>
                  <a:srgbClr val="666600"/>
                </a:solidFill>
              </a:rPr>
              <a:t>,</a:t>
            </a:r>
            <a:r>
              <a:t> x</a:t>
            </a:r>
            <a:r>
              <a:rPr>
                <a:solidFill>
                  <a:srgbClr val="666600"/>
                </a:solidFill>
              </a:rPr>
              <a:t>:</a:t>
            </a:r>
            <a:r>
              <a:t> acc </a:t>
            </a:r>
            <a:r>
              <a:rPr>
                <a:solidFill>
                  <a:srgbClr val="666600"/>
                </a:solidFill>
              </a:rPr>
              <a:t>+</a:t>
            </a:r>
            <a:r>
              <a:t> x</a:t>
            </a:r>
            <a:r>
              <a:rPr>
                <a:solidFill>
                  <a:srgbClr val="666600"/>
                </a:solidFill>
              </a:rPr>
              <a:t>,</a:t>
            </a:r>
            <a:r>
              <a:t> ns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main</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r </a:t>
            </a:r>
            <a:r>
              <a:rPr>
                <a:solidFill>
                  <a:srgbClr val="666600"/>
                </a:solidFill>
              </a:rPr>
              <a:t>=</a:t>
            </a:r>
            <a:r>
              <a:rPr>
                <a:solidFill>
                  <a:srgbClr val="668099">
                    <a:alpha val="40000"/>
                  </a:srgbClr>
                </a:solidFill>
              </a:rPr>
              <a:t> calc</a:t>
            </a:r>
            <a:r>
              <a:rPr>
                <a:solidFill>
                  <a:srgbClr val="666600"/>
                </a:solidFill>
              </a:rPr>
              <a:t>(</a:t>
            </a:r>
            <a:r>
              <a:t>'100 + 200 + 345'</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'100 + 200 + 345 ='</a:t>
            </a:r>
            <a:r>
              <a:rPr>
                <a:solidFill>
                  <a:srgbClr val="666600"/>
                </a:solidFill>
              </a:rPr>
              <a:t>,</a:t>
            </a:r>
            <a:r>
              <a:rPr>
                <a:solidFill>
                  <a:srgbClr val="668099">
                    <a:alpha val="40000"/>
                  </a:srgbClr>
                </a:solidFill>
              </a:rPr>
              <a:t> r</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r </a:t>
            </a:r>
            <a:r>
              <a:rPr>
                <a:solidFill>
                  <a:srgbClr val="666600"/>
                </a:solidFill>
              </a:rPr>
              <a:t>=</a:t>
            </a:r>
            <a:r>
              <a:rPr>
                <a:solidFill>
                  <a:srgbClr val="668099">
                    <a:alpha val="40000"/>
                  </a:srgbClr>
                </a:solidFill>
              </a:rPr>
              <a:t> calc</a:t>
            </a:r>
            <a:r>
              <a:rPr>
                <a:solidFill>
                  <a:srgbClr val="666600"/>
                </a:solidFill>
              </a:rPr>
              <a:t>(</a:t>
            </a:r>
            <a:r>
              <a:t>'99 + 88 + 7.6'</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'99 + 88 + 7.6 ='</a:t>
            </a:r>
            <a:r>
              <a:rPr>
                <a:solidFill>
                  <a:srgbClr val="666600"/>
                </a:solidFill>
              </a:rPr>
              <a:t>,</a:t>
            </a:r>
            <a:r>
              <a:rPr>
                <a:solidFill>
                  <a:srgbClr val="668099">
                    <a:alpha val="40000"/>
                  </a:srgbClr>
                </a:solidFill>
              </a:rPr>
              <a:t> r</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main</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9" name="11.2 调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11.2	</a:t>
            </a:r>
            <a:r>
              <a:t>调试</a:t>
            </a:r>
          </a:p>
        </p:txBody>
      </p:sp>
      <p:sp>
        <p:nvSpPr>
          <p:cNvPr id="2500" name="程序能一次写完并正常运行的概率很小，基本不超过1%。总会有各种各样的bug需要修正。有的bug很简单，看看错误信息就知道，有的bug很复杂，需要知道出错时，哪些变量的值是正确的，哪些变量的值是错误的，因此，需要一整套调试程序的手段来修复bug。…"/>
          <p:cNvSpPr txBox="1"/>
          <p:nvPr/>
        </p:nvSpPr>
        <p:spPr>
          <a:xfrm>
            <a:off x="689872" y="1044015"/>
            <a:ext cx="7764256" cy="16981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程序能一次写完并正常运行的概率很小，基本不超过1%。总会有各种各样的bug需要修正。有的bug很简单，看看错误信息就知道，有的bug很复杂，需要知道出错时，哪些变量的值是正确的，哪些变量的值是错误的，因此，需要一整套调试程序的手段来修复bug。</a:t>
            </a:r>
          </a:p>
          <a:p>
            <a:pPr defTabSz="457200">
              <a:defRPr>
                <a:solidFill>
                  <a:srgbClr val="000000"/>
                </a:solidFill>
                <a:latin typeface="Helvetica Neue"/>
                <a:ea typeface="Helvetica Neue"/>
                <a:cs typeface="Helvetica Neue"/>
                <a:sym typeface="Helvetica Neue"/>
              </a:defRPr>
            </a:pPr>
            <a:r>
              <a:t>       第一种方法简单直接，用</a:t>
            </a:r>
            <a:r>
              <a:rPr>
                <a:solidFill>
                  <a:schemeClr val="accent2">
                    <a:satOff val="-67193"/>
                    <a:lumOff val="20931"/>
                  </a:schemeClr>
                </a:solidFill>
              </a:rPr>
              <a:t>print()</a:t>
            </a:r>
            <a:r>
              <a:t>把可能有问题的变量打印出来：</a:t>
            </a:r>
          </a:p>
        </p:txBody>
      </p:sp>
      <p:sp>
        <p:nvSpPr>
          <p:cNvPr id="2501" name="def foo(s):…"/>
          <p:cNvSpPr txBox="1"/>
          <p:nvPr/>
        </p:nvSpPr>
        <p:spPr>
          <a:xfrm>
            <a:off x="2896004" y="2790521"/>
            <a:ext cx="3548867" cy="17656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foo</a:t>
            </a:r>
            <a:r>
              <a:rPr>
                <a:solidFill>
                  <a:srgbClr val="666600"/>
                </a:solidFill>
              </a:rPr>
              <a:t>(</a:t>
            </a:r>
            <a:r>
              <a:rPr>
                <a:solidFill>
                  <a:srgbClr val="668099">
                    <a:alpha val="40000"/>
                  </a:srgbClr>
                </a:solidFill>
              </a:rPr>
              <a:t>s</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n </a:t>
            </a:r>
            <a:r>
              <a:rPr>
                <a:solidFill>
                  <a:srgbClr val="666600"/>
                </a:solidFill>
              </a:rPr>
              <a:t>=</a:t>
            </a:r>
            <a:r>
              <a:t> </a:t>
            </a:r>
            <a:r>
              <a:rPr>
                <a:solidFill>
                  <a:srgbClr val="000088"/>
                </a:solidFill>
              </a:rPr>
              <a:t>int</a:t>
            </a:r>
            <a:r>
              <a:rPr>
                <a:solidFill>
                  <a:srgbClr val="666600"/>
                </a:solidFill>
              </a:rPr>
              <a:t>(</a:t>
            </a:r>
            <a:r>
              <a:t>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'&gt;&gt;&gt; n = %d'</a:t>
            </a:r>
            <a:r>
              <a:rPr>
                <a:solidFill>
                  <a:srgbClr val="668099">
                    <a:alpha val="40000"/>
                  </a:srgbClr>
                </a:solidFill>
              </a:rPr>
              <a:t> </a:t>
            </a:r>
            <a:r>
              <a:rPr>
                <a:solidFill>
                  <a:srgbClr val="666600"/>
                </a:solidFill>
              </a:rPr>
              <a:t>%</a:t>
            </a:r>
            <a:r>
              <a:rPr>
                <a:solidFill>
                  <a:srgbClr val="668099">
                    <a:alpha val="40000"/>
                  </a:srgbClr>
                </a:solidFill>
              </a:rPr>
              <a:t> n</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6666"/>
                </a:solidFill>
              </a:rPr>
              <a:t>10</a:t>
            </a:r>
            <a:r>
              <a:t> </a:t>
            </a:r>
            <a:r>
              <a:rPr>
                <a:solidFill>
                  <a:srgbClr val="666600"/>
                </a:solidFill>
              </a:rPr>
              <a:t>/</a:t>
            </a:r>
            <a:r>
              <a:t> n</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main</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foo</a:t>
            </a:r>
            <a:r>
              <a:rPr>
                <a:solidFill>
                  <a:srgbClr val="666600"/>
                </a:solidFill>
              </a:rPr>
              <a:t>(</a:t>
            </a:r>
            <a:r>
              <a:rPr>
                <a:solidFill>
                  <a:srgbClr val="008800"/>
                </a:solidFill>
              </a:rPr>
              <a:t>'0'</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main</a:t>
            </a:r>
            <a:r>
              <a:rPr>
                <a:solidFill>
                  <a:srgbClr val="666600"/>
                </a:solidFill>
              </a:rPr>
              <a:t>()</a:t>
            </a:r>
          </a:p>
        </p:txBody>
      </p:sp>
      <p:sp>
        <p:nvSpPr>
          <p:cNvPr id="2502" name="执行后在输出中查找打印的变量值："/>
          <p:cNvSpPr txBox="1"/>
          <p:nvPr/>
        </p:nvSpPr>
        <p:spPr>
          <a:xfrm>
            <a:off x="1187092" y="4604578"/>
            <a:ext cx="37617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执行后在输出中查找打印的变量值：</a:t>
            </a:r>
          </a:p>
        </p:txBody>
      </p:sp>
      <p:pic>
        <p:nvPicPr>
          <p:cNvPr id="2503" name="图像" descr="图像"/>
          <p:cNvPicPr>
            <a:picLocks noChangeAspect="1"/>
          </p:cNvPicPr>
          <p:nvPr/>
        </p:nvPicPr>
        <p:blipFill>
          <a:blip r:embed="rId3">
            <a:extLst/>
          </a:blip>
          <a:stretch>
            <a:fillRect/>
          </a:stretch>
        </p:blipFill>
        <p:spPr>
          <a:xfrm>
            <a:off x="3101394" y="5061881"/>
            <a:ext cx="3138088" cy="169814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7" name="11.2 调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11.2	</a:t>
            </a:r>
            <a:r>
              <a:t>调试</a:t>
            </a:r>
          </a:p>
        </p:txBody>
      </p:sp>
      <p:sp>
        <p:nvSpPr>
          <p:cNvPr id="2508" name="用print()最大的坏处是将来还得删掉它，想想程序里到处都是print()，运行结果也会包含很多垃圾信息。所以，有第二种方法。…"/>
          <p:cNvSpPr txBox="1"/>
          <p:nvPr/>
        </p:nvSpPr>
        <p:spPr>
          <a:xfrm>
            <a:off x="689872" y="1428244"/>
            <a:ext cx="7764256" cy="10503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用</a:t>
            </a:r>
            <a:r>
              <a:rPr>
                <a:solidFill>
                  <a:schemeClr val="accent2">
                    <a:satOff val="-67193"/>
                    <a:lumOff val="20931"/>
                  </a:schemeClr>
                </a:solidFill>
              </a:rPr>
              <a:t>print()</a:t>
            </a:r>
            <a:r>
              <a:t>最大的坏处是将来还得删掉它，想想程序里到处都是</a:t>
            </a:r>
            <a:r>
              <a:rPr>
                <a:solidFill>
                  <a:schemeClr val="accent2">
                    <a:satOff val="-67193"/>
                    <a:lumOff val="20931"/>
                  </a:schemeClr>
                </a:solidFill>
              </a:rPr>
              <a:t>print()</a:t>
            </a:r>
            <a:r>
              <a:t>，运行结果也会包含很多垃圾信息。所以，有第二种方法。</a:t>
            </a:r>
          </a:p>
          <a:p>
            <a:pPr defTabSz="457200">
              <a:defRPr>
                <a:solidFill>
                  <a:srgbClr val="000000"/>
                </a:solidFill>
                <a:latin typeface="Helvetica Neue"/>
                <a:ea typeface="Helvetica Neue"/>
                <a:cs typeface="Helvetica Neue"/>
                <a:sym typeface="Helvetica Neue"/>
              </a:defRPr>
            </a:pPr>
            <a:r>
              <a:t>       凡是用</a:t>
            </a:r>
            <a:r>
              <a:rPr>
                <a:solidFill>
                  <a:schemeClr val="accent2">
                    <a:satOff val="-67193"/>
                    <a:lumOff val="20931"/>
                  </a:schemeClr>
                </a:solidFill>
              </a:rPr>
              <a:t>print()</a:t>
            </a:r>
            <a:r>
              <a:t>来辅助查看的地方，都可以用断言</a:t>
            </a:r>
            <a:r>
              <a:rPr>
                <a:solidFill>
                  <a:schemeClr val="accent2">
                    <a:satOff val="-67193"/>
                    <a:lumOff val="20931"/>
                  </a:schemeClr>
                </a:solidFill>
              </a:rPr>
              <a:t>（assert）</a:t>
            </a:r>
            <a:r>
              <a:t>来替代：</a:t>
            </a:r>
          </a:p>
        </p:txBody>
      </p:sp>
      <p:sp>
        <p:nvSpPr>
          <p:cNvPr id="2509" name="assert的意思是，表达式n != 0应该是True，否则，根据程序运行的逻辑，后面的代码肯定会出错。…"/>
          <p:cNvSpPr txBox="1"/>
          <p:nvPr/>
        </p:nvSpPr>
        <p:spPr>
          <a:xfrm>
            <a:off x="492283" y="4259303"/>
            <a:ext cx="8356310" cy="1050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assert</a:t>
            </a:r>
            <a:r>
              <a:t>的意思是，表达式</a:t>
            </a:r>
            <a:r>
              <a:rPr>
                <a:solidFill>
                  <a:schemeClr val="accent2">
                    <a:satOff val="-67193"/>
                    <a:lumOff val="20931"/>
                  </a:schemeClr>
                </a:solidFill>
              </a:rPr>
              <a:t>n != 0</a:t>
            </a:r>
            <a:r>
              <a:t>应该是</a:t>
            </a:r>
            <a:r>
              <a:rPr>
                <a:solidFill>
                  <a:schemeClr val="accent2">
                    <a:satOff val="-67193"/>
                    <a:lumOff val="20931"/>
                  </a:schemeClr>
                </a:solidFill>
              </a:rPr>
              <a:t>True</a:t>
            </a:r>
            <a:r>
              <a:t>，否则，根据程序运行的逻辑，后面的代码肯定会出错。</a:t>
            </a:r>
          </a:p>
          <a:p>
            <a:pPr defTabSz="457200">
              <a:defRPr>
                <a:solidFill>
                  <a:srgbClr val="000000"/>
                </a:solidFill>
                <a:latin typeface="Helvetica Neue"/>
                <a:ea typeface="Helvetica Neue"/>
                <a:cs typeface="Helvetica Neue"/>
                <a:sym typeface="Helvetica Neue"/>
              </a:defRPr>
            </a:pPr>
            <a:r>
              <a:t>        如果断言失败，</a:t>
            </a:r>
            <a:r>
              <a:rPr>
                <a:solidFill>
                  <a:schemeClr val="accent2">
                    <a:satOff val="-67193"/>
                    <a:lumOff val="20931"/>
                  </a:schemeClr>
                </a:solidFill>
              </a:rPr>
              <a:t>assert</a:t>
            </a:r>
            <a:r>
              <a:t>语句本身就会抛出</a:t>
            </a:r>
            <a:r>
              <a:rPr>
                <a:solidFill>
                  <a:schemeClr val="accent2">
                    <a:satOff val="-67193"/>
                    <a:lumOff val="20931"/>
                  </a:schemeClr>
                </a:solidFill>
              </a:rPr>
              <a:t>AssertionError</a:t>
            </a:r>
            <a:r>
              <a:t>：</a:t>
            </a:r>
          </a:p>
        </p:txBody>
      </p:sp>
      <p:sp>
        <p:nvSpPr>
          <p:cNvPr id="2510"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511" name="断言："/>
          <p:cNvSpPr txBox="1"/>
          <p:nvPr/>
        </p:nvSpPr>
        <p:spPr>
          <a:xfrm>
            <a:off x="1219159" y="862275"/>
            <a:ext cx="866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断言：</a:t>
            </a:r>
          </a:p>
        </p:txBody>
      </p:sp>
      <p:sp>
        <p:nvSpPr>
          <p:cNvPr id="2512" name="def foo(s):…"/>
          <p:cNvSpPr txBox="1"/>
          <p:nvPr/>
        </p:nvSpPr>
        <p:spPr>
          <a:xfrm>
            <a:off x="2682610" y="2602009"/>
            <a:ext cx="3975656" cy="15243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foo</a:t>
            </a:r>
            <a:r>
              <a:rPr>
                <a:solidFill>
                  <a:srgbClr val="666600"/>
                </a:solidFill>
              </a:rPr>
              <a:t>(</a:t>
            </a:r>
            <a:r>
              <a:rPr>
                <a:solidFill>
                  <a:srgbClr val="668099">
                    <a:alpha val="40000"/>
                  </a:srgbClr>
                </a:solidFill>
              </a:rPr>
              <a:t>s</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n </a:t>
            </a:r>
            <a:r>
              <a:rPr>
                <a:solidFill>
                  <a:srgbClr val="666600"/>
                </a:solidFill>
              </a:rPr>
              <a:t>=</a:t>
            </a:r>
            <a:r>
              <a:t> </a:t>
            </a:r>
            <a:r>
              <a:rPr>
                <a:solidFill>
                  <a:srgbClr val="000088"/>
                </a:solidFill>
              </a:rPr>
              <a:t>int</a:t>
            </a:r>
            <a:r>
              <a:rPr>
                <a:solidFill>
                  <a:srgbClr val="666600"/>
                </a:solidFill>
              </a:rPr>
              <a:t>(</a:t>
            </a:r>
            <a:r>
              <a:t>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assert</a:t>
            </a:r>
            <a:r>
              <a:rPr>
                <a:solidFill>
                  <a:srgbClr val="668099">
                    <a:alpha val="40000"/>
                  </a:srgbClr>
                </a:solidFill>
              </a:rPr>
              <a:t> n </a:t>
            </a:r>
            <a:r>
              <a:rPr>
                <a:solidFill>
                  <a:srgbClr val="666600"/>
                </a:solidFill>
              </a:rPr>
              <a:t>!=</a:t>
            </a:r>
            <a:r>
              <a:rPr>
                <a:solidFill>
                  <a:srgbClr val="668099">
                    <a:alpha val="40000"/>
                  </a:srgbClr>
                </a:solidFill>
              </a:rPr>
              <a:t> </a:t>
            </a:r>
            <a:r>
              <a:rPr>
                <a:solidFill>
                  <a:srgbClr val="006666"/>
                </a:solidFill>
              </a:rPr>
              <a:t>0</a:t>
            </a:r>
            <a:r>
              <a:rPr>
                <a:solidFill>
                  <a:srgbClr val="666600"/>
                </a:solidFill>
              </a:rPr>
              <a:t>,</a:t>
            </a:r>
            <a:r>
              <a:rPr>
                <a:solidFill>
                  <a:srgbClr val="668099">
                    <a:alpha val="40000"/>
                  </a:srgbClr>
                </a:solidFill>
              </a:rPr>
              <a:t> </a:t>
            </a:r>
            <a:r>
              <a:t>'n is zero!'</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6666"/>
                </a:solidFill>
              </a:rPr>
              <a:t>10</a:t>
            </a:r>
            <a:r>
              <a:t> </a:t>
            </a:r>
            <a:r>
              <a:rPr>
                <a:solidFill>
                  <a:srgbClr val="666600"/>
                </a:solidFill>
              </a:rPr>
              <a:t>/</a:t>
            </a:r>
            <a:r>
              <a:t> n</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main</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foo</a:t>
            </a:r>
            <a:r>
              <a:rPr>
                <a:solidFill>
                  <a:srgbClr val="666600"/>
                </a:solidFill>
              </a:rPr>
              <a:t>(</a:t>
            </a:r>
            <a:r>
              <a:rPr>
                <a:solidFill>
                  <a:srgbClr val="008800"/>
                </a:solidFill>
              </a:rPr>
              <a:t>'0'</a:t>
            </a:r>
            <a:r>
              <a:rPr>
                <a:solidFill>
                  <a:srgbClr val="666600"/>
                </a:solidFill>
              </a:rPr>
              <a:t>)</a:t>
            </a:r>
          </a:p>
        </p:txBody>
      </p:sp>
      <p:pic>
        <p:nvPicPr>
          <p:cNvPr id="2513" name="图像" descr="图像"/>
          <p:cNvPicPr>
            <a:picLocks noChangeAspect="1"/>
          </p:cNvPicPr>
          <p:nvPr/>
        </p:nvPicPr>
        <p:blipFill>
          <a:blip r:embed="rId3">
            <a:extLst/>
          </a:blip>
          <a:stretch>
            <a:fillRect/>
          </a:stretch>
        </p:blipFill>
        <p:spPr>
          <a:xfrm>
            <a:off x="3312616" y="5310284"/>
            <a:ext cx="2715644" cy="152439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3.3 输入和输出"/>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3.3	</a:t>
            </a:r>
            <a:r>
              <a:t>输入和输出</a:t>
            </a:r>
          </a:p>
        </p:txBody>
      </p:sp>
      <p:sp>
        <p:nvSpPr>
          <p:cNvPr id="374" name="变量："/>
          <p:cNvSpPr txBox="1"/>
          <p:nvPr/>
        </p:nvSpPr>
        <p:spPr>
          <a:xfrm>
            <a:off x="1075139" y="995110"/>
            <a:ext cx="10185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000000"/>
                </a:solidFill>
                <a:latin typeface="微软雅黑"/>
                <a:ea typeface="微软雅黑"/>
                <a:cs typeface="微软雅黑"/>
                <a:sym typeface="微软雅黑"/>
              </a:defRPr>
            </a:lvl1pPr>
          </a:lstStyle>
          <a:p>
            <a:pPr/>
            <a:r>
              <a:t>变量：</a:t>
            </a:r>
          </a:p>
        </p:txBody>
      </p:sp>
      <p:sp>
        <p:nvSpPr>
          <p:cNvPr id="375" name="在计算机程序中，变量不仅可以为整数或浮点数，还可以是字符串。因此，name作为一个变量就是一个字符串。要打印出name变量的内容，出了直接写name然后回车外，还可以用print( )函数。"/>
          <p:cNvSpPr txBox="1"/>
          <p:nvPr/>
        </p:nvSpPr>
        <p:spPr>
          <a:xfrm>
            <a:off x="510619" y="1760913"/>
            <a:ext cx="8122762" cy="118589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在计算机程序中，变量不仅可以为整数或浮点数，还可以是字符串。因此，</a:t>
            </a:r>
            <a:r>
              <a:rPr>
                <a:solidFill>
                  <a:schemeClr val="accent2">
                    <a:satOff val="-67193"/>
                    <a:lumOff val="20931"/>
                  </a:schemeClr>
                </a:solidFill>
              </a:rPr>
              <a:t>name</a:t>
            </a:r>
            <a:r>
              <a:t>作为一个变量就是一个字符串。要打印出name变量的内容，出了直接写</a:t>
            </a:r>
            <a:r>
              <a:rPr>
                <a:solidFill>
                  <a:schemeClr val="accent2">
                    <a:satOff val="-67193"/>
                    <a:lumOff val="20931"/>
                  </a:schemeClr>
                </a:solidFill>
              </a:rPr>
              <a:t>name</a:t>
            </a:r>
            <a:r>
              <a:t>然后回车外，还可以用</a:t>
            </a:r>
            <a:r>
              <a:rPr>
                <a:solidFill>
                  <a:schemeClr val="accent2">
                    <a:satOff val="-67193"/>
                    <a:lumOff val="20931"/>
                  </a:schemeClr>
                </a:solidFill>
              </a:rPr>
              <a:t>print( )</a:t>
            </a:r>
            <a:r>
              <a:t>函数。</a:t>
            </a:r>
          </a:p>
        </p:txBody>
      </p:sp>
      <p:pic>
        <p:nvPicPr>
          <p:cNvPr id="376" name="图像" descr="图像"/>
          <p:cNvPicPr>
            <a:picLocks noChangeAspect="1"/>
          </p:cNvPicPr>
          <p:nvPr/>
        </p:nvPicPr>
        <p:blipFill>
          <a:blip r:embed="rId3">
            <a:extLst/>
          </a:blip>
          <a:stretch>
            <a:fillRect/>
          </a:stretch>
        </p:blipFill>
        <p:spPr>
          <a:xfrm>
            <a:off x="2301359" y="3267925"/>
            <a:ext cx="4940840" cy="59944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7" name="11.2 调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11.2	</a:t>
            </a:r>
            <a:r>
              <a:t>调试</a:t>
            </a:r>
          </a:p>
        </p:txBody>
      </p:sp>
      <p:sp>
        <p:nvSpPr>
          <p:cNvPr id="2518" name="把print()替换为logging是第3种方式，和assert比，logging不会抛出错误，而且可以输出到文件："/>
          <p:cNvSpPr txBox="1"/>
          <p:nvPr/>
        </p:nvSpPr>
        <p:spPr>
          <a:xfrm>
            <a:off x="689872" y="1428244"/>
            <a:ext cx="776425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把</a:t>
            </a:r>
            <a:r>
              <a:rPr>
                <a:solidFill>
                  <a:schemeClr val="accent2">
                    <a:satOff val="-67193"/>
                    <a:lumOff val="20931"/>
                  </a:schemeClr>
                </a:solidFill>
              </a:rPr>
              <a:t>print()</a:t>
            </a:r>
            <a:r>
              <a:t>替换为</a:t>
            </a:r>
            <a:r>
              <a:rPr>
                <a:solidFill>
                  <a:schemeClr val="accent2">
                    <a:satOff val="-67193"/>
                    <a:lumOff val="20931"/>
                  </a:schemeClr>
                </a:solidFill>
              </a:rPr>
              <a:t>logging</a:t>
            </a:r>
            <a:r>
              <a:t>是第3种方式，和</a:t>
            </a:r>
            <a:r>
              <a:rPr>
                <a:solidFill>
                  <a:schemeClr val="accent2">
                    <a:satOff val="-67193"/>
                    <a:lumOff val="20931"/>
                  </a:schemeClr>
                </a:solidFill>
              </a:rPr>
              <a:t>assert</a:t>
            </a:r>
            <a:r>
              <a:t>比，</a:t>
            </a:r>
            <a:r>
              <a:rPr>
                <a:solidFill>
                  <a:schemeClr val="accent2">
                    <a:satOff val="-67193"/>
                    <a:lumOff val="20931"/>
                  </a:schemeClr>
                </a:solidFill>
              </a:rPr>
              <a:t>logging</a:t>
            </a:r>
            <a:r>
              <a:t>不会抛出错误，而且可以输出到文件：</a:t>
            </a:r>
          </a:p>
        </p:txBody>
      </p:sp>
      <p:sp>
        <p:nvSpPr>
          <p:cNvPr id="2519"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520" name="Logging："/>
          <p:cNvSpPr txBox="1"/>
          <p:nvPr/>
        </p:nvSpPr>
        <p:spPr>
          <a:xfrm>
            <a:off x="1219159" y="862275"/>
            <a:ext cx="1345693"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Logging：</a:t>
            </a:r>
          </a:p>
        </p:txBody>
      </p:sp>
      <p:sp>
        <p:nvSpPr>
          <p:cNvPr id="2521" name="import logging…"/>
          <p:cNvSpPr txBox="1"/>
          <p:nvPr/>
        </p:nvSpPr>
        <p:spPr>
          <a:xfrm>
            <a:off x="2850915" y="2181356"/>
            <a:ext cx="3442170" cy="12830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import</a:t>
            </a:r>
            <a:r>
              <a:rPr>
                <a:solidFill>
                  <a:srgbClr val="668099">
                    <a:alpha val="40000"/>
                  </a:srgbClr>
                </a:solidFill>
              </a:rPr>
              <a:t> logging</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s </a:t>
            </a:r>
            <a:r>
              <a:rPr>
                <a:solidFill>
                  <a:srgbClr val="666600"/>
                </a:solidFill>
              </a:rPr>
              <a:t>=</a:t>
            </a:r>
            <a:r>
              <a:t> </a:t>
            </a:r>
            <a:r>
              <a:rPr>
                <a:solidFill>
                  <a:srgbClr val="008800"/>
                </a:solidFill>
              </a:rPr>
              <a:t>'0'</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n </a:t>
            </a:r>
            <a:r>
              <a:rPr>
                <a:solidFill>
                  <a:srgbClr val="666600"/>
                </a:solidFill>
              </a:rPr>
              <a:t>=</a:t>
            </a:r>
            <a:r>
              <a:t> </a:t>
            </a:r>
            <a:r>
              <a:rPr>
                <a:solidFill>
                  <a:srgbClr val="000088"/>
                </a:solidFill>
              </a:rPr>
              <a:t>int</a:t>
            </a:r>
            <a:r>
              <a:rPr>
                <a:solidFill>
                  <a:srgbClr val="666600"/>
                </a:solidFill>
              </a:rPr>
              <a:t>(</a:t>
            </a:r>
            <a:r>
              <a:t>s</a:t>
            </a:r>
            <a:r>
              <a:rPr>
                <a:solidFill>
                  <a:srgbClr val="666600"/>
                </a:solidFill>
              </a:rPr>
              <a:t>)</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logging</a:t>
            </a:r>
            <a:r>
              <a:rPr>
                <a:solidFill>
                  <a:srgbClr val="666600"/>
                </a:solidFill>
              </a:rPr>
              <a:t>.</a:t>
            </a:r>
            <a:r>
              <a:t>info</a:t>
            </a:r>
            <a:r>
              <a:rPr>
                <a:solidFill>
                  <a:srgbClr val="666600"/>
                </a:solidFill>
              </a:rPr>
              <a:t>(</a:t>
            </a:r>
            <a:r>
              <a:rPr>
                <a:solidFill>
                  <a:srgbClr val="008800"/>
                </a:solidFill>
              </a:rPr>
              <a:t>'n = %d'</a:t>
            </a:r>
            <a:r>
              <a:t> </a:t>
            </a:r>
            <a:r>
              <a:rPr>
                <a:solidFill>
                  <a:srgbClr val="666600"/>
                </a:solidFill>
              </a:rPr>
              <a:t>%</a:t>
            </a:r>
            <a:r>
              <a:t> n</a:t>
            </a:r>
            <a:r>
              <a:rPr>
                <a:solidFill>
                  <a:srgbClr val="666600"/>
                </a:solidFill>
              </a:rPr>
              <a:t>)</a:t>
            </a: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print</a:t>
            </a:r>
            <a:r>
              <a:rPr>
                <a:solidFill>
                  <a:srgbClr val="666600"/>
                </a:solidFill>
              </a:rPr>
              <a:t>(</a:t>
            </a:r>
            <a:r>
              <a:rPr>
                <a:solidFill>
                  <a:srgbClr val="006666"/>
                </a:solidFill>
              </a:rPr>
              <a:t>10</a:t>
            </a:r>
            <a:r>
              <a:rPr>
                <a:solidFill>
                  <a:srgbClr val="668099">
                    <a:alpha val="40000"/>
                  </a:srgbClr>
                </a:solidFill>
              </a:rPr>
              <a:t> </a:t>
            </a:r>
            <a:r>
              <a:rPr>
                <a:solidFill>
                  <a:srgbClr val="666600"/>
                </a:solidFill>
              </a:rPr>
              <a:t>/</a:t>
            </a:r>
            <a:r>
              <a:rPr>
                <a:solidFill>
                  <a:srgbClr val="668099">
                    <a:alpha val="40000"/>
                  </a:srgbClr>
                </a:solidFill>
              </a:rPr>
              <a:t> n</a:t>
            </a:r>
            <a:r>
              <a:rPr>
                <a:solidFill>
                  <a:srgbClr val="666600"/>
                </a:solidFill>
              </a:rPr>
              <a:t>)</a:t>
            </a:r>
          </a:p>
        </p:txBody>
      </p:sp>
      <p:sp>
        <p:nvSpPr>
          <p:cNvPr id="2522" name="logging.info()就可以输出一段文本。运行，发现除了ZeroDivisionError，没有任何信息。在import logging之后添加一行配置："/>
          <p:cNvSpPr txBox="1"/>
          <p:nvPr/>
        </p:nvSpPr>
        <p:spPr>
          <a:xfrm>
            <a:off x="509532" y="3646672"/>
            <a:ext cx="812493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logging.info()</a:t>
            </a:r>
            <a:r>
              <a:t>就可以输出一段文本。运行，发现除了</a:t>
            </a:r>
            <a:r>
              <a:rPr>
                <a:solidFill>
                  <a:schemeClr val="accent2">
                    <a:satOff val="-67193"/>
                    <a:lumOff val="20931"/>
                  </a:schemeClr>
                </a:solidFill>
              </a:rPr>
              <a:t>ZeroDivisionError</a:t>
            </a:r>
            <a:r>
              <a:t>，没有任何信息。在</a:t>
            </a:r>
            <a:r>
              <a:rPr>
                <a:solidFill>
                  <a:schemeClr val="accent2">
                    <a:satOff val="-67193"/>
                    <a:lumOff val="20931"/>
                  </a:schemeClr>
                </a:solidFill>
              </a:rPr>
              <a:t>import logging</a:t>
            </a:r>
            <a:r>
              <a:t>之后添加一行配置：</a:t>
            </a:r>
          </a:p>
        </p:txBody>
      </p:sp>
      <p:sp>
        <p:nvSpPr>
          <p:cNvPr id="2523" name="import logging…"/>
          <p:cNvSpPr txBox="1"/>
          <p:nvPr/>
        </p:nvSpPr>
        <p:spPr>
          <a:xfrm>
            <a:off x="2210731" y="4428411"/>
            <a:ext cx="4722538"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import</a:t>
            </a:r>
            <a:r>
              <a:rPr>
                <a:solidFill>
                  <a:srgbClr val="668099">
                    <a:alpha val="40000"/>
                  </a:srgbClr>
                </a:solidFill>
              </a:rPr>
              <a:t> logging</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logging</a:t>
            </a:r>
            <a:r>
              <a:rPr>
                <a:solidFill>
                  <a:srgbClr val="666600"/>
                </a:solidFill>
              </a:rPr>
              <a:t>.</a:t>
            </a:r>
            <a:r>
              <a:t>basicConfig</a:t>
            </a:r>
            <a:r>
              <a:rPr>
                <a:solidFill>
                  <a:srgbClr val="666600"/>
                </a:solidFill>
              </a:rPr>
              <a:t>(</a:t>
            </a:r>
            <a:r>
              <a:t>level</a:t>
            </a:r>
            <a:r>
              <a:rPr>
                <a:solidFill>
                  <a:srgbClr val="666600"/>
                </a:solidFill>
              </a:rPr>
              <a:t>=</a:t>
            </a:r>
            <a:r>
              <a:t>logging</a:t>
            </a:r>
            <a:r>
              <a:rPr>
                <a:solidFill>
                  <a:srgbClr val="666600"/>
                </a:solidFill>
              </a:rPr>
              <a:t>.</a:t>
            </a:r>
            <a:r>
              <a:t>INFO</a:t>
            </a:r>
            <a:r>
              <a:rPr>
                <a:solidFill>
                  <a:srgbClr val="666600"/>
                </a:solidFill>
              </a:rPr>
              <a:t>)</a:t>
            </a:r>
          </a:p>
        </p:txBody>
      </p:sp>
      <p:pic>
        <p:nvPicPr>
          <p:cNvPr id="2524" name="图像" descr="图像"/>
          <p:cNvPicPr>
            <a:picLocks noChangeAspect="1"/>
          </p:cNvPicPr>
          <p:nvPr/>
        </p:nvPicPr>
        <p:blipFill>
          <a:blip r:embed="rId3">
            <a:extLst/>
          </a:blip>
          <a:stretch>
            <a:fillRect/>
          </a:stretch>
        </p:blipFill>
        <p:spPr>
          <a:xfrm>
            <a:off x="2210731" y="5562033"/>
            <a:ext cx="4722538" cy="1237631"/>
          </a:xfrm>
          <a:prstGeom prst="rect">
            <a:avLst/>
          </a:prstGeom>
          <a:ln w="12700">
            <a:miter lim="400000"/>
          </a:ln>
        </p:spPr>
      </p:pic>
      <p:sp>
        <p:nvSpPr>
          <p:cNvPr id="2525" name="运行后输出："/>
          <p:cNvSpPr txBox="1"/>
          <p:nvPr/>
        </p:nvSpPr>
        <p:spPr>
          <a:xfrm>
            <a:off x="1009702" y="5070349"/>
            <a:ext cx="14757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运行后输出：</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9" name="11.2 调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11.2	</a:t>
            </a:r>
            <a:r>
              <a:t>调试</a:t>
            </a:r>
          </a:p>
        </p:txBody>
      </p:sp>
      <p:sp>
        <p:nvSpPr>
          <p:cNvPr id="2530" name="这就是logging的好处，它允许你指定记录信息的级别，有debug，info，warning，error等几个级别，当我们指定level=INFO时，logging.debug就不起作用了。同理，指定level=WARNING后，debug和info就不起作用了。这样一来，可以放心地输出不同级别的信息，也不用删除，最后统一控制输出哪个级别的信息。…"/>
          <p:cNvSpPr txBox="1"/>
          <p:nvPr/>
        </p:nvSpPr>
        <p:spPr>
          <a:xfrm>
            <a:off x="689872" y="1209267"/>
            <a:ext cx="7764256" cy="23395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这就是</a:t>
            </a:r>
            <a:r>
              <a:rPr>
                <a:solidFill>
                  <a:schemeClr val="accent2">
                    <a:satOff val="-67193"/>
                    <a:lumOff val="20931"/>
                  </a:schemeClr>
                </a:solidFill>
              </a:rPr>
              <a:t>logging</a:t>
            </a:r>
            <a:r>
              <a:t>的好处，它允许你指定记录信息的级别，有</a:t>
            </a:r>
            <a:r>
              <a:rPr>
                <a:solidFill>
                  <a:schemeClr val="accent2">
                    <a:satOff val="-67193"/>
                    <a:lumOff val="20931"/>
                  </a:schemeClr>
                </a:solidFill>
              </a:rPr>
              <a:t>debug</a:t>
            </a:r>
            <a:r>
              <a:t>，</a:t>
            </a:r>
            <a:r>
              <a:rPr>
                <a:solidFill>
                  <a:schemeClr val="accent2">
                    <a:satOff val="-67193"/>
                    <a:lumOff val="20931"/>
                  </a:schemeClr>
                </a:solidFill>
              </a:rPr>
              <a:t>info</a:t>
            </a:r>
            <a:r>
              <a:t>，</a:t>
            </a:r>
            <a:r>
              <a:rPr>
                <a:solidFill>
                  <a:schemeClr val="accent2">
                    <a:satOff val="-67193"/>
                    <a:lumOff val="20931"/>
                  </a:schemeClr>
                </a:solidFill>
              </a:rPr>
              <a:t>warning</a:t>
            </a:r>
            <a:r>
              <a:t>，</a:t>
            </a:r>
            <a:r>
              <a:rPr>
                <a:solidFill>
                  <a:schemeClr val="accent2">
                    <a:satOff val="-67193"/>
                    <a:lumOff val="20931"/>
                  </a:schemeClr>
                </a:solidFill>
              </a:rPr>
              <a:t>error</a:t>
            </a:r>
            <a:r>
              <a:t>等几个级别，当我们指定</a:t>
            </a:r>
            <a:r>
              <a:rPr>
                <a:solidFill>
                  <a:schemeClr val="accent2">
                    <a:satOff val="-67193"/>
                    <a:lumOff val="20931"/>
                  </a:schemeClr>
                </a:solidFill>
              </a:rPr>
              <a:t>level=INFO</a:t>
            </a:r>
            <a:r>
              <a:t>时，</a:t>
            </a:r>
            <a:r>
              <a:rPr>
                <a:solidFill>
                  <a:schemeClr val="accent2">
                    <a:satOff val="-67193"/>
                    <a:lumOff val="20931"/>
                  </a:schemeClr>
                </a:solidFill>
              </a:rPr>
              <a:t>logging.debug</a:t>
            </a:r>
            <a:r>
              <a:t>就不起作用了。同理，指定</a:t>
            </a:r>
            <a:r>
              <a:rPr>
                <a:solidFill>
                  <a:schemeClr val="accent2">
                    <a:satOff val="-67193"/>
                    <a:lumOff val="20931"/>
                  </a:schemeClr>
                </a:solidFill>
              </a:rPr>
              <a:t>level=WARNING</a:t>
            </a:r>
            <a:r>
              <a:t>后，</a:t>
            </a:r>
            <a:r>
              <a:rPr>
                <a:solidFill>
                  <a:schemeClr val="accent2">
                    <a:satOff val="-67193"/>
                    <a:lumOff val="20931"/>
                  </a:schemeClr>
                </a:solidFill>
              </a:rPr>
              <a:t>debug</a:t>
            </a:r>
            <a:r>
              <a:t>和</a:t>
            </a:r>
            <a:r>
              <a:rPr>
                <a:solidFill>
                  <a:schemeClr val="accent2">
                    <a:satOff val="-67193"/>
                    <a:lumOff val="20931"/>
                  </a:schemeClr>
                </a:solidFill>
              </a:rPr>
              <a:t>info</a:t>
            </a:r>
            <a:r>
              <a:t>就不起作用了。这样一来，可以放心地输出不同级别的信息，也不用删除，最后统一控制输出哪个级别的信息。</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logging</a:t>
            </a:r>
            <a:r>
              <a:t>的另一个好处是通过简单的配置，一条语句可以同时输出到不同的地方，比如</a:t>
            </a:r>
            <a:r>
              <a:rPr>
                <a:solidFill>
                  <a:schemeClr val="accent2">
                    <a:satOff val="-67193"/>
                    <a:lumOff val="20931"/>
                  </a:schemeClr>
                </a:solidFill>
              </a:rPr>
              <a:t>console</a:t>
            </a:r>
            <a:r>
              <a:t>和文件。</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4" name="11.2 调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11.2	</a:t>
            </a:r>
            <a:r>
              <a:t>调试</a:t>
            </a:r>
          </a:p>
        </p:txBody>
      </p:sp>
      <p:sp>
        <p:nvSpPr>
          <p:cNvPr id="2535" name="第4种方式是启动Python的调试器pdb，让程序以单步方式运行，可以随时查看运行状态。先准备好程序："/>
          <p:cNvSpPr txBox="1"/>
          <p:nvPr/>
        </p:nvSpPr>
        <p:spPr>
          <a:xfrm>
            <a:off x="689872" y="1428244"/>
            <a:ext cx="776425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第4种方式是启动Python的调试器</a:t>
            </a:r>
            <a:r>
              <a:rPr>
                <a:solidFill>
                  <a:schemeClr val="accent2">
                    <a:satOff val="-67193"/>
                    <a:lumOff val="20931"/>
                  </a:schemeClr>
                </a:solidFill>
              </a:rPr>
              <a:t>pdb</a:t>
            </a:r>
            <a:r>
              <a:t>，让程序以单步方式运行，可以随时查看运行状态。先准备好程序：</a:t>
            </a:r>
          </a:p>
        </p:txBody>
      </p:sp>
      <p:sp>
        <p:nvSpPr>
          <p:cNvPr id="2536"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537" name="pdb："/>
          <p:cNvSpPr txBox="1"/>
          <p:nvPr/>
        </p:nvSpPr>
        <p:spPr>
          <a:xfrm>
            <a:off x="1219159" y="862275"/>
            <a:ext cx="823723"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pdb：</a:t>
            </a:r>
          </a:p>
        </p:txBody>
      </p:sp>
      <p:sp>
        <p:nvSpPr>
          <p:cNvPr id="2538" name="然后启动："/>
          <p:cNvSpPr txBox="1"/>
          <p:nvPr/>
        </p:nvSpPr>
        <p:spPr>
          <a:xfrm>
            <a:off x="509532" y="3224529"/>
            <a:ext cx="812493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然后启动：</a:t>
            </a:r>
          </a:p>
        </p:txBody>
      </p:sp>
      <p:sp>
        <p:nvSpPr>
          <p:cNvPr id="2539" name="以参数-m pdb启动后，pdb定位到下一步要执行的代码-&gt; s = ‘0'。输入命令l来查看代码："/>
          <p:cNvSpPr txBox="1"/>
          <p:nvPr/>
        </p:nvSpPr>
        <p:spPr>
          <a:xfrm>
            <a:off x="509532" y="4356294"/>
            <a:ext cx="812493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以参数</a:t>
            </a:r>
            <a:r>
              <a:rPr>
                <a:solidFill>
                  <a:schemeClr val="accent2">
                    <a:satOff val="-67193"/>
                    <a:lumOff val="20931"/>
                  </a:schemeClr>
                </a:solidFill>
              </a:rPr>
              <a:t>-m pdb</a:t>
            </a:r>
            <a:r>
              <a:t>启动后，</a:t>
            </a:r>
            <a:r>
              <a:rPr>
                <a:solidFill>
                  <a:schemeClr val="accent2">
                    <a:satOff val="-67193"/>
                    <a:lumOff val="20931"/>
                  </a:schemeClr>
                </a:solidFill>
              </a:rPr>
              <a:t>pdb</a:t>
            </a:r>
            <a:r>
              <a:t>定位到下一步要执行的代码</a:t>
            </a:r>
            <a:r>
              <a:rPr>
                <a:solidFill>
                  <a:schemeClr val="accent2">
                    <a:satOff val="-67193"/>
                    <a:lumOff val="20931"/>
                  </a:schemeClr>
                </a:solidFill>
              </a:rPr>
              <a:t>-&gt; s = ‘0'</a:t>
            </a:r>
            <a:r>
              <a:t>。输入命令</a:t>
            </a:r>
            <a:r>
              <a:rPr>
                <a:solidFill>
                  <a:schemeClr val="accent2">
                    <a:satOff val="-67193"/>
                    <a:lumOff val="20931"/>
                  </a:schemeClr>
                </a:solidFill>
              </a:rPr>
              <a:t>l</a:t>
            </a:r>
            <a:r>
              <a:t>来查看代码：</a:t>
            </a:r>
          </a:p>
        </p:txBody>
      </p:sp>
      <p:sp>
        <p:nvSpPr>
          <p:cNvPr id="2540" name="# err.py…"/>
          <p:cNvSpPr txBox="1"/>
          <p:nvPr/>
        </p:nvSpPr>
        <p:spPr>
          <a:xfrm>
            <a:off x="3597797" y="2280014"/>
            <a:ext cx="1948406" cy="10417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400">
                <a:solidFill>
                  <a:srgbClr val="880000"/>
                </a:solidFill>
                <a:latin typeface="Monaco"/>
                <a:ea typeface="Monaco"/>
                <a:cs typeface="Monaco"/>
                <a:sym typeface="Monaco"/>
              </a:defRPr>
            </a:pPr>
            <a:r>
              <a:t># err.py</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s </a:t>
            </a:r>
            <a:r>
              <a:rPr>
                <a:solidFill>
                  <a:srgbClr val="666600"/>
                </a:solidFill>
              </a:rPr>
              <a:t>=</a:t>
            </a:r>
            <a:r>
              <a:t> </a:t>
            </a:r>
            <a:r>
              <a:rPr>
                <a:solidFill>
                  <a:srgbClr val="008800"/>
                </a:solidFill>
              </a:rPr>
              <a:t>'0'</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n </a:t>
            </a:r>
            <a:r>
              <a:rPr>
                <a:solidFill>
                  <a:srgbClr val="666600"/>
                </a:solidFill>
              </a:rPr>
              <a:t>=</a:t>
            </a:r>
            <a:r>
              <a:t> </a:t>
            </a:r>
            <a:r>
              <a:rPr>
                <a:solidFill>
                  <a:srgbClr val="000088"/>
                </a:solidFill>
              </a:rPr>
              <a:t>int</a:t>
            </a:r>
            <a:r>
              <a:rPr>
                <a:solidFill>
                  <a:srgbClr val="666600"/>
                </a:solidFill>
              </a:rPr>
              <a:t>(</a:t>
            </a:r>
            <a:r>
              <a:t>s</a:t>
            </a:r>
            <a:r>
              <a:rPr>
                <a:solidFill>
                  <a:srgbClr val="666600"/>
                </a:solidFill>
              </a:rPr>
              <a:t>)</a:t>
            </a: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print</a:t>
            </a:r>
            <a:r>
              <a:rPr>
                <a:solidFill>
                  <a:srgbClr val="666600"/>
                </a:solidFill>
              </a:rPr>
              <a:t>(</a:t>
            </a:r>
            <a:r>
              <a:rPr>
                <a:solidFill>
                  <a:srgbClr val="006666"/>
                </a:solidFill>
              </a:rPr>
              <a:t>10</a:t>
            </a:r>
            <a:r>
              <a:rPr>
                <a:solidFill>
                  <a:srgbClr val="668099">
                    <a:alpha val="40000"/>
                  </a:srgbClr>
                </a:solidFill>
              </a:rPr>
              <a:t> </a:t>
            </a:r>
            <a:r>
              <a:rPr>
                <a:solidFill>
                  <a:srgbClr val="666600"/>
                </a:solidFill>
              </a:rPr>
              <a:t>/</a:t>
            </a:r>
            <a:r>
              <a:rPr>
                <a:solidFill>
                  <a:srgbClr val="668099">
                    <a:alpha val="40000"/>
                  </a:srgbClr>
                </a:solidFill>
              </a:rPr>
              <a:t> n</a:t>
            </a:r>
            <a:r>
              <a:rPr>
                <a:solidFill>
                  <a:srgbClr val="666600"/>
                </a:solidFill>
              </a:rPr>
              <a:t>)</a:t>
            </a:r>
          </a:p>
        </p:txBody>
      </p:sp>
      <p:pic>
        <p:nvPicPr>
          <p:cNvPr id="2541" name="图像" descr="图像"/>
          <p:cNvPicPr>
            <a:picLocks noChangeAspect="1"/>
          </p:cNvPicPr>
          <p:nvPr/>
        </p:nvPicPr>
        <p:blipFill>
          <a:blip r:embed="rId3">
            <a:extLst/>
          </a:blip>
          <a:stretch>
            <a:fillRect/>
          </a:stretch>
        </p:blipFill>
        <p:spPr>
          <a:xfrm>
            <a:off x="1397000" y="3634616"/>
            <a:ext cx="6350000" cy="622301"/>
          </a:xfrm>
          <a:prstGeom prst="rect">
            <a:avLst/>
          </a:prstGeom>
          <a:ln w="12700">
            <a:miter lim="400000"/>
          </a:ln>
        </p:spPr>
      </p:pic>
      <p:pic>
        <p:nvPicPr>
          <p:cNvPr id="2542" name="图像" descr="图像"/>
          <p:cNvPicPr>
            <a:picLocks noChangeAspect="1"/>
          </p:cNvPicPr>
          <p:nvPr/>
        </p:nvPicPr>
        <p:blipFill>
          <a:blip r:embed="rId4">
            <a:extLst/>
          </a:blip>
          <a:stretch>
            <a:fillRect/>
          </a:stretch>
        </p:blipFill>
        <p:spPr>
          <a:xfrm>
            <a:off x="3171999" y="5188514"/>
            <a:ext cx="2273301" cy="13208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6" name="11.2 调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11.2	</a:t>
            </a:r>
            <a:r>
              <a:t>调试</a:t>
            </a:r>
          </a:p>
        </p:txBody>
      </p:sp>
      <p:sp>
        <p:nvSpPr>
          <p:cNvPr id="2547" name="输入命令n可以单步执行代码："/>
          <p:cNvSpPr txBox="1"/>
          <p:nvPr/>
        </p:nvSpPr>
        <p:spPr>
          <a:xfrm>
            <a:off x="347125" y="946165"/>
            <a:ext cx="7764257"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输入命令</a:t>
            </a:r>
            <a:r>
              <a:rPr>
                <a:solidFill>
                  <a:schemeClr val="accent2">
                    <a:satOff val="-67193"/>
                    <a:lumOff val="20931"/>
                  </a:schemeClr>
                </a:solidFill>
              </a:rPr>
              <a:t>n</a:t>
            </a:r>
            <a:r>
              <a:t>可以单步执行代码：</a:t>
            </a:r>
          </a:p>
        </p:txBody>
      </p:sp>
      <p:sp>
        <p:nvSpPr>
          <p:cNvPr id="2548" name="任何时候都可以输入命令p 变量名来查看变量："/>
          <p:cNvSpPr txBox="1"/>
          <p:nvPr/>
        </p:nvSpPr>
        <p:spPr>
          <a:xfrm>
            <a:off x="408034" y="2878950"/>
            <a:ext cx="812493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任何时候都可以输入命令</a:t>
            </a:r>
            <a:r>
              <a:rPr>
                <a:solidFill>
                  <a:schemeClr val="accent2">
                    <a:satOff val="-67193"/>
                    <a:lumOff val="20931"/>
                  </a:schemeClr>
                </a:solidFill>
              </a:rPr>
              <a:t>p</a:t>
            </a:r>
            <a:r>
              <a:t> 变量名来查看变量：</a:t>
            </a:r>
          </a:p>
        </p:txBody>
      </p:sp>
      <p:sp>
        <p:nvSpPr>
          <p:cNvPr id="2549" name="输入命令q结束调试，退出程序："/>
          <p:cNvSpPr txBox="1"/>
          <p:nvPr/>
        </p:nvSpPr>
        <p:spPr>
          <a:xfrm>
            <a:off x="408034" y="4356294"/>
            <a:ext cx="812493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输入命令</a:t>
            </a:r>
            <a:r>
              <a:rPr>
                <a:solidFill>
                  <a:schemeClr val="accent2">
                    <a:satOff val="-67193"/>
                    <a:lumOff val="20931"/>
                  </a:schemeClr>
                </a:solidFill>
              </a:rPr>
              <a:t>q</a:t>
            </a:r>
            <a:r>
              <a:t>结束调试，退出程序：</a:t>
            </a:r>
          </a:p>
        </p:txBody>
      </p:sp>
      <p:pic>
        <p:nvPicPr>
          <p:cNvPr id="2550" name="图像" descr="图像"/>
          <p:cNvPicPr>
            <a:picLocks noChangeAspect="1"/>
          </p:cNvPicPr>
          <p:nvPr/>
        </p:nvPicPr>
        <p:blipFill>
          <a:blip r:embed="rId3">
            <a:extLst/>
          </a:blip>
          <a:stretch>
            <a:fillRect/>
          </a:stretch>
        </p:blipFill>
        <p:spPr>
          <a:xfrm>
            <a:off x="1622429" y="1469328"/>
            <a:ext cx="6134101" cy="1295401"/>
          </a:xfrm>
          <a:prstGeom prst="rect">
            <a:avLst/>
          </a:prstGeom>
          <a:ln w="12700">
            <a:miter lim="400000"/>
          </a:ln>
        </p:spPr>
      </p:pic>
      <p:pic>
        <p:nvPicPr>
          <p:cNvPr id="2551" name="图像" descr="图像"/>
          <p:cNvPicPr>
            <a:picLocks noChangeAspect="1"/>
          </p:cNvPicPr>
          <p:nvPr/>
        </p:nvPicPr>
        <p:blipFill>
          <a:blip r:embed="rId4">
            <a:extLst/>
          </a:blip>
          <a:stretch>
            <a:fillRect/>
          </a:stretch>
        </p:blipFill>
        <p:spPr>
          <a:xfrm>
            <a:off x="3822700" y="3371242"/>
            <a:ext cx="1498600" cy="901701"/>
          </a:xfrm>
          <a:prstGeom prst="rect">
            <a:avLst/>
          </a:prstGeom>
          <a:ln w="12700">
            <a:miter lim="400000"/>
          </a:ln>
        </p:spPr>
      </p:pic>
      <p:pic>
        <p:nvPicPr>
          <p:cNvPr id="2552" name="图像" descr="图像"/>
          <p:cNvPicPr>
            <a:picLocks noChangeAspect="1"/>
          </p:cNvPicPr>
          <p:nvPr/>
        </p:nvPicPr>
        <p:blipFill>
          <a:blip r:embed="rId5">
            <a:extLst/>
          </a:blip>
          <a:stretch>
            <a:fillRect/>
          </a:stretch>
        </p:blipFill>
        <p:spPr>
          <a:xfrm>
            <a:off x="4368663" y="4440115"/>
            <a:ext cx="1016001" cy="241301"/>
          </a:xfrm>
          <a:prstGeom prst="rect">
            <a:avLst/>
          </a:prstGeom>
          <a:ln w="12700">
            <a:miter lim="400000"/>
          </a:ln>
        </p:spPr>
      </p:pic>
      <p:sp>
        <p:nvSpPr>
          <p:cNvPr id="2553" name="这种通过pdb在命令行调试的方法理论上是万能的，但是麻烦，如果有一千行代码，要运行到第999行得敲过多命令。因此还有另一种调试方法。"/>
          <p:cNvSpPr txBox="1"/>
          <p:nvPr/>
        </p:nvSpPr>
        <p:spPr>
          <a:xfrm>
            <a:off x="509532" y="5012747"/>
            <a:ext cx="812493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这种通过</a:t>
            </a:r>
            <a:r>
              <a:rPr>
                <a:solidFill>
                  <a:schemeClr val="accent2">
                    <a:satOff val="-67193"/>
                    <a:lumOff val="20931"/>
                  </a:schemeClr>
                </a:solidFill>
              </a:rPr>
              <a:t>pdb</a:t>
            </a:r>
            <a:r>
              <a:t>在命令行调试的方法理论上是万能的，但是麻烦，如果有一千行代码，要运行到第999行得敲过多命令。因此还有另一种调试方法。</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7" name="11.2 调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11.2	</a:t>
            </a:r>
            <a:r>
              <a:t>调试</a:t>
            </a:r>
          </a:p>
        </p:txBody>
      </p:sp>
      <p:sp>
        <p:nvSpPr>
          <p:cNvPr id="2558" name="这个方法也是用pdb，但是不需要单步执行，我们只需要import pdb，然后，在可能出错的地方放一个pdb.set_trace()，就可以设置一个断点："/>
          <p:cNvSpPr txBox="1"/>
          <p:nvPr/>
        </p:nvSpPr>
        <p:spPr>
          <a:xfrm>
            <a:off x="689872" y="1428244"/>
            <a:ext cx="776425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这个方法也是用</a:t>
            </a:r>
            <a:r>
              <a:rPr>
                <a:solidFill>
                  <a:schemeClr val="accent2">
                    <a:satOff val="-67193"/>
                    <a:lumOff val="20931"/>
                  </a:schemeClr>
                </a:solidFill>
              </a:rPr>
              <a:t>pdb</a:t>
            </a:r>
            <a:r>
              <a:t>，但是不需要单步执行，我们只需要</a:t>
            </a:r>
            <a:r>
              <a:rPr>
                <a:solidFill>
                  <a:schemeClr val="accent2">
                    <a:satOff val="-67193"/>
                    <a:lumOff val="20931"/>
                  </a:schemeClr>
                </a:solidFill>
              </a:rPr>
              <a:t>import pdb</a:t>
            </a:r>
            <a:r>
              <a:t>，然后，在可能出错的地方放一个</a:t>
            </a:r>
            <a:r>
              <a:rPr>
                <a:solidFill>
                  <a:schemeClr val="accent2">
                    <a:satOff val="-67193"/>
                    <a:lumOff val="20931"/>
                  </a:schemeClr>
                </a:solidFill>
              </a:rPr>
              <a:t>pdb.set_trace()</a:t>
            </a:r>
            <a:r>
              <a:t>，就可以设置一个断点：</a:t>
            </a:r>
          </a:p>
        </p:txBody>
      </p:sp>
      <p:sp>
        <p:nvSpPr>
          <p:cNvPr id="2559"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560" name="pdb.set_trace()："/>
          <p:cNvSpPr txBox="1"/>
          <p:nvPr/>
        </p:nvSpPr>
        <p:spPr>
          <a:xfrm>
            <a:off x="1219159" y="862275"/>
            <a:ext cx="2168907"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pdb.set_trace()：</a:t>
            </a:r>
          </a:p>
        </p:txBody>
      </p:sp>
      <p:sp>
        <p:nvSpPr>
          <p:cNvPr id="2561" name="运行代码，程序会自动在pdb.set_trace()暂停并进入pdb调试环境，可以用命令p查看变量，或者用命令c继续运行："/>
          <p:cNvSpPr txBox="1"/>
          <p:nvPr/>
        </p:nvSpPr>
        <p:spPr>
          <a:xfrm>
            <a:off x="509532" y="3568241"/>
            <a:ext cx="812493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运行代码，程序会自动在</a:t>
            </a:r>
            <a:r>
              <a:rPr>
                <a:solidFill>
                  <a:schemeClr val="accent2">
                    <a:satOff val="-67193"/>
                    <a:lumOff val="20931"/>
                  </a:schemeClr>
                </a:solidFill>
              </a:rPr>
              <a:t>pdb.set_trace()</a:t>
            </a:r>
            <a:r>
              <a:t>暂停并进入</a:t>
            </a:r>
            <a:r>
              <a:rPr>
                <a:solidFill>
                  <a:schemeClr val="accent2">
                    <a:satOff val="-67193"/>
                    <a:lumOff val="20931"/>
                  </a:schemeClr>
                </a:solidFill>
              </a:rPr>
              <a:t>pdb</a:t>
            </a:r>
            <a:r>
              <a:t>调试环境，可以用命令</a:t>
            </a:r>
            <a:r>
              <a:rPr>
                <a:solidFill>
                  <a:schemeClr val="accent2">
                    <a:satOff val="-67193"/>
                    <a:lumOff val="20931"/>
                  </a:schemeClr>
                </a:solidFill>
              </a:rPr>
              <a:t>p</a:t>
            </a:r>
            <a:r>
              <a:t>查看变量，或者用命令</a:t>
            </a:r>
            <a:r>
              <a:rPr>
                <a:solidFill>
                  <a:schemeClr val="accent2">
                    <a:satOff val="-67193"/>
                    <a:lumOff val="20931"/>
                  </a:schemeClr>
                </a:solidFill>
              </a:rPr>
              <a:t>c</a:t>
            </a:r>
            <a:r>
              <a:t>继续运行：</a:t>
            </a:r>
          </a:p>
        </p:txBody>
      </p:sp>
      <p:sp>
        <p:nvSpPr>
          <p:cNvPr id="2562" name="这个方式比直接启动pdb单步调试效率要高很多，但还是不够。"/>
          <p:cNvSpPr txBox="1"/>
          <p:nvPr/>
        </p:nvSpPr>
        <p:spPr>
          <a:xfrm>
            <a:off x="509532" y="6254587"/>
            <a:ext cx="812493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这个方式比直接启动</a:t>
            </a:r>
            <a:r>
              <a:rPr>
                <a:solidFill>
                  <a:schemeClr val="accent2">
                    <a:satOff val="-67193"/>
                    <a:lumOff val="20931"/>
                  </a:schemeClr>
                </a:solidFill>
              </a:rPr>
              <a:t>pdb</a:t>
            </a:r>
            <a:r>
              <a:t>单步调试效率要高很多，但还是不够。</a:t>
            </a:r>
          </a:p>
        </p:txBody>
      </p:sp>
      <p:sp>
        <p:nvSpPr>
          <p:cNvPr id="2563" name="import pdb…"/>
          <p:cNvSpPr txBox="1"/>
          <p:nvPr/>
        </p:nvSpPr>
        <p:spPr>
          <a:xfrm>
            <a:off x="2388704" y="2209343"/>
            <a:ext cx="4366591" cy="1310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import</a:t>
            </a:r>
            <a:r>
              <a:rPr>
                <a:solidFill>
                  <a:srgbClr val="668099">
                    <a:alpha val="40000"/>
                  </a:srgbClr>
                </a:solidFill>
              </a:rPr>
              <a:t> pdb</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s </a:t>
            </a:r>
            <a:r>
              <a:rPr>
                <a:solidFill>
                  <a:srgbClr val="666600"/>
                </a:solidFill>
              </a:rPr>
              <a:t>=</a:t>
            </a:r>
            <a:r>
              <a:t> </a:t>
            </a:r>
            <a:r>
              <a:rPr>
                <a:solidFill>
                  <a:srgbClr val="008800"/>
                </a:solidFill>
              </a:rPr>
              <a:t>'0'</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n </a:t>
            </a:r>
            <a:r>
              <a:rPr>
                <a:solidFill>
                  <a:srgbClr val="666600"/>
                </a:solidFill>
              </a:rPr>
              <a:t>=</a:t>
            </a:r>
            <a:r>
              <a:t> </a:t>
            </a:r>
            <a:r>
              <a:rPr>
                <a:solidFill>
                  <a:srgbClr val="000088"/>
                </a:solidFill>
              </a:rPr>
              <a:t>int</a:t>
            </a:r>
            <a:r>
              <a:rPr>
                <a:solidFill>
                  <a:srgbClr val="666600"/>
                </a:solidFill>
              </a:rPr>
              <a:t>(</a:t>
            </a:r>
            <a:r>
              <a:t>s</a:t>
            </a:r>
            <a:r>
              <a:rPr>
                <a:solidFill>
                  <a:srgbClr val="666600"/>
                </a:solidFill>
              </a:rPr>
              <a:t>)</a:t>
            </a:r>
          </a:p>
          <a:p>
            <a:pPr marL="457200" indent="-317500" defTabSz="457200">
              <a:buClr>
                <a:srgbClr val="000088"/>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pdb</a:t>
            </a:r>
            <a:r>
              <a:rPr>
                <a:solidFill>
                  <a:srgbClr val="666600"/>
                </a:solidFill>
              </a:rPr>
              <a:t>.</a:t>
            </a:r>
            <a:r>
              <a:rPr>
                <a:solidFill>
                  <a:srgbClr val="668099">
                    <a:alpha val="40000"/>
                  </a:srgbClr>
                </a:solidFill>
              </a:rPr>
              <a:t>set_trace</a:t>
            </a:r>
            <a:r>
              <a:rPr>
                <a:solidFill>
                  <a:srgbClr val="666600"/>
                </a:solidFill>
              </a:rPr>
              <a:t>()</a:t>
            </a:r>
            <a:r>
              <a:rPr>
                <a:solidFill>
                  <a:srgbClr val="668099">
                    <a:alpha val="40000"/>
                  </a:srgbClr>
                </a:solidFill>
              </a:rPr>
              <a:t> </a:t>
            </a:r>
            <a:r>
              <a:t># 运行到这里会自动暂停</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print</a:t>
            </a:r>
            <a:r>
              <a:rPr>
                <a:solidFill>
                  <a:srgbClr val="666600"/>
                </a:solidFill>
              </a:rPr>
              <a:t>(</a:t>
            </a:r>
            <a:r>
              <a:rPr>
                <a:solidFill>
                  <a:srgbClr val="006666"/>
                </a:solidFill>
              </a:rPr>
              <a:t>10</a:t>
            </a:r>
            <a:r>
              <a:rPr>
                <a:solidFill>
                  <a:srgbClr val="668099">
                    <a:alpha val="40000"/>
                  </a:srgbClr>
                </a:solidFill>
              </a:rPr>
              <a:t> </a:t>
            </a:r>
            <a:r>
              <a:rPr>
                <a:solidFill>
                  <a:srgbClr val="666600"/>
                </a:solidFill>
              </a:rPr>
              <a:t>/</a:t>
            </a:r>
            <a:r>
              <a:rPr>
                <a:solidFill>
                  <a:srgbClr val="668099">
                    <a:alpha val="40000"/>
                  </a:srgbClr>
                </a:solidFill>
              </a:rPr>
              <a:t> n</a:t>
            </a:r>
            <a:r>
              <a:rPr>
                <a:solidFill>
                  <a:srgbClr val="666600"/>
                </a:solidFill>
              </a:rPr>
              <a:t>)</a:t>
            </a:r>
          </a:p>
        </p:txBody>
      </p:sp>
      <p:pic>
        <p:nvPicPr>
          <p:cNvPr id="2564" name="图像" descr="图像"/>
          <p:cNvPicPr>
            <a:picLocks noChangeAspect="1"/>
          </p:cNvPicPr>
          <p:nvPr/>
        </p:nvPicPr>
        <p:blipFill>
          <a:blip r:embed="rId3">
            <a:extLst/>
          </a:blip>
          <a:stretch>
            <a:fillRect/>
          </a:stretch>
        </p:blipFill>
        <p:spPr>
          <a:xfrm>
            <a:off x="1974502" y="4349341"/>
            <a:ext cx="5194996" cy="183163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8" name="11.2 调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11.2	</a:t>
            </a:r>
            <a:r>
              <a:t>调试</a:t>
            </a:r>
          </a:p>
        </p:txBody>
      </p:sp>
      <p:sp>
        <p:nvSpPr>
          <p:cNvPr id="2569" name="如果要比较方便地设置断点、单步执行，就需要一个支持调试功能的IDE。目前较好的Python IDE有："/>
          <p:cNvSpPr txBox="1"/>
          <p:nvPr/>
        </p:nvSpPr>
        <p:spPr>
          <a:xfrm>
            <a:off x="689872" y="1428244"/>
            <a:ext cx="776425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如果要比较方便地设置断点、单步执行，就需要一个支持调试功能的IDE。目前较好的Python IDE有：</a:t>
            </a:r>
          </a:p>
        </p:txBody>
      </p:sp>
      <p:sp>
        <p:nvSpPr>
          <p:cNvPr id="2570"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571" name="IDE："/>
          <p:cNvSpPr txBox="1"/>
          <p:nvPr/>
        </p:nvSpPr>
        <p:spPr>
          <a:xfrm>
            <a:off x="1219159" y="862275"/>
            <a:ext cx="785877"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IDE：</a:t>
            </a:r>
          </a:p>
        </p:txBody>
      </p:sp>
      <p:sp>
        <p:nvSpPr>
          <p:cNvPr id="2572" name="Visual Studio Code：https://code.visualstudio.com/，需要安装Python插件。"/>
          <p:cNvSpPr txBox="1"/>
          <p:nvPr/>
        </p:nvSpPr>
        <p:spPr>
          <a:xfrm>
            <a:off x="1589650" y="2301670"/>
            <a:ext cx="6199658"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400">
                <a:solidFill>
                  <a:srgbClr val="0593D3"/>
                </a:solidFill>
                <a:latin typeface="Helvetica Neue"/>
                <a:ea typeface="Helvetica Neue"/>
                <a:cs typeface="Helvetica Neue"/>
                <a:sym typeface="Helvetica Neue"/>
              </a:defRPr>
            </a:pPr>
            <a:r>
              <a:rPr>
                <a:solidFill>
                  <a:srgbClr val="666666"/>
                </a:solidFill>
              </a:rPr>
              <a:t>Visual Studio Code：</a:t>
            </a:r>
            <a:r>
              <a:rPr u="sng">
                <a:solidFill>
                  <a:schemeClr val="accent4">
                    <a:satOff val="-1335"/>
                    <a:lumOff val="-10274"/>
                  </a:schemeClr>
                </a:solidFill>
                <a:uFill>
                  <a:solidFill>
                    <a:schemeClr val="accent1">
                      <a:lumOff val="44000"/>
                    </a:schemeClr>
                  </a:solidFill>
                </a:uFill>
                <a:hlinkClick r:id="rId3" invalidUrl="" action="" tgtFrame="" tooltip="" history="1" highlightClick="0" endSnd="0"/>
              </a:rPr>
              <a:t>https://code.visualstudio.com/</a:t>
            </a:r>
            <a:r>
              <a:rPr>
                <a:solidFill>
                  <a:srgbClr val="666666"/>
                </a:solidFill>
              </a:rPr>
              <a:t>，需要安装Python插件。</a:t>
            </a:r>
          </a:p>
        </p:txBody>
      </p:sp>
      <p:sp>
        <p:nvSpPr>
          <p:cNvPr id="2573" name="PyCharm：http://www.jetbrains.com/pycharm/"/>
          <p:cNvSpPr txBox="1"/>
          <p:nvPr/>
        </p:nvSpPr>
        <p:spPr>
          <a:xfrm>
            <a:off x="1608890" y="2691943"/>
            <a:ext cx="3838119"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400">
                <a:solidFill>
                  <a:srgbClr val="0593D3"/>
                </a:solidFill>
                <a:latin typeface="Helvetica Neue"/>
                <a:ea typeface="Helvetica Neue"/>
                <a:cs typeface="Helvetica Neue"/>
                <a:sym typeface="Helvetica Neue"/>
              </a:defRPr>
            </a:pPr>
            <a:r>
              <a:rPr>
                <a:solidFill>
                  <a:srgbClr val="666666"/>
                </a:solidFill>
              </a:rPr>
              <a:t>PyCharm：</a:t>
            </a:r>
            <a:r>
              <a:rPr u="sng">
                <a:solidFill>
                  <a:schemeClr val="accent4">
                    <a:satOff val="-1335"/>
                    <a:lumOff val="-10274"/>
                  </a:schemeClr>
                </a:solidFill>
                <a:uFill>
                  <a:solidFill>
                    <a:schemeClr val="accent1">
                      <a:lumOff val="44000"/>
                    </a:schemeClr>
                  </a:solidFill>
                </a:uFill>
                <a:hlinkClick r:id="rId4" invalidUrl="" action="" tgtFrame="" tooltip="" history="1" highlightClick="0" endSnd="0"/>
              </a:rPr>
              <a:t>http://www.jetbrains.com/pycharm/</a:t>
            </a:r>
          </a:p>
        </p:txBody>
      </p:sp>
      <p:sp>
        <p:nvSpPr>
          <p:cNvPr id="2574" name="另外，Eclipse加上pydev插件也可以调试Python程序。"/>
          <p:cNvSpPr txBox="1"/>
          <p:nvPr/>
        </p:nvSpPr>
        <p:spPr>
          <a:xfrm>
            <a:off x="1619545" y="3085642"/>
            <a:ext cx="4388054"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400">
                <a:solidFill>
                  <a:srgbClr val="666666"/>
                </a:solidFill>
                <a:latin typeface="Helvetica Neue"/>
                <a:ea typeface="Helvetica Neue"/>
                <a:cs typeface="Helvetica Neue"/>
                <a:sym typeface="Helvetica Neue"/>
              </a:defRPr>
            </a:pPr>
            <a:r>
              <a:t>另外，</a:t>
            </a:r>
            <a:r>
              <a:rPr>
                <a:solidFill>
                  <a:srgbClr val="0593D3"/>
                </a:solidFill>
                <a:hlinkClick r:id="rId5" invalidUrl="" action="" tgtFrame="" tooltip="" history="1" highlightClick="0" endSnd="0"/>
              </a:rPr>
              <a:t>Eclipse</a:t>
            </a:r>
            <a:r>
              <a:t>加上</a:t>
            </a:r>
            <a:r>
              <a:rPr>
                <a:solidFill>
                  <a:srgbClr val="0593D3"/>
                </a:solidFill>
                <a:hlinkClick r:id="rId6" invalidUrl="" action="" tgtFrame="" tooltip="" history="1" highlightClick="0" endSnd="0"/>
              </a:rPr>
              <a:t>pydev</a:t>
            </a:r>
            <a:r>
              <a:t>插件也可以调试Python程序。</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8" name="11.3 单元测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11.3	</a:t>
            </a:r>
            <a:r>
              <a:t>单元测试</a:t>
            </a:r>
          </a:p>
        </p:txBody>
      </p:sp>
      <p:sp>
        <p:nvSpPr>
          <p:cNvPr id="2579" name="单元测试是用来对一个模块、一个函数或者一个类来进行正确性检验的测试工作。…"/>
          <p:cNvSpPr txBox="1"/>
          <p:nvPr/>
        </p:nvSpPr>
        <p:spPr>
          <a:xfrm>
            <a:off x="425213" y="872924"/>
            <a:ext cx="8293574" cy="55657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单元测试是用来对一个模块、一个函数或者一个类来进行正确性检验的测试工作。</a:t>
            </a:r>
          </a:p>
          <a:p>
            <a:pPr defTabSz="457200">
              <a:defRPr>
                <a:solidFill>
                  <a:srgbClr val="000000"/>
                </a:solidFill>
                <a:latin typeface="Helvetica Neue"/>
                <a:ea typeface="Helvetica Neue"/>
                <a:cs typeface="Helvetica Neue"/>
                <a:sym typeface="Helvetica Neue"/>
              </a:defRPr>
            </a:pPr>
            <a:r>
              <a:t>        比如对函数abs()，可以编写出以下几个测试用例：</a:t>
            </a:r>
          </a:p>
          <a:p>
            <a:pPr marL="457200" indent="-317500" defTabSz="457200">
              <a:buClr>
                <a:srgbClr val="666666"/>
              </a:buClr>
              <a:buSzPct val="100000"/>
              <a:buFont typeface="Helvetica Neue"/>
              <a:buAutoNum type="arabicPeriod" startAt="1"/>
              <a:defRPr>
                <a:solidFill>
                  <a:srgbClr val="000000"/>
                </a:solidFill>
                <a:latin typeface="Helvetica Neue"/>
                <a:ea typeface="Helvetica Neue"/>
                <a:cs typeface="Helvetica Neue"/>
                <a:sym typeface="Helvetica Neue"/>
              </a:defRPr>
            </a:pPr>
            <a:r>
              <a:t>输入正数，比如</a:t>
            </a:r>
            <a:r>
              <a:rPr>
                <a:solidFill>
                  <a:schemeClr val="accent2">
                    <a:satOff val="-67193"/>
                    <a:lumOff val="20931"/>
                  </a:schemeClr>
                </a:solidFill>
              </a:rPr>
              <a:t>1</a:t>
            </a:r>
            <a:r>
              <a:t>、</a:t>
            </a:r>
            <a:r>
              <a:rPr>
                <a:solidFill>
                  <a:schemeClr val="accent2">
                    <a:satOff val="-67193"/>
                    <a:lumOff val="20931"/>
                  </a:schemeClr>
                </a:solidFill>
              </a:rPr>
              <a:t>1.2</a:t>
            </a:r>
            <a:r>
              <a:t>、</a:t>
            </a:r>
            <a:r>
              <a:rPr>
                <a:solidFill>
                  <a:schemeClr val="accent2">
                    <a:satOff val="-67193"/>
                    <a:lumOff val="20931"/>
                  </a:schemeClr>
                </a:solidFill>
              </a:rPr>
              <a:t>0.99</a:t>
            </a:r>
            <a:r>
              <a:t>，期待返回值与输入相同；</a:t>
            </a:r>
          </a:p>
          <a:p>
            <a:pPr marL="457200" indent="-317500" defTabSz="457200">
              <a:buClr>
                <a:srgbClr val="666666"/>
              </a:buClr>
              <a:buSzPct val="100000"/>
              <a:buFont typeface="Helvetica Neue"/>
              <a:buAutoNum type="arabicPeriod" startAt="1"/>
              <a:defRPr>
                <a:solidFill>
                  <a:srgbClr val="000000"/>
                </a:solidFill>
                <a:latin typeface="Helvetica Neue"/>
                <a:ea typeface="Helvetica Neue"/>
                <a:cs typeface="Helvetica Neue"/>
                <a:sym typeface="Helvetica Neue"/>
              </a:defRPr>
            </a:pPr>
            <a:r>
              <a:t>输入负数，比如</a:t>
            </a:r>
            <a:r>
              <a:rPr>
                <a:solidFill>
                  <a:schemeClr val="accent2">
                    <a:satOff val="-67193"/>
                    <a:lumOff val="20931"/>
                  </a:schemeClr>
                </a:solidFill>
              </a:rPr>
              <a:t>-1</a:t>
            </a:r>
            <a:r>
              <a:t>、</a:t>
            </a:r>
            <a:r>
              <a:rPr>
                <a:solidFill>
                  <a:schemeClr val="accent2">
                    <a:satOff val="-67193"/>
                    <a:lumOff val="20931"/>
                  </a:schemeClr>
                </a:solidFill>
              </a:rPr>
              <a:t>-1.2</a:t>
            </a:r>
            <a:r>
              <a:t>、</a:t>
            </a:r>
            <a:r>
              <a:rPr>
                <a:solidFill>
                  <a:schemeClr val="accent2">
                    <a:satOff val="-67193"/>
                    <a:lumOff val="20931"/>
                  </a:schemeClr>
                </a:solidFill>
              </a:rPr>
              <a:t>-0.99</a:t>
            </a:r>
            <a:r>
              <a:t>，期待返回值与输入相反；</a:t>
            </a:r>
          </a:p>
          <a:p>
            <a:pPr marL="457200" indent="-317500" defTabSz="457200">
              <a:buClr>
                <a:srgbClr val="666666"/>
              </a:buClr>
              <a:buSzPct val="100000"/>
              <a:buFont typeface="Helvetica Neue"/>
              <a:buAutoNum type="arabicPeriod" startAt="1"/>
              <a:defRPr>
                <a:solidFill>
                  <a:srgbClr val="000000"/>
                </a:solidFill>
                <a:latin typeface="Helvetica Neue"/>
                <a:ea typeface="Helvetica Neue"/>
                <a:cs typeface="Helvetica Neue"/>
                <a:sym typeface="Helvetica Neue"/>
              </a:defRPr>
            </a:pPr>
            <a:r>
              <a:t>输入</a:t>
            </a:r>
            <a:r>
              <a:rPr>
                <a:solidFill>
                  <a:schemeClr val="accent2">
                    <a:satOff val="-67193"/>
                    <a:lumOff val="20931"/>
                  </a:schemeClr>
                </a:solidFill>
              </a:rPr>
              <a:t>0</a:t>
            </a:r>
            <a:r>
              <a:t>，期待返回</a:t>
            </a:r>
            <a:r>
              <a:rPr>
                <a:solidFill>
                  <a:schemeClr val="accent2">
                    <a:satOff val="-67193"/>
                    <a:lumOff val="20931"/>
                  </a:schemeClr>
                </a:solidFill>
              </a:rPr>
              <a:t>0</a:t>
            </a:r>
            <a:r>
              <a:t>；</a:t>
            </a:r>
          </a:p>
          <a:p>
            <a:pPr marL="457200" indent="-317500" defTabSz="457200">
              <a:buClr>
                <a:srgbClr val="666666"/>
              </a:buClr>
              <a:buSzPct val="100000"/>
              <a:buFont typeface="Helvetica Neue"/>
              <a:buAutoNum type="arabicPeriod" startAt="1"/>
              <a:defRPr>
                <a:solidFill>
                  <a:srgbClr val="000000"/>
                </a:solidFill>
                <a:latin typeface="Helvetica Neue"/>
                <a:ea typeface="Helvetica Neue"/>
                <a:cs typeface="Helvetica Neue"/>
                <a:sym typeface="Helvetica Neue"/>
              </a:defRPr>
            </a:pPr>
            <a:r>
              <a:t>输入非数值类型，比如</a:t>
            </a:r>
            <a:r>
              <a:rPr>
                <a:solidFill>
                  <a:schemeClr val="accent2">
                    <a:satOff val="-67193"/>
                    <a:lumOff val="20931"/>
                  </a:schemeClr>
                </a:solidFill>
              </a:rPr>
              <a:t>None</a:t>
            </a:r>
            <a:r>
              <a:t>、</a:t>
            </a:r>
            <a:r>
              <a:rPr>
                <a:solidFill>
                  <a:schemeClr val="accent2">
                    <a:satOff val="-67193"/>
                    <a:lumOff val="20931"/>
                  </a:schemeClr>
                </a:solidFill>
              </a:rPr>
              <a:t>[]</a:t>
            </a:r>
            <a:r>
              <a:t>、</a:t>
            </a:r>
            <a:r>
              <a:rPr>
                <a:solidFill>
                  <a:schemeClr val="accent2">
                    <a:satOff val="-67193"/>
                    <a:lumOff val="20931"/>
                  </a:schemeClr>
                </a:solidFill>
              </a:rPr>
              <a:t>{}</a:t>
            </a:r>
            <a:r>
              <a:t>，期待抛出</a:t>
            </a:r>
            <a:r>
              <a:rPr>
                <a:solidFill>
                  <a:schemeClr val="accent2">
                    <a:satOff val="-67193"/>
                    <a:lumOff val="20931"/>
                  </a:schemeClr>
                </a:solidFill>
              </a:rPr>
              <a:t>TypeError</a:t>
            </a:r>
            <a:r>
              <a:t>。</a:t>
            </a:r>
          </a:p>
          <a:p>
            <a:pPr defTabSz="457200">
              <a:defRPr>
                <a:solidFill>
                  <a:srgbClr val="000000"/>
                </a:solidFill>
                <a:latin typeface="Helvetica Neue"/>
                <a:ea typeface="Helvetica Neue"/>
                <a:cs typeface="Helvetica Neue"/>
                <a:sym typeface="Helvetica Neue"/>
              </a:defRPr>
            </a:pPr>
            <a:r>
              <a:t>        把上面的测试用例放到一个测试模块里，就是一个完整的单元测试。</a:t>
            </a:r>
          </a:p>
          <a:p>
            <a:pPr defTabSz="457200">
              <a:defRPr>
                <a:solidFill>
                  <a:srgbClr val="000000"/>
                </a:solidFill>
                <a:latin typeface="Helvetica Neue"/>
                <a:ea typeface="Helvetica Neue"/>
                <a:cs typeface="Helvetica Neue"/>
                <a:sym typeface="Helvetica Neue"/>
              </a:defRPr>
            </a:pPr>
            <a:r>
              <a:t>        如果单元测试通过，说明测试的这个函数能够正常工作。如果单元测试不通过，要么函数有bug，要么测试条件输入不正确，总之，需要修复使单元测试能够通过。</a:t>
            </a:r>
          </a:p>
          <a:p>
            <a:pPr defTabSz="457200">
              <a:defRPr>
                <a:solidFill>
                  <a:srgbClr val="000000"/>
                </a:solidFill>
                <a:latin typeface="Helvetica Neue"/>
                <a:ea typeface="Helvetica Neue"/>
                <a:cs typeface="Helvetica Neue"/>
                <a:sym typeface="Helvetica Neue"/>
              </a:defRPr>
            </a:pPr>
            <a:r>
              <a:t>       单元测试通过后有什么意义呢？如果对</a:t>
            </a:r>
            <a:r>
              <a:rPr>
                <a:solidFill>
                  <a:schemeClr val="accent2">
                    <a:satOff val="-67193"/>
                    <a:lumOff val="20931"/>
                  </a:schemeClr>
                </a:solidFill>
              </a:rPr>
              <a:t>abs()</a:t>
            </a:r>
            <a:r>
              <a:t>函数代码做了修改，只需要再跑一遍单元测试，如果通过，说明修改不会对</a:t>
            </a:r>
            <a:r>
              <a:rPr>
                <a:solidFill>
                  <a:schemeClr val="accent2">
                    <a:satOff val="-67193"/>
                    <a:lumOff val="20931"/>
                  </a:schemeClr>
                </a:solidFill>
              </a:rPr>
              <a:t>abs()</a:t>
            </a:r>
            <a:r>
              <a:t>函数原有的行为造成影响，如果测试不通过，说明修改与原有行为不一致，要么修改代码，要么修改测试。</a:t>
            </a:r>
          </a:p>
          <a:p>
            <a:pPr defTabSz="457200">
              <a:defRPr>
                <a:solidFill>
                  <a:srgbClr val="000000"/>
                </a:solidFill>
                <a:latin typeface="Helvetica Neue"/>
                <a:ea typeface="Helvetica Neue"/>
                <a:cs typeface="Helvetica Neue"/>
                <a:sym typeface="Helvetica Neue"/>
              </a:defRPr>
            </a:pPr>
            <a:r>
              <a:t>       这种以测试为驱动的开发模式最大的好处就是确保一个程序模块的行为符合设计的测试用例。在将来修改的时候，可以极大程度地保证该模块行为仍然是正确的。</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3" name="11.3 单元测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11.3	</a:t>
            </a:r>
            <a:r>
              <a:t>单元测试</a:t>
            </a:r>
          </a:p>
        </p:txBody>
      </p:sp>
      <p:sp>
        <p:nvSpPr>
          <p:cNvPr id="2584" name="编写一个Dict类，这个类的行为和dict一致:"/>
          <p:cNvSpPr txBox="1"/>
          <p:nvPr/>
        </p:nvSpPr>
        <p:spPr>
          <a:xfrm>
            <a:off x="355226" y="974534"/>
            <a:ext cx="8433548"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编写一个</a:t>
            </a:r>
            <a:r>
              <a:rPr>
                <a:solidFill>
                  <a:schemeClr val="accent2">
                    <a:satOff val="-67193"/>
                    <a:lumOff val="20931"/>
                  </a:schemeClr>
                </a:solidFill>
              </a:rPr>
              <a:t>Dict</a:t>
            </a:r>
            <a:r>
              <a:t>类，这个类的行为和</a:t>
            </a:r>
            <a:r>
              <a:rPr>
                <a:solidFill>
                  <a:schemeClr val="accent2">
                    <a:satOff val="-67193"/>
                    <a:lumOff val="20931"/>
                  </a:schemeClr>
                </a:solidFill>
              </a:rPr>
              <a:t>dict</a:t>
            </a:r>
            <a:r>
              <a:t>一致:</a:t>
            </a:r>
          </a:p>
        </p:txBody>
      </p:sp>
      <p:pic>
        <p:nvPicPr>
          <p:cNvPr id="2585" name="图像" descr="图像"/>
          <p:cNvPicPr>
            <a:picLocks noChangeAspect="1"/>
          </p:cNvPicPr>
          <p:nvPr/>
        </p:nvPicPr>
        <p:blipFill>
          <a:blip r:embed="rId3">
            <a:extLst/>
          </a:blip>
          <a:stretch>
            <a:fillRect/>
          </a:stretch>
        </p:blipFill>
        <p:spPr>
          <a:xfrm>
            <a:off x="2838484" y="4913482"/>
            <a:ext cx="3314701" cy="825501"/>
          </a:xfrm>
          <a:prstGeom prst="rect">
            <a:avLst/>
          </a:prstGeom>
          <a:ln w="12700">
            <a:miter lim="400000"/>
          </a:ln>
        </p:spPr>
      </p:pic>
      <p:sp>
        <p:nvSpPr>
          <p:cNvPr id="2586" name="class Dict(dict):…"/>
          <p:cNvSpPr txBox="1"/>
          <p:nvPr/>
        </p:nvSpPr>
        <p:spPr>
          <a:xfrm>
            <a:off x="76784" y="1495539"/>
            <a:ext cx="8990432" cy="27308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Dict</a:t>
            </a:r>
            <a:r>
              <a:rPr>
                <a:solidFill>
                  <a:srgbClr val="666600"/>
                </a:solidFill>
              </a:rPr>
              <a:t>(</a:t>
            </a:r>
            <a:r>
              <a:rPr>
                <a:solidFill>
                  <a:srgbClr val="668099">
                    <a:alpha val="40000"/>
                  </a:srgbClr>
                </a:solidFill>
              </a:rPr>
              <a:t>dict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rPr>
                <a:solidFill>
                  <a:srgbClr val="000088"/>
                </a:solidFill>
              </a:rPr>
              <a:t>self</a:t>
            </a:r>
            <a:r>
              <a:rPr>
                <a:solidFill>
                  <a:srgbClr val="666600"/>
                </a:solidFill>
              </a:rPr>
              <a:t>,</a:t>
            </a:r>
            <a:r>
              <a:t> </a:t>
            </a:r>
            <a:r>
              <a:rPr>
                <a:solidFill>
                  <a:srgbClr val="666600"/>
                </a:solidFill>
              </a:rPr>
              <a:t>**</a:t>
            </a:r>
            <a:r>
              <a:t>kw</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super</a:t>
            </a:r>
            <a:r>
              <a:rPr>
                <a:solidFill>
                  <a:srgbClr val="666600"/>
                </a:solidFill>
              </a:rPr>
              <a:t>().</a:t>
            </a:r>
            <a:r>
              <a:t>__init__</a:t>
            </a:r>
            <a:r>
              <a:rPr>
                <a:solidFill>
                  <a:srgbClr val="666600"/>
                </a:solidFill>
              </a:rPr>
              <a:t>(**</a:t>
            </a:r>
            <a:r>
              <a:t>kw</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p>
          <a:p>
            <a:pPr marL="457200" indent="-317500" defTabSz="457200">
              <a:buClr>
                <a:srgbClr val="668099">
                  <a:alpha val="40000"/>
                </a:srgbClr>
              </a:buClr>
              <a:buSzPct val="100000"/>
              <a:buFont typeface="Monaco"/>
              <a:buAutoNum type="arabicPeriod" startAt="5"/>
              <a:defRPr sz="1400">
                <a:solidFill>
                  <a:srgbClr val="668099">
                    <a:alpha val="40000"/>
                  </a:srgbClr>
                </a:solidFill>
                <a:latin typeface="Monaco"/>
                <a:ea typeface="Monaco"/>
                <a:cs typeface="Monaco"/>
                <a:sym typeface="Monaco"/>
              </a:defRPr>
            </a:pPr>
            <a:r>
              <a:t>    </a:t>
            </a:r>
            <a:r>
              <a:rPr>
                <a:solidFill>
                  <a:srgbClr val="000088"/>
                </a:solidFill>
              </a:rPr>
              <a:t>def</a:t>
            </a:r>
            <a:r>
              <a:t> __getattr__</a:t>
            </a:r>
            <a:r>
              <a:rPr>
                <a:solidFill>
                  <a:srgbClr val="666600"/>
                </a:solidFill>
              </a:rPr>
              <a:t>(</a:t>
            </a:r>
            <a:r>
              <a:rPr>
                <a:solidFill>
                  <a:srgbClr val="000088"/>
                </a:solidFill>
              </a:rPr>
              <a:t>self</a:t>
            </a:r>
            <a:r>
              <a:rPr>
                <a:solidFill>
                  <a:srgbClr val="666600"/>
                </a:solidFill>
              </a:rPr>
              <a:t>,</a:t>
            </a:r>
            <a:r>
              <a:t> key</a:t>
            </a:r>
            <a:r>
              <a:rPr>
                <a:solidFill>
                  <a:srgbClr val="666600"/>
                </a:solidFill>
              </a:rPr>
              <a:t>):</a:t>
            </a:r>
          </a:p>
          <a:p>
            <a:pPr marL="457200" indent="-317500" defTabSz="457200">
              <a:buClr>
                <a:srgbClr val="668099">
                  <a:alpha val="40000"/>
                </a:srgbClr>
              </a:buClr>
              <a:buSzPct val="100000"/>
              <a:buFont typeface="Monaco"/>
              <a:buAutoNum type="arabicPeriod" startAt="5"/>
              <a:defRPr sz="1400">
                <a:solidFill>
                  <a:srgbClr val="668099">
                    <a:alpha val="40000"/>
                  </a:srgbClr>
                </a:solidFill>
                <a:latin typeface="Monaco"/>
                <a:ea typeface="Monaco"/>
                <a:cs typeface="Monaco"/>
                <a:sym typeface="Monaco"/>
              </a:defRPr>
            </a:pPr>
            <a:r>
              <a:t>        </a:t>
            </a:r>
            <a:r>
              <a:rPr>
                <a:solidFill>
                  <a:srgbClr val="000088"/>
                </a:solidFill>
              </a:rPr>
              <a:t>try</a:t>
            </a:r>
            <a:r>
              <a:rPr>
                <a:solidFill>
                  <a:srgbClr val="666600"/>
                </a:solidFill>
              </a:rPr>
              <a:t>:</a:t>
            </a:r>
          </a:p>
          <a:p>
            <a:pPr marL="457200" indent="-317500" defTabSz="457200">
              <a:buClr>
                <a:srgbClr val="668099">
                  <a:alpha val="40000"/>
                </a:srgbClr>
              </a:buClr>
              <a:buSzPct val="100000"/>
              <a:buFont typeface="Monaco"/>
              <a:buAutoNum type="arabicPeriod" startAt="5"/>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0088"/>
                </a:solidFill>
              </a:rPr>
              <a:t>self</a:t>
            </a:r>
            <a:r>
              <a:rPr>
                <a:solidFill>
                  <a:srgbClr val="666600"/>
                </a:solidFill>
              </a:rPr>
              <a:t>[</a:t>
            </a:r>
            <a:r>
              <a:t>key</a:t>
            </a:r>
            <a:r>
              <a:rPr>
                <a:solidFill>
                  <a:srgbClr val="666600"/>
                </a:solidFill>
              </a:rPr>
              <a:t>]</a:t>
            </a:r>
          </a:p>
          <a:p>
            <a:pPr marL="457200" indent="-317500" defTabSz="457200">
              <a:buClr>
                <a:srgbClr val="668099">
                  <a:alpha val="40000"/>
                </a:srgbClr>
              </a:buClr>
              <a:buSzPct val="100000"/>
              <a:buFont typeface="Monaco"/>
              <a:buAutoNum type="arabicPeriod" startAt="5"/>
              <a:defRPr sz="1400">
                <a:solidFill>
                  <a:srgbClr val="668099">
                    <a:alpha val="40000"/>
                  </a:srgbClr>
                </a:solidFill>
                <a:latin typeface="Monaco"/>
                <a:ea typeface="Monaco"/>
                <a:cs typeface="Monaco"/>
                <a:sym typeface="Monaco"/>
              </a:defRPr>
            </a:pPr>
            <a:r>
              <a:t>        </a:t>
            </a:r>
            <a:r>
              <a:rPr>
                <a:solidFill>
                  <a:srgbClr val="000088"/>
                </a:solidFill>
              </a:rPr>
              <a:t>except</a:t>
            </a:r>
            <a:r>
              <a:t> </a:t>
            </a:r>
            <a:r>
              <a:rPr>
                <a:solidFill>
                  <a:srgbClr val="660066"/>
                </a:solidFill>
              </a:rPr>
              <a:t>KeyError</a:t>
            </a:r>
            <a:r>
              <a:rPr>
                <a:solidFill>
                  <a:srgbClr val="666600"/>
                </a:solidFill>
              </a:rPr>
              <a:t>:</a:t>
            </a:r>
          </a:p>
          <a:p>
            <a:pPr marL="457200" indent="-317500" defTabSz="457200">
              <a:buClr>
                <a:srgbClr val="668099">
                  <a:alpha val="40000"/>
                </a:srgbClr>
              </a:buClr>
              <a:buSzPct val="100000"/>
              <a:buFont typeface="Monaco"/>
              <a:buAutoNum type="arabicPeriod" startAt="5"/>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raise</a:t>
            </a:r>
            <a:r>
              <a:rPr>
                <a:solidFill>
                  <a:srgbClr val="668099">
                    <a:alpha val="40000"/>
                  </a:srgbClr>
                </a:solidFill>
              </a:rPr>
              <a:t> </a:t>
            </a:r>
            <a:r>
              <a:rPr>
                <a:solidFill>
                  <a:srgbClr val="660066"/>
                </a:solidFill>
              </a:rPr>
              <a:t>AttributeError</a:t>
            </a:r>
            <a:r>
              <a:rPr>
                <a:solidFill>
                  <a:srgbClr val="666600"/>
                </a:solidFill>
              </a:rPr>
              <a:t>(</a:t>
            </a:r>
            <a:r>
              <a:rPr>
                <a:solidFill>
                  <a:srgbClr val="668099">
                    <a:alpha val="40000"/>
                  </a:srgbClr>
                </a:solidFill>
              </a:rPr>
              <a:t>r</a:t>
            </a:r>
            <a:r>
              <a:t>"'Dict' object has no attribute '%s'"</a:t>
            </a:r>
            <a:r>
              <a:rPr>
                <a:solidFill>
                  <a:srgbClr val="668099">
                    <a:alpha val="40000"/>
                  </a:srgbClr>
                </a:solidFill>
              </a:rPr>
              <a:t> </a:t>
            </a:r>
            <a:r>
              <a:rPr>
                <a:solidFill>
                  <a:srgbClr val="666600"/>
                </a:solidFill>
              </a:rPr>
              <a:t>%</a:t>
            </a:r>
            <a:r>
              <a:rPr>
                <a:solidFill>
                  <a:srgbClr val="668099">
                    <a:alpha val="40000"/>
                  </a:srgbClr>
                </a:solidFill>
              </a:rPr>
              <a:t> key</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5"/>
              <a:defRPr sz="1400">
                <a:solidFill>
                  <a:srgbClr val="668099">
                    <a:alpha val="40000"/>
                  </a:srgbClr>
                </a:solidFill>
                <a:latin typeface="Monaco"/>
                <a:ea typeface="Monaco"/>
                <a:cs typeface="Monaco"/>
                <a:sym typeface="Monaco"/>
              </a:defRPr>
            </a:pPr>
            <a:r>
              <a:t>    </a:t>
            </a:r>
            <a:r>
              <a:rPr>
                <a:solidFill>
                  <a:srgbClr val="000088"/>
                </a:solidFill>
              </a:rPr>
              <a:t>def</a:t>
            </a:r>
            <a:r>
              <a:t> __setattr__</a:t>
            </a:r>
            <a:r>
              <a:rPr>
                <a:solidFill>
                  <a:srgbClr val="666600"/>
                </a:solidFill>
              </a:rPr>
              <a:t>(</a:t>
            </a:r>
            <a:r>
              <a:rPr>
                <a:solidFill>
                  <a:srgbClr val="000088"/>
                </a:solidFill>
              </a:rPr>
              <a:t>self</a:t>
            </a:r>
            <a:r>
              <a:rPr>
                <a:solidFill>
                  <a:srgbClr val="666600"/>
                </a:solidFill>
              </a:rPr>
              <a:t>,</a:t>
            </a:r>
            <a:r>
              <a:t> key</a:t>
            </a:r>
            <a:r>
              <a:rPr>
                <a:solidFill>
                  <a:srgbClr val="666600"/>
                </a:solidFill>
              </a:rPr>
              <a:t>,</a:t>
            </a:r>
            <a:r>
              <a:t> value</a:t>
            </a:r>
            <a:r>
              <a:rPr>
                <a:solidFill>
                  <a:srgbClr val="666600"/>
                </a:solidFill>
              </a:rPr>
              <a:t>):</a:t>
            </a:r>
          </a:p>
          <a:p>
            <a:pPr marL="457200" indent="-317500" defTabSz="457200">
              <a:buClr>
                <a:srgbClr val="668099">
                  <a:alpha val="40000"/>
                </a:srgbClr>
              </a:buClr>
              <a:buSzPct val="100000"/>
              <a:buFont typeface="Monaco"/>
              <a:buAutoNum type="arabicPeriod" startAt="5"/>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key</a:t>
            </a:r>
            <a:r>
              <a:rPr>
                <a:solidFill>
                  <a:srgbClr val="666600"/>
                </a:solidFill>
              </a:rPr>
              <a:t>]</a:t>
            </a:r>
            <a:r>
              <a:t> </a:t>
            </a:r>
            <a:r>
              <a:rPr>
                <a:solidFill>
                  <a:srgbClr val="666600"/>
                </a:solidFill>
              </a:rPr>
              <a:t>=</a:t>
            </a:r>
            <a:r>
              <a:t> value</a:t>
            </a:r>
          </a:p>
        </p:txBody>
      </p:sp>
      <p:sp>
        <p:nvSpPr>
          <p:cNvPr id="2587" name="可以通过属性来访问："/>
          <p:cNvSpPr txBox="1"/>
          <p:nvPr/>
        </p:nvSpPr>
        <p:spPr>
          <a:xfrm>
            <a:off x="971414" y="4427372"/>
            <a:ext cx="23901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可以通过属性来访问：</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1" name="11.3 单元测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11.3	</a:t>
            </a:r>
            <a:r>
              <a:t>单元测试</a:t>
            </a:r>
          </a:p>
        </p:txBody>
      </p:sp>
      <p:sp>
        <p:nvSpPr>
          <p:cNvPr id="2592" name="为了编写单元测试，我们需要引入Python自带的unittest模块，编写mydict_test.py如下："/>
          <p:cNvSpPr txBox="1"/>
          <p:nvPr/>
        </p:nvSpPr>
        <p:spPr>
          <a:xfrm>
            <a:off x="719915" y="736515"/>
            <a:ext cx="7437590"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为了编写单元测试，我们需要引入Python自带的</a:t>
            </a:r>
            <a:r>
              <a:rPr>
                <a:solidFill>
                  <a:schemeClr val="accent2">
                    <a:satOff val="-67193"/>
                    <a:lumOff val="20931"/>
                  </a:schemeClr>
                </a:solidFill>
              </a:rPr>
              <a:t>unittest</a:t>
            </a:r>
            <a:r>
              <a:t>模块，编写</a:t>
            </a:r>
            <a:r>
              <a:rPr>
                <a:solidFill>
                  <a:schemeClr val="accent2">
                    <a:satOff val="-67193"/>
                    <a:lumOff val="20931"/>
                  </a:schemeClr>
                </a:solidFill>
              </a:rPr>
              <a:t>mydict_test.py</a:t>
            </a:r>
            <a:r>
              <a:t>如下：</a:t>
            </a:r>
          </a:p>
        </p:txBody>
      </p:sp>
      <p:sp>
        <p:nvSpPr>
          <p:cNvPr id="2593" name="class TestDict(unittest.TestCase):…"/>
          <p:cNvSpPr txBox="1"/>
          <p:nvPr/>
        </p:nvSpPr>
        <p:spPr>
          <a:xfrm>
            <a:off x="3205010" y="1212388"/>
            <a:ext cx="5685407" cy="56264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TestDict</a:t>
            </a:r>
            <a:r>
              <a:rPr>
                <a:solidFill>
                  <a:srgbClr val="666600"/>
                </a:solidFill>
              </a:rPr>
              <a:t>(</a:t>
            </a:r>
            <a:r>
              <a:rPr>
                <a:solidFill>
                  <a:srgbClr val="668099">
                    <a:alpha val="40000"/>
                  </a:srgbClr>
                </a:solidFill>
              </a:rPr>
              <a:t>unittest</a:t>
            </a:r>
            <a:r>
              <a:rPr>
                <a:solidFill>
                  <a:srgbClr val="666600"/>
                </a:solidFill>
              </a:rPr>
              <a:t>.</a:t>
            </a:r>
            <a:r>
              <a:rPr>
                <a:solidFill>
                  <a:srgbClr val="660066"/>
                </a:solidFill>
              </a:rPr>
              <a:t>TestCase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test_init</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d </a:t>
            </a:r>
            <a:r>
              <a:rPr>
                <a:solidFill>
                  <a:srgbClr val="666600"/>
                </a:solidFill>
              </a:rPr>
              <a:t>=</a:t>
            </a:r>
            <a:r>
              <a:t> </a:t>
            </a:r>
            <a:r>
              <a:rPr>
                <a:solidFill>
                  <a:srgbClr val="660066"/>
                </a:solidFill>
              </a:rPr>
              <a:t>Dict</a:t>
            </a:r>
            <a:r>
              <a:rPr>
                <a:solidFill>
                  <a:srgbClr val="666600"/>
                </a:solidFill>
              </a:rPr>
              <a:t>(</a:t>
            </a:r>
            <a:r>
              <a:t>a</a:t>
            </a:r>
            <a:r>
              <a:rPr>
                <a:solidFill>
                  <a:srgbClr val="666600"/>
                </a:solidFill>
              </a:rPr>
              <a:t>=</a:t>
            </a:r>
            <a:r>
              <a:rPr>
                <a:solidFill>
                  <a:srgbClr val="006666"/>
                </a:solidFill>
              </a:rPr>
              <a:t>1</a:t>
            </a:r>
            <a:r>
              <a:rPr>
                <a:solidFill>
                  <a:srgbClr val="666600"/>
                </a:solidFill>
              </a:rPr>
              <a:t>,</a:t>
            </a:r>
            <a:r>
              <a:t> b</a:t>
            </a:r>
            <a:r>
              <a:rPr>
                <a:solidFill>
                  <a:srgbClr val="666600"/>
                </a:solidFill>
              </a:rPr>
              <a:t>=</a:t>
            </a:r>
            <a:r>
              <a:rPr>
                <a:solidFill>
                  <a:srgbClr val="008800"/>
                </a:solidFill>
              </a:rPr>
              <a:t>'test'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assertEqual</a:t>
            </a:r>
            <a:r>
              <a:rPr>
                <a:solidFill>
                  <a:srgbClr val="666600"/>
                </a:solidFill>
              </a:rPr>
              <a:t>(</a:t>
            </a:r>
            <a:r>
              <a:t>d</a:t>
            </a:r>
            <a:r>
              <a:rPr>
                <a:solidFill>
                  <a:srgbClr val="666600"/>
                </a:solidFill>
              </a:rPr>
              <a:t>.</a:t>
            </a:r>
            <a:r>
              <a:t>a</a:t>
            </a:r>
            <a:r>
              <a:rPr>
                <a:solidFill>
                  <a:srgbClr val="666600"/>
                </a:solidFill>
              </a:rPr>
              <a:t>,</a:t>
            </a:r>
            <a:r>
              <a:t> </a:t>
            </a:r>
            <a:r>
              <a:rPr>
                <a:solidFill>
                  <a:srgbClr val="006666"/>
                </a:solidFill>
              </a:rPr>
              <a:t>1</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assertEqual</a:t>
            </a:r>
            <a:r>
              <a:rPr>
                <a:solidFill>
                  <a:srgbClr val="666600"/>
                </a:solidFill>
              </a:rPr>
              <a:t>(</a:t>
            </a:r>
            <a:r>
              <a:t>d</a:t>
            </a:r>
            <a:r>
              <a:rPr>
                <a:solidFill>
                  <a:srgbClr val="666600"/>
                </a:solidFill>
              </a:rPr>
              <a:t>.</a:t>
            </a:r>
            <a:r>
              <a:t>b</a:t>
            </a:r>
            <a:r>
              <a:rPr>
                <a:solidFill>
                  <a:srgbClr val="666600"/>
                </a:solidFill>
              </a:rPr>
              <a:t>,</a:t>
            </a:r>
            <a:r>
              <a:t> </a:t>
            </a:r>
            <a:r>
              <a:rPr>
                <a:solidFill>
                  <a:srgbClr val="008800"/>
                </a:solidFill>
              </a:rPr>
              <a:t>'test'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assertTrue</a:t>
            </a:r>
            <a:r>
              <a:rPr>
                <a:solidFill>
                  <a:srgbClr val="666600"/>
                </a:solidFill>
              </a:rPr>
              <a:t>(</a:t>
            </a:r>
            <a:r>
              <a:t>isinstance</a:t>
            </a:r>
            <a:r>
              <a:rPr>
                <a:solidFill>
                  <a:srgbClr val="666600"/>
                </a:solidFill>
              </a:rPr>
              <a:t>(</a:t>
            </a:r>
            <a:r>
              <a:t>d</a:t>
            </a:r>
            <a:r>
              <a:rPr>
                <a:solidFill>
                  <a:srgbClr val="666600"/>
                </a:solidFill>
              </a:rPr>
              <a:t>,</a:t>
            </a:r>
            <a:r>
              <a:t> dict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test_key</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d </a:t>
            </a:r>
            <a:r>
              <a:rPr>
                <a:solidFill>
                  <a:srgbClr val="666600"/>
                </a:solidFill>
              </a:rPr>
              <a:t>=</a:t>
            </a:r>
            <a:r>
              <a:t> </a:t>
            </a:r>
            <a:r>
              <a:rPr>
                <a:solidFill>
                  <a:srgbClr val="660066"/>
                </a:solidFill>
              </a:rPr>
              <a:t>Dict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d</a:t>
            </a:r>
            <a:r>
              <a:rPr>
                <a:solidFill>
                  <a:srgbClr val="666600"/>
                </a:solidFill>
              </a:rPr>
              <a:t>[</a:t>
            </a:r>
            <a:r>
              <a:rPr>
                <a:solidFill>
                  <a:srgbClr val="008800"/>
                </a:solidFill>
              </a:rPr>
              <a:t>'key'</a:t>
            </a:r>
            <a:r>
              <a:rPr>
                <a:solidFill>
                  <a:srgbClr val="666600"/>
                </a:solidFill>
              </a:rPr>
              <a:t>]</a:t>
            </a:r>
            <a:r>
              <a:t> </a:t>
            </a:r>
            <a:r>
              <a:rPr>
                <a:solidFill>
                  <a:srgbClr val="666600"/>
                </a:solidFill>
              </a:rPr>
              <a:t>=</a:t>
            </a:r>
            <a:r>
              <a:t> </a:t>
            </a:r>
            <a:r>
              <a:rPr>
                <a:solidFill>
                  <a:srgbClr val="008800"/>
                </a:solidFill>
              </a:rPr>
              <a:t>'value'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assertEqual</a:t>
            </a:r>
            <a:r>
              <a:rPr>
                <a:solidFill>
                  <a:srgbClr val="666600"/>
                </a:solidFill>
              </a:rPr>
              <a:t>(</a:t>
            </a:r>
            <a:r>
              <a:t>d</a:t>
            </a:r>
            <a:r>
              <a:rPr>
                <a:solidFill>
                  <a:srgbClr val="666600"/>
                </a:solidFill>
              </a:rPr>
              <a:t>.</a:t>
            </a:r>
            <a:r>
              <a:t>key</a:t>
            </a:r>
            <a:r>
              <a:rPr>
                <a:solidFill>
                  <a:srgbClr val="666600"/>
                </a:solidFill>
              </a:rPr>
              <a:t>,</a:t>
            </a:r>
            <a:r>
              <a:t> </a:t>
            </a:r>
            <a:r>
              <a:rPr>
                <a:solidFill>
                  <a:srgbClr val="008800"/>
                </a:solidFill>
              </a:rPr>
              <a:t>'value'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test_attr</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d </a:t>
            </a:r>
            <a:r>
              <a:rPr>
                <a:solidFill>
                  <a:srgbClr val="666600"/>
                </a:solidFill>
              </a:rPr>
              <a:t>=</a:t>
            </a:r>
            <a:r>
              <a:t> </a:t>
            </a:r>
            <a:r>
              <a:rPr>
                <a:solidFill>
                  <a:srgbClr val="660066"/>
                </a:solidFill>
              </a:rPr>
              <a:t>Dict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d</a:t>
            </a:r>
            <a:r>
              <a:rPr>
                <a:solidFill>
                  <a:srgbClr val="666600"/>
                </a:solidFill>
              </a:rPr>
              <a:t>.</a:t>
            </a:r>
            <a:r>
              <a:t>key </a:t>
            </a:r>
            <a:r>
              <a:rPr>
                <a:solidFill>
                  <a:srgbClr val="666600"/>
                </a:solidFill>
              </a:rPr>
              <a:t>=</a:t>
            </a:r>
            <a:r>
              <a:t> </a:t>
            </a:r>
            <a:r>
              <a:rPr>
                <a:solidFill>
                  <a:srgbClr val="008800"/>
                </a:solidFill>
              </a:rPr>
              <a:t>'value'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assertTrue</a:t>
            </a:r>
            <a:r>
              <a:rPr>
                <a:solidFill>
                  <a:srgbClr val="666600"/>
                </a:solidFill>
              </a:rPr>
              <a:t>(</a:t>
            </a:r>
            <a:r>
              <a:rPr>
                <a:solidFill>
                  <a:srgbClr val="008800"/>
                </a:solidFill>
              </a:rPr>
              <a:t>'key'</a:t>
            </a:r>
            <a:r>
              <a:t> </a:t>
            </a:r>
            <a:r>
              <a:rPr>
                <a:solidFill>
                  <a:srgbClr val="000088"/>
                </a:solidFill>
              </a:rPr>
              <a:t>in</a:t>
            </a:r>
            <a:r>
              <a:t> 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self</a:t>
            </a:r>
            <a:r>
              <a:rPr>
                <a:solidFill>
                  <a:srgbClr val="666600"/>
                </a:solidFill>
              </a:rPr>
              <a:t>.</a:t>
            </a:r>
            <a:r>
              <a:t>assertEqual</a:t>
            </a:r>
            <a:r>
              <a:rPr>
                <a:solidFill>
                  <a:srgbClr val="666600"/>
                </a:solidFill>
              </a:rPr>
              <a:t>(</a:t>
            </a:r>
            <a:r>
              <a:t>d</a:t>
            </a:r>
            <a:r>
              <a:rPr>
                <a:solidFill>
                  <a:srgbClr val="666600"/>
                </a:solidFill>
              </a:rPr>
              <a:t>[</a:t>
            </a:r>
            <a:r>
              <a:rPr>
                <a:solidFill>
                  <a:srgbClr val="008800"/>
                </a:solidFill>
              </a:rPr>
              <a:t>'key'</a:t>
            </a:r>
            <a:r>
              <a:rPr>
                <a:solidFill>
                  <a:srgbClr val="666600"/>
                </a:solidFill>
              </a:rPr>
              <a:t>],</a:t>
            </a:r>
            <a:r>
              <a:t> </a:t>
            </a:r>
            <a:r>
              <a:rPr>
                <a:solidFill>
                  <a:srgbClr val="008800"/>
                </a:solidFill>
              </a:rPr>
              <a:t>'value'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test_keyerror</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d </a:t>
            </a:r>
            <a:r>
              <a:rPr>
                <a:solidFill>
                  <a:srgbClr val="666600"/>
                </a:solidFill>
              </a:rPr>
              <a:t>=</a:t>
            </a:r>
            <a:r>
              <a:t> </a:t>
            </a:r>
            <a:r>
              <a:rPr>
                <a:solidFill>
                  <a:srgbClr val="660066"/>
                </a:solidFill>
              </a:rPr>
              <a:t>Dict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with</a:t>
            </a:r>
            <a:r>
              <a:t> </a:t>
            </a:r>
            <a:r>
              <a:rPr>
                <a:solidFill>
                  <a:srgbClr val="000088"/>
                </a:solidFill>
              </a:rPr>
              <a:t>self</a:t>
            </a:r>
            <a:r>
              <a:rPr>
                <a:solidFill>
                  <a:srgbClr val="666600"/>
                </a:solidFill>
              </a:rPr>
              <a:t>.</a:t>
            </a:r>
            <a:r>
              <a:t>assertRaises</a:t>
            </a:r>
            <a:r>
              <a:rPr>
                <a:solidFill>
                  <a:srgbClr val="666600"/>
                </a:solidFill>
              </a:rPr>
              <a:t>(</a:t>
            </a:r>
            <a:r>
              <a:rPr>
                <a:solidFill>
                  <a:srgbClr val="660066"/>
                </a:solidFill>
              </a:rPr>
              <a:t>KeyError</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value </a:t>
            </a:r>
            <a:r>
              <a:rPr>
                <a:solidFill>
                  <a:srgbClr val="666600"/>
                </a:solidFill>
              </a:rPr>
              <a:t>=</a:t>
            </a:r>
            <a:r>
              <a:t> d</a:t>
            </a:r>
            <a:r>
              <a:rPr>
                <a:solidFill>
                  <a:srgbClr val="666600"/>
                </a:solidFill>
              </a:rPr>
              <a:t>[</a:t>
            </a:r>
            <a:r>
              <a:rPr>
                <a:solidFill>
                  <a:srgbClr val="008800"/>
                </a:solidFill>
              </a:rPr>
              <a:t>'empty'</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test_attrerror</a:t>
            </a:r>
            <a:r>
              <a:rPr>
                <a:solidFill>
                  <a:srgbClr val="666600"/>
                </a:solidFill>
              </a:rPr>
              <a:t>(</a:t>
            </a:r>
            <a:r>
              <a:rPr>
                <a:solidFill>
                  <a:srgbClr val="000088"/>
                </a:solidFill>
              </a:rP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d </a:t>
            </a:r>
            <a:r>
              <a:rPr>
                <a:solidFill>
                  <a:srgbClr val="666600"/>
                </a:solidFill>
              </a:rPr>
              <a:t>=</a:t>
            </a:r>
            <a:r>
              <a:t> </a:t>
            </a:r>
            <a:r>
              <a:rPr>
                <a:solidFill>
                  <a:srgbClr val="660066"/>
                </a:solidFill>
              </a:rPr>
              <a:t>Dict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668099">
                    <a:alpha val="40000"/>
                  </a:srgbClr>
                </a:solidFill>
              </a:rPr>
              <a:t>        </a:t>
            </a:r>
            <a:r>
              <a:rPr>
                <a:solidFill>
                  <a:srgbClr val="000088"/>
                </a:solidFill>
              </a:rPr>
              <a:t>with</a:t>
            </a:r>
            <a:r>
              <a:rPr>
                <a:solidFill>
                  <a:srgbClr val="668099">
                    <a:alpha val="40000"/>
                  </a:srgbClr>
                </a:solidFill>
              </a:rPr>
              <a:t> </a:t>
            </a:r>
            <a:r>
              <a:rPr>
                <a:solidFill>
                  <a:srgbClr val="000088"/>
                </a:solidFill>
              </a:rPr>
              <a:t>self</a:t>
            </a:r>
            <a:r>
              <a:rPr>
                <a:solidFill>
                  <a:srgbClr val="666600"/>
                </a:solidFill>
              </a:rPr>
              <a:t>.</a:t>
            </a:r>
            <a:r>
              <a:rPr>
                <a:solidFill>
                  <a:srgbClr val="668099">
                    <a:alpha val="40000"/>
                  </a:srgbClr>
                </a:solidFill>
              </a:rPr>
              <a:t>assertRaises</a:t>
            </a:r>
            <a:r>
              <a:rPr>
                <a:solidFill>
                  <a:srgbClr val="666600"/>
                </a:solidFill>
              </a:rPr>
              <a:t>(</a:t>
            </a:r>
            <a:r>
              <a:t>AttributeError</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value </a:t>
            </a:r>
            <a:r>
              <a:rPr>
                <a:solidFill>
                  <a:srgbClr val="666600"/>
                </a:solidFill>
              </a:rPr>
              <a:t>=</a:t>
            </a:r>
            <a:r>
              <a:t> d</a:t>
            </a:r>
            <a:r>
              <a:rPr>
                <a:solidFill>
                  <a:srgbClr val="666600"/>
                </a:solidFill>
              </a:rPr>
              <a:t>.</a:t>
            </a:r>
            <a:r>
              <a:t>empty</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7" name="11.3 单元测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11.3	</a:t>
            </a:r>
            <a:r>
              <a:t>单元测试</a:t>
            </a:r>
          </a:p>
        </p:txBody>
      </p:sp>
      <p:sp>
        <p:nvSpPr>
          <p:cNvPr id="2598" name="编写单元测试时，需要编写一个测试类，从unittest.TestCase继承。…"/>
          <p:cNvSpPr txBox="1"/>
          <p:nvPr/>
        </p:nvSpPr>
        <p:spPr>
          <a:xfrm>
            <a:off x="490625" y="840400"/>
            <a:ext cx="8162750" cy="2015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编写单元测试时，需要编写一个测试类，从</a:t>
            </a:r>
            <a:r>
              <a:rPr>
                <a:solidFill>
                  <a:schemeClr val="accent2">
                    <a:satOff val="-67193"/>
                    <a:lumOff val="20931"/>
                  </a:schemeClr>
                </a:solidFill>
              </a:rPr>
              <a:t>unittest.TestCase</a:t>
            </a:r>
            <a:r>
              <a:t>继承。        </a:t>
            </a:r>
          </a:p>
          <a:p>
            <a:pPr defTabSz="457200">
              <a:defRPr>
                <a:solidFill>
                  <a:srgbClr val="000000"/>
                </a:solidFill>
                <a:latin typeface="Helvetica Neue"/>
                <a:ea typeface="Helvetica Neue"/>
                <a:cs typeface="Helvetica Neue"/>
                <a:sym typeface="Helvetica Neue"/>
              </a:defRPr>
            </a:pPr>
            <a:r>
              <a:t>        以</a:t>
            </a:r>
            <a:r>
              <a:rPr>
                <a:solidFill>
                  <a:schemeClr val="accent2">
                    <a:satOff val="-67193"/>
                    <a:lumOff val="20931"/>
                  </a:schemeClr>
                </a:solidFill>
              </a:rPr>
              <a:t>test</a:t>
            </a:r>
            <a:r>
              <a:t>开头的方法就是测试方法，不以</a:t>
            </a:r>
            <a:r>
              <a:rPr>
                <a:solidFill>
                  <a:schemeClr val="accent2">
                    <a:satOff val="-67193"/>
                    <a:lumOff val="20931"/>
                  </a:schemeClr>
                </a:solidFill>
              </a:rPr>
              <a:t>test</a:t>
            </a:r>
            <a:r>
              <a:t>开头的方法不被认为是测试方法，测试的时候不会被执行。</a:t>
            </a:r>
          </a:p>
          <a:p>
            <a:pPr defTabSz="457200">
              <a:defRPr>
                <a:solidFill>
                  <a:srgbClr val="000000"/>
                </a:solidFill>
                <a:latin typeface="Helvetica Neue"/>
                <a:ea typeface="Helvetica Neue"/>
                <a:cs typeface="Helvetica Neue"/>
                <a:sym typeface="Helvetica Neue"/>
              </a:defRPr>
            </a:pPr>
            <a:r>
              <a:t>        对每一类测试都需要编写一个</a:t>
            </a:r>
            <a:r>
              <a:rPr>
                <a:solidFill>
                  <a:schemeClr val="accent2">
                    <a:satOff val="-67193"/>
                    <a:lumOff val="20931"/>
                  </a:schemeClr>
                </a:solidFill>
              </a:rPr>
              <a:t>test_xxx()</a:t>
            </a:r>
            <a:r>
              <a:t>方法。由于</a:t>
            </a:r>
            <a:r>
              <a:rPr>
                <a:solidFill>
                  <a:schemeClr val="accent2">
                    <a:satOff val="-67193"/>
                    <a:lumOff val="20931"/>
                  </a:schemeClr>
                </a:solidFill>
              </a:rPr>
              <a:t>unittest.TestCase</a:t>
            </a:r>
            <a:r>
              <a:t>提供了很多内置的条件判断，只需要调用这些方法就可以断言输出是否是期望的。最常用的断言就是</a:t>
            </a:r>
            <a:r>
              <a:rPr>
                <a:solidFill>
                  <a:schemeClr val="accent2">
                    <a:satOff val="-67193"/>
                    <a:lumOff val="20931"/>
                  </a:schemeClr>
                </a:solidFill>
              </a:rPr>
              <a:t>assertEqual()：</a:t>
            </a:r>
          </a:p>
        </p:txBody>
      </p:sp>
      <p:sp>
        <p:nvSpPr>
          <p:cNvPr id="2599" name="self.assertEqual(abs(-1), 1) # 断言函数返回的结果与1相等"/>
          <p:cNvSpPr txBox="1"/>
          <p:nvPr/>
        </p:nvSpPr>
        <p:spPr>
          <a:xfrm>
            <a:off x="1745972" y="3001795"/>
            <a:ext cx="5652056"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400">
                <a:solidFill>
                  <a:srgbClr val="880000"/>
                </a:solidFill>
                <a:latin typeface="Monaco"/>
                <a:ea typeface="Monaco"/>
                <a:cs typeface="Monaco"/>
                <a:sym typeface="Monaco"/>
              </a:defRPr>
            </a:pPr>
            <a:r>
              <a:rPr>
                <a:solidFill>
                  <a:srgbClr val="000088"/>
                </a:solidFill>
              </a:rPr>
              <a:t>self</a:t>
            </a:r>
            <a:r>
              <a:rPr>
                <a:solidFill>
                  <a:srgbClr val="666600"/>
                </a:solidFill>
              </a:rPr>
              <a:t>.</a:t>
            </a:r>
            <a:r>
              <a:rPr>
                <a:solidFill>
                  <a:srgbClr val="668099">
                    <a:alpha val="40000"/>
                  </a:srgbClr>
                </a:solidFill>
              </a:rPr>
              <a:t>assertEqual</a:t>
            </a:r>
            <a:r>
              <a:rPr>
                <a:solidFill>
                  <a:srgbClr val="666600"/>
                </a:solidFill>
              </a:rPr>
              <a:t>(</a:t>
            </a:r>
            <a:r>
              <a:rPr>
                <a:solidFill>
                  <a:srgbClr val="668099">
                    <a:alpha val="40000"/>
                  </a:srgbClr>
                </a:solidFill>
              </a:rPr>
              <a:t>abs</a:t>
            </a:r>
            <a:r>
              <a:rPr>
                <a:solidFill>
                  <a:srgbClr val="666600"/>
                </a:solidFill>
              </a:rPr>
              <a:t>(-</a:t>
            </a:r>
            <a:r>
              <a:rPr>
                <a:solidFill>
                  <a:srgbClr val="006666"/>
                </a:solidFill>
              </a:rPr>
              <a:t>1</a:t>
            </a:r>
            <a:r>
              <a:rPr>
                <a:solidFill>
                  <a:srgbClr val="666600"/>
                </a:solidFill>
              </a:rPr>
              <a:t>),</a:t>
            </a:r>
            <a:r>
              <a:rPr>
                <a:solidFill>
                  <a:srgbClr val="668099">
                    <a:alpha val="40000"/>
                  </a:srgbClr>
                </a:solidFill>
              </a:rPr>
              <a:t> </a:t>
            </a:r>
            <a:r>
              <a:rPr>
                <a:solidFill>
                  <a:srgbClr val="006666"/>
                </a:solidFill>
              </a:rPr>
              <a:t>1</a:t>
            </a:r>
            <a:r>
              <a:rPr>
                <a:solidFill>
                  <a:srgbClr val="666600"/>
                </a:solidFill>
              </a:rPr>
              <a:t>)</a:t>
            </a:r>
            <a:r>
              <a:rPr>
                <a:solidFill>
                  <a:srgbClr val="668099">
                    <a:alpha val="40000"/>
                  </a:srgbClr>
                </a:solidFill>
              </a:rPr>
              <a:t> </a:t>
            </a:r>
            <a:r>
              <a:t># 断言函数返回的结果与1相等</a:t>
            </a:r>
          </a:p>
        </p:txBody>
      </p:sp>
      <p:sp>
        <p:nvSpPr>
          <p:cNvPr id="2600" name="另一种重要的断言就是期待抛出指定类型的Error，比如通过d[‘empty']访问不存在的key时，断言会抛出KeyError："/>
          <p:cNvSpPr txBox="1"/>
          <p:nvPr/>
        </p:nvSpPr>
        <p:spPr>
          <a:xfrm>
            <a:off x="428858" y="3411842"/>
            <a:ext cx="8286284"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另一种重要的断言就是期待抛出指定类型的</a:t>
            </a:r>
            <a:r>
              <a:rPr>
                <a:solidFill>
                  <a:schemeClr val="accent2">
                    <a:satOff val="-67193"/>
                    <a:lumOff val="20931"/>
                  </a:schemeClr>
                </a:solidFill>
              </a:rPr>
              <a:t>Error</a:t>
            </a:r>
            <a:r>
              <a:t>，比如通过</a:t>
            </a:r>
            <a:r>
              <a:rPr>
                <a:solidFill>
                  <a:schemeClr val="accent2">
                    <a:satOff val="-67193"/>
                    <a:lumOff val="20931"/>
                  </a:schemeClr>
                </a:solidFill>
              </a:rPr>
              <a:t>d[‘empty']</a:t>
            </a:r>
            <a:r>
              <a:t>访问不存在的</a:t>
            </a:r>
            <a:r>
              <a:rPr>
                <a:solidFill>
                  <a:schemeClr val="accent2">
                    <a:satOff val="-67193"/>
                    <a:lumOff val="20931"/>
                  </a:schemeClr>
                </a:solidFill>
              </a:rPr>
              <a:t>key</a:t>
            </a:r>
            <a:r>
              <a:t>时，断言会抛出</a:t>
            </a:r>
            <a:r>
              <a:rPr>
                <a:solidFill>
                  <a:schemeClr val="accent2">
                    <a:satOff val="-67193"/>
                    <a:lumOff val="20931"/>
                  </a:schemeClr>
                </a:solidFill>
              </a:rPr>
              <a:t>KeyError</a:t>
            </a:r>
            <a:r>
              <a:t>：</a:t>
            </a:r>
          </a:p>
        </p:txBody>
      </p:sp>
      <p:sp>
        <p:nvSpPr>
          <p:cNvPr id="2601" name="with self.assertRaises(KeyError):…"/>
          <p:cNvSpPr txBox="1"/>
          <p:nvPr/>
        </p:nvSpPr>
        <p:spPr>
          <a:xfrm>
            <a:off x="2477474" y="4209289"/>
            <a:ext cx="4189052"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with</a:t>
            </a:r>
            <a:r>
              <a:t> </a:t>
            </a:r>
            <a:r>
              <a:rPr>
                <a:solidFill>
                  <a:srgbClr val="000088"/>
                </a:solidFill>
              </a:rPr>
              <a:t>self</a:t>
            </a:r>
            <a:r>
              <a:rPr>
                <a:solidFill>
                  <a:srgbClr val="666600"/>
                </a:solidFill>
              </a:rPr>
              <a:t>.</a:t>
            </a:r>
            <a:r>
              <a:t>assertRaises</a:t>
            </a:r>
            <a:r>
              <a:rPr>
                <a:solidFill>
                  <a:srgbClr val="666600"/>
                </a:solidFill>
              </a:rPr>
              <a:t>(</a:t>
            </a:r>
            <a:r>
              <a:rPr>
                <a:solidFill>
                  <a:srgbClr val="660066"/>
                </a:solidFill>
              </a:rPr>
              <a:t>KeyError</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value </a:t>
            </a:r>
            <a:r>
              <a:rPr>
                <a:solidFill>
                  <a:srgbClr val="666600"/>
                </a:solidFill>
              </a:rPr>
              <a:t>=</a:t>
            </a:r>
            <a:r>
              <a:t> d</a:t>
            </a:r>
            <a:r>
              <a:rPr>
                <a:solidFill>
                  <a:srgbClr val="666600"/>
                </a:solidFill>
              </a:rPr>
              <a:t>[</a:t>
            </a:r>
            <a:r>
              <a:rPr>
                <a:solidFill>
                  <a:srgbClr val="008800"/>
                </a:solidFill>
              </a:rPr>
              <a:t>'empty'</a:t>
            </a:r>
            <a:r>
              <a:rPr>
                <a:solidFill>
                  <a:srgbClr val="666600"/>
                </a:solidFill>
              </a:rPr>
              <a:t>]</a:t>
            </a:r>
          </a:p>
        </p:txBody>
      </p:sp>
      <p:sp>
        <p:nvSpPr>
          <p:cNvPr id="2602" name="而通过d.empty访问不存在的key时，我们期待抛出AttributeError："/>
          <p:cNvSpPr txBox="1"/>
          <p:nvPr/>
        </p:nvSpPr>
        <p:spPr>
          <a:xfrm>
            <a:off x="869975" y="4833089"/>
            <a:ext cx="6784976"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而通过</a:t>
            </a:r>
            <a:r>
              <a:rPr>
                <a:solidFill>
                  <a:schemeClr val="accent2">
                    <a:satOff val="-67193"/>
                    <a:lumOff val="20931"/>
                  </a:schemeClr>
                </a:solidFill>
              </a:rPr>
              <a:t>d.empty</a:t>
            </a:r>
            <a:r>
              <a:t>访问不存在的</a:t>
            </a:r>
            <a:r>
              <a:rPr>
                <a:solidFill>
                  <a:schemeClr val="accent2">
                    <a:satOff val="-67193"/>
                    <a:lumOff val="20931"/>
                  </a:schemeClr>
                </a:solidFill>
              </a:rPr>
              <a:t>key</a:t>
            </a:r>
            <a:r>
              <a:t>时，我们期待抛出</a:t>
            </a:r>
            <a:r>
              <a:rPr>
                <a:solidFill>
                  <a:schemeClr val="accent2">
                    <a:satOff val="-67193"/>
                    <a:lumOff val="20931"/>
                  </a:schemeClr>
                </a:solidFill>
              </a:rPr>
              <a:t>AttributeError</a:t>
            </a:r>
            <a:r>
              <a:t>：</a:t>
            </a:r>
          </a:p>
        </p:txBody>
      </p:sp>
      <p:sp>
        <p:nvSpPr>
          <p:cNvPr id="2603" name="with self.assertRaises(AttributeError):…"/>
          <p:cNvSpPr txBox="1"/>
          <p:nvPr/>
        </p:nvSpPr>
        <p:spPr>
          <a:xfrm>
            <a:off x="2436714" y="5440728"/>
            <a:ext cx="4829235" cy="5591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with</a:t>
            </a:r>
            <a:r>
              <a:rPr>
                <a:solidFill>
                  <a:srgbClr val="668099">
                    <a:alpha val="40000"/>
                  </a:srgbClr>
                </a:solidFill>
              </a:rPr>
              <a:t> </a:t>
            </a:r>
            <a:r>
              <a:rPr>
                <a:solidFill>
                  <a:srgbClr val="000088"/>
                </a:solidFill>
              </a:rPr>
              <a:t>self</a:t>
            </a:r>
            <a:r>
              <a:rPr>
                <a:solidFill>
                  <a:srgbClr val="666600"/>
                </a:solidFill>
              </a:rPr>
              <a:t>.</a:t>
            </a:r>
            <a:r>
              <a:rPr>
                <a:solidFill>
                  <a:srgbClr val="668099">
                    <a:alpha val="40000"/>
                  </a:srgbClr>
                </a:solidFill>
              </a:rPr>
              <a:t>assertRaises</a:t>
            </a:r>
            <a:r>
              <a:rPr>
                <a:solidFill>
                  <a:srgbClr val="666600"/>
                </a:solidFill>
              </a:rPr>
              <a:t>(</a:t>
            </a:r>
            <a:r>
              <a:t>AttributeError</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value </a:t>
            </a:r>
            <a:r>
              <a:rPr>
                <a:solidFill>
                  <a:srgbClr val="666600"/>
                </a:solidFill>
              </a:rPr>
              <a:t>=</a:t>
            </a:r>
            <a:r>
              <a:t> d</a:t>
            </a:r>
            <a:r>
              <a:rPr>
                <a:solidFill>
                  <a:srgbClr val="666600"/>
                </a:solidFill>
              </a:rPr>
              <a:t>.</a:t>
            </a:r>
            <a:r>
              <a:t>empty</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3.3 输入和输出"/>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3.3	</a:t>
            </a:r>
            <a:r>
              <a:t>输入和输出</a:t>
            </a:r>
          </a:p>
        </p:txBody>
      </p:sp>
      <p:sp>
        <p:nvSpPr>
          <p:cNvPr id="381" name="有了输入和输出，可以让print(“hello”) 程序更有意义一些："/>
          <p:cNvSpPr txBox="1"/>
          <p:nvPr/>
        </p:nvSpPr>
        <p:spPr>
          <a:xfrm>
            <a:off x="510619" y="1233946"/>
            <a:ext cx="81227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有了输入和输出，可以让</a:t>
            </a:r>
            <a:r>
              <a:rPr>
                <a:solidFill>
                  <a:schemeClr val="accent2">
                    <a:satOff val="-67193"/>
                    <a:lumOff val="20931"/>
                  </a:schemeClr>
                </a:solidFill>
              </a:rPr>
              <a:t>print(“hello”)</a:t>
            </a:r>
            <a:r>
              <a:t> 程序更有意义一些：</a:t>
            </a:r>
          </a:p>
        </p:txBody>
      </p:sp>
      <p:sp>
        <p:nvSpPr>
          <p:cNvPr id="382" name="运行上面的程序，第一行代码会让用户输入任意字符作为自己的名字，然后存入name变量中，第二行代码会根据用户的名字向用户说hello"/>
          <p:cNvSpPr txBox="1"/>
          <p:nvPr/>
        </p:nvSpPr>
        <p:spPr>
          <a:xfrm>
            <a:off x="510619" y="2871585"/>
            <a:ext cx="8122762" cy="7974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运行上面的程序，第一行代码会让用户输入任意字符作为自己的名字，然后存入</a:t>
            </a:r>
            <a:r>
              <a:rPr>
                <a:solidFill>
                  <a:schemeClr val="accent2">
                    <a:satOff val="-67193"/>
                    <a:lumOff val="20931"/>
                  </a:schemeClr>
                </a:solidFill>
              </a:rPr>
              <a:t>name</a:t>
            </a:r>
            <a:r>
              <a:t>变量中，第二行代码会根据用户的名字向用户说hello</a:t>
            </a:r>
          </a:p>
        </p:txBody>
      </p:sp>
      <p:sp>
        <p:nvSpPr>
          <p:cNvPr id="383" name="name=input()…"/>
          <p:cNvSpPr txBox="1"/>
          <p:nvPr/>
        </p:nvSpPr>
        <p:spPr>
          <a:xfrm>
            <a:off x="3224356" y="2012286"/>
            <a:ext cx="2695288"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name</a:t>
            </a:r>
            <a:r>
              <a:rPr>
                <a:solidFill>
                  <a:srgbClr val="666600"/>
                </a:solidFill>
              </a:rPr>
              <a:t>=</a:t>
            </a:r>
            <a:r>
              <a:t>input</a:t>
            </a:r>
            <a:r>
              <a:rPr>
                <a:solidFill>
                  <a:srgbClr val="666600"/>
                </a:solidFill>
              </a:rPr>
              <a:t>()</a:t>
            </a: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print</a:t>
            </a:r>
            <a:r>
              <a:rPr>
                <a:solidFill>
                  <a:srgbClr val="666600"/>
                </a:solidFill>
              </a:rPr>
              <a:t>(</a:t>
            </a:r>
            <a:r>
              <a:rPr>
                <a:solidFill>
                  <a:srgbClr val="008800"/>
                </a:solidFill>
              </a:rPr>
              <a:t>"hello,"</a:t>
            </a:r>
            <a:r>
              <a:rPr>
                <a:solidFill>
                  <a:srgbClr val="666600"/>
                </a:solidFill>
              </a:rPr>
              <a:t>,</a:t>
            </a:r>
            <a:r>
              <a:rPr>
                <a:solidFill>
                  <a:srgbClr val="668099">
                    <a:alpha val="40000"/>
                  </a:srgbClr>
                </a:solidFill>
              </a:rPr>
              <a:t>name</a:t>
            </a:r>
            <a:r>
              <a:rPr>
                <a:solidFill>
                  <a:srgbClr val="666600"/>
                </a:solidFill>
              </a:rPr>
              <a:t>)</a:t>
            </a:r>
          </a:p>
        </p:txBody>
      </p:sp>
      <p:pic>
        <p:nvPicPr>
          <p:cNvPr id="384" name="图像" descr="图像"/>
          <p:cNvPicPr>
            <a:picLocks noChangeAspect="1"/>
          </p:cNvPicPr>
          <p:nvPr/>
        </p:nvPicPr>
        <p:blipFill>
          <a:blip r:embed="rId3">
            <a:extLst/>
          </a:blip>
          <a:stretch>
            <a:fillRect/>
          </a:stretch>
        </p:blipFill>
        <p:spPr>
          <a:xfrm>
            <a:off x="1670050" y="4196496"/>
            <a:ext cx="5803900" cy="6731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7" name="11.3 单元测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11.3	</a:t>
            </a:r>
            <a:r>
              <a:t>单元测试</a:t>
            </a:r>
          </a:p>
        </p:txBody>
      </p:sp>
      <p:sp>
        <p:nvSpPr>
          <p:cNvPr id="2608" name="编写单元测试时，需要编写一个测试类，从unittest.TestCase继承。…"/>
          <p:cNvSpPr txBox="1"/>
          <p:nvPr/>
        </p:nvSpPr>
        <p:spPr>
          <a:xfrm>
            <a:off x="490625" y="840400"/>
            <a:ext cx="8162750" cy="2015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编写单元测试时，需要编写一个测试类，从</a:t>
            </a:r>
            <a:r>
              <a:rPr>
                <a:solidFill>
                  <a:schemeClr val="accent2">
                    <a:satOff val="-67193"/>
                    <a:lumOff val="20931"/>
                  </a:schemeClr>
                </a:solidFill>
              </a:rPr>
              <a:t>unittest.TestCase</a:t>
            </a:r>
            <a:r>
              <a:t>继承。        </a:t>
            </a:r>
          </a:p>
          <a:p>
            <a:pPr defTabSz="457200">
              <a:defRPr>
                <a:solidFill>
                  <a:srgbClr val="000000"/>
                </a:solidFill>
                <a:latin typeface="Helvetica Neue"/>
                <a:ea typeface="Helvetica Neue"/>
                <a:cs typeface="Helvetica Neue"/>
                <a:sym typeface="Helvetica Neue"/>
              </a:defRPr>
            </a:pPr>
            <a:r>
              <a:t>        以</a:t>
            </a:r>
            <a:r>
              <a:rPr>
                <a:solidFill>
                  <a:schemeClr val="accent2">
                    <a:satOff val="-67193"/>
                    <a:lumOff val="20931"/>
                  </a:schemeClr>
                </a:solidFill>
              </a:rPr>
              <a:t>test</a:t>
            </a:r>
            <a:r>
              <a:t>开头的方法就是测试方法，不以</a:t>
            </a:r>
            <a:r>
              <a:rPr>
                <a:solidFill>
                  <a:schemeClr val="accent2">
                    <a:satOff val="-67193"/>
                    <a:lumOff val="20931"/>
                  </a:schemeClr>
                </a:solidFill>
              </a:rPr>
              <a:t>test</a:t>
            </a:r>
            <a:r>
              <a:t>开头的方法不被认为是测试方法，测试的时候不会被执行。</a:t>
            </a:r>
          </a:p>
          <a:p>
            <a:pPr defTabSz="457200">
              <a:defRPr>
                <a:solidFill>
                  <a:srgbClr val="000000"/>
                </a:solidFill>
                <a:latin typeface="Helvetica Neue"/>
                <a:ea typeface="Helvetica Neue"/>
                <a:cs typeface="Helvetica Neue"/>
                <a:sym typeface="Helvetica Neue"/>
              </a:defRPr>
            </a:pPr>
            <a:r>
              <a:t>        对每一类测试都需要编写一个</a:t>
            </a:r>
            <a:r>
              <a:rPr>
                <a:solidFill>
                  <a:schemeClr val="accent2">
                    <a:satOff val="-67193"/>
                    <a:lumOff val="20931"/>
                  </a:schemeClr>
                </a:solidFill>
              </a:rPr>
              <a:t>test_xxx()</a:t>
            </a:r>
            <a:r>
              <a:t>方法。由于</a:t>
            </a:r>
            <a:r>
              <a:rPr>
                <a:solidFill>
                  <a:schemeClr val="accent2">
                    <a:satOff val="-67193"/>
                    <a:lumOff val="20931"/>
                  </a:schemeClr>
                </a:solidFill>
              </a:rPr>
              <a:t>unittest.TestCase</a:t>
            </a:r>
            <a:r>
              <a:t>提供了很多内置的条件判断，只需要调用这些方法就可以断言输出是否是期望的。最常用的断言就是</a:t>
            </a:r>
            <a:r>
              <a:rPr>
                <a:solidFill>
                  <a:schemeClr val="accent2">
                    <a:satOff val="-67193"/>
                    <a:lumOff val="20931"/>
                  </a:schemeClr>
                </a:solidFill>
              </a:rPr>
              <a:t>assertEqual()：</a:t>
            </a:r>
          </a:p>
        </p:txBody>
      </p:sp>
      <p:sp>
        <p:nvSpPr>
          <p:cNvPr id="2609" name="self.assertEqual(abs(-1), 1) # 断言函数返回的结果与1相等"/>
          <p:cNvSpPr txBox="1"/>
          <p:nvPr/>
        </p:nvSpPr>
        <p:spPr>
          <a:xfrm>
            <a:off x="1745972" y="3001795"/>
            <a:ext cx="5652056"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400">
                <a:solidFill>
                  <a:srgbClr val="880000"/>
                </a:solidFill>
                <a:latin typeface="Monaco"/>
                <a:ea typeface="Monaco"/>
                <a:cs typeface="Monaco"/>
                <a:sym typeface="Monaco"/>
              </a:defRPr>
            </a:pPr>
            <a:r>
              <a:rPr>
                <a:solidFill>
                  <a:srgbClr val="000088"/>
                </a:solidFill>
              </a:rPr>
              <a:t>self</a:t>
            </a:r>
            <a:r>
              <a:rPr>
                <a:solidFill>
                  <a:srgbClr val="666600"/>
                </a:solidFill>
              </a:rPr>
              <a:t>.</a:t>
            </a:r>
            <a:r>
              <a:rPr>
                <a:solidFill>
                  <a:srgbClr val="668099">
                    <a:alpha val="40000"/>
                  </a:srgbClr>
                </a:solidFill>
              </a:rPr>
              <a:t>assertEqual</a:t>
            </a:r>
            <a:r>
              <a:rPr>
                <a:solidFill>
                  <a:srgbClr val="666600"/>
                </a:solidFill>
              </a:rPr>
              <a:t>(</a:t>
            </a:r>
            <a:r>
              <a:rPr>
                <a:solidFill>
                  <a:srgbClr val="668099">
                    <a:alpha val="40000"/>
                  </a:srgbClr>
                </a:solidFill>
              </a:rPr>
              <a:t>abs</a:t>
            </a:r>
            <a:r>
              <a:rPr>
                <a:solidFill>
                  <a:srgbClr val="666600"/>
                </a:solidFill>
              </a:rPr>
              <a:t>(-</a:t>
            </a:r>
            <a:r>
              <a:rPr>
                <a:solidFill>
                  <a:srgbClr val="006666"/>
                </a:solidFill>
              </a:rPr>
              <a:t>1</a:t>
            </a:r>
            <a:r>
              <a:rPr>
                <a:solidFill>
                  <a:srgbClr val="666600"/>
                </a:solidFill>
              </a:rPr>
              <a:t>),</a:t>
            </a:r>
            <a:r>
              <a:rPr>
                <a:solidFill>
                  <a:srgbClr val="668099">
                    <a:alpha val="40000"/>
                  </a:srgbClr>
                </a:solidFill>
              </a:rPr>
              <a:t> </a:t>
            </a:r>
            <a:r>
              <a:rPr>
                <a:solidFill>
                  <a:srgbClr val="006666"/>
                </a:solidFill>
              </a:rPr>
              <a:t>1</a:t>
            </a:r>
            <a:r>
              <a:rPr>
                <a:solidFill>
                  <a:srgbClr val="666600"/>
                </a:solidFill>
              </a:rPr>
              <a:t>)</a:t>
            </a:r>
            <a:r>
              <a:rPr>
                <a:solidFill>
                  <a:srgbClr val="668099">
                    <a:alpha val="40000"/>
                  </a:srgbClr>
                </a:solidFill>
              </a:rPr>
              <a:t> </a:t>
            </a:r>
            <a:r>
              <a:t># 断言函数返回的结果与1相等</a:t>
            </a:r>
          </a:p>
        </p:txBody>
      </p:sp>
      <p:sp>
        <p:nvSpPr>
          <p:cNvPr id="2610" name="另一种重要的断言就是期待抛出指定类型的Error，比如通过d[‘empty']访问不存在的key时，断言会抛出KeyError："/>
          <p:cNvSpPr txBox="1"/>
          <p:nvPr/>
        </p:nvSpPr>
        <p:spPr>
          <a:xfrm>
            <a:off x="428858" y="3411842"/>
            <a:ext cx="8286284"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另一种重要的断言就是期待抛出指定类型的</a:t>
            </a:r>
            <a:r>
              <a:rPr>
                <a:solidFill>
                  <a:schemeClr val="accent2">
                    <a:satOff val="-67193"/>
                    <a:lumOff val="20931"/>
                  </a:schemeClr>
                </a:solidFill>
              </a:rPr>
              <a:t>Error</a:t>
            </a:r>
            <a:r>
              <a:t>，比如通过</a:t>
            </a:r>
            <a:r>
              <a:rPr>
                <a:solidFill>
                  <a:schemeClr val="accent2">
                    <a:satOff val="-67193"/>
                    <a:lumOff val="20931"/>
                  </a:schemeClr>
                </a:solidFill>
              </a:rPr>
              <a:t>d[‘empty']</a:t>
            </a:r>
            <a:r>
              <a:t>访问不存在的</a:t>
            </a:r>
            <a:r>
              <a:rPr>
                <a:solidFill>
                  <a:schemeClr val="accent2">
                    <a:satOff val="-67193"/>
                    <a:lumOff val="20931"/>
                  </a:schemeClr>
                </a:solidFill>
              </a:rPr>
              <a:t>key</a:t>
            </a:r>
            <a:r>
              <a:t>时，断言会抛出</a:t>
            </a:r>
            <a:r>
              <a:rPr>
                <a:solidFill>
                  <a:schemeClr val="accent2">
                    <a:satOff val="-67193"/>
                    <a:lumOff val="20931"/>
                  </a:schemeClr>
                </a:solidFill>
              </a:rPr>
              <a:t>KeyError</a:t>
            </a:r>
            <a:r>
              <a:t>：</a:t>
            </a:r>
          </a:p>
        </p:txBody>
      </p:sp>
      <p:sp>
        <p:nvSpPr>
          <p:cNvPr id="2611" name="with self.assertRaises(KeyError):…"/>
          <p:cNvSpPr txBox="1"/>
          <p:nvPr/>
        </p:nvSpPr>
        <p:spPr>
          <a:xfrm>
            <a:off x="2477474" y="4209289"/>
            <a:ext cx="4189052"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with</a:t>
            </a:r>
            <a:r>
              <a:t> </a:t>
            </a:r>
            <a:r>
              <a:rPr>
                <a:solidFill>
                  <a:srgbClr val="000088"/>
                </a:solidFill>
              </a:rPr>
              <a:t>self</a:t>
            </a:r>
            <a:r>
              <a:rPr>
                <a:solidFill>
                  <a:srgbClr val="666600"/>
                </a:solidFill>
              </a:rPr>
              <a:t>.</a:t>
            </a:r>
            <a:r>
              <a:t>assertRaises</a:t>
            </a:r>
            <a:r>
              <a:rPr>
                <a:solidFill>
                  <a:srgbClr val="666600"/>
                </a:solidFill>
              </a:rPr>
              <a:t>(</a:t>
            </a:r>
            <a:r>
              <a:rPr>
                <a:solidFill>
                  <a:srgbClr val="660066"/>
                </a:solidFill>
              </a:rPr>
              <a:t>KeyError</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value </a:t>
            </a:r>
            <a:r>
              <a:rPr>
                <a:solidFill>
                  <a:srgbClr val="666600"/>
                </a:solidFill>
              </a:rPr>
              <a:t>=</a:t>
            </a:r>
            <a:r>
              <a:t> d</a:t>
            </a:r>
            <a:r>
              <a:rPr>
                <a:solidFill>
                  <a:srgbClr val="666600"/>
                </a:solidFill>
              </a:rPr>
              <a:t>[</a:t>
            </a:r>
            <a:r>
              <a:rPr>
                <a:solidFill>
                  <a:srgbClr val="008800"/>
                </a:solidFill>
              </a:rPr>
              <a:t>'empty'</a:t>
            </a:r>
            <a:r>
              <a:rPr>
                <a:solidFill>
                  <a:srgbClr val="666600"/>
                </a:solidFill>
              </a:rPr>
              <a:t>]</a:t>
            </a:r>
          </a:p>
        </p:txBody>
      </p:sp>
      <p:sp>
        <p:nvSpPr>
          <p:cNvPr id="2612" name="而通过d.empty访问不存在的key时，我们期待抛出AttributeError："/>
          <p:cNvSpPr txBox="1"/>
          <p:nvPr/>
        </p:nvSpPr>
        <p:spPr>
          <a:xfrm>
            <a:off x="869975" y="4833089"/>
            <a:ext cx="6784976"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而通过</a:t>
            </a:r>
            <a:r>
              <a:rPr>
                <a:solidFill>
                  <a:schemeClr val="accent2">
                    <a:satOff val="-67193"/>
                    <a:lumOff val="20931"/>
                  </a:schemeClr>
                </a:solidFill>
              </a:rPr>
              <a:t>d.empty</a:t>
            </a:r>
            <a:r>
              <a:t>访问不存在的</a:t>
            </a:r>
            <a:r>
              <a:rPr>
                <a:solidFill>
                  <a:schemeClr val="accent2">
                    <a:satOff val="-67193"/>
                    <a:lumOff val="20931"/>
                  </a:schemeClr>
                </a:solidFill>
              </a:rPr>
              <a:t>key</a:t>
            </a:r>
            <a:r>
              <a:t>时，我们期待抛出</a:t>
            </a:r>
            <a:r>
              <a:rPr>
                <a:solidFill>
                  <a:schemeClr val="accent2">
                    <a:satOff val="-67193"/>
                    <a:lumOff val="20931"/>
                  </a:schemeClr>
                </a:solidFill>
              </a:rPr>
              <a:t>AttributeError</a:t>
            </a:r>
            <a:r>
              <a:t>：</a:t>
            </a:r>
          </a:p>
        </p:txBody>
      </p:sp>
      <p:sp>
        <p:nvSpPr>
          <p:cNvPr id="2613" name="with self.assertRaises(AttributeError):…"/>
          <p:cNvSpPr txBox="1"/>
          <p:nvPr/>
        </p:nvSpPr>
        <p:spPr>
          <a:xfrm>
            <a:off x="2436714" y="5440728"/>
            <a:ext cx="4829235" cy="5591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with</a:t>
            </a:r>
            <a:r>
              <a:rPr>
                <a:solidFill>
                  <a:srgbClr val="668099">
                    <a:alpha val="40000"/>
                  </a:srgbClr>
                </a:solidFill>
              </a:rPr>
              <a:t> </a:t>
            </a:r>
            <a:r>
              <a:rPr>
                <a:solidFill>
                  <a:srgbClr val="000088"/>
                </a:solidFill>
              </a:rPr>
              <a:t>self</a:t>
            </a:r>
            <a:r>
              <a:rPr>
                <a:solidFill>
                  <a:srgbClr val="666600"/>
                </a:solidFill>
              </a:rPr>
              <a:t>.</a:t>
            </a:r>
            <a:r>
              <a:rPr>
                <a:solidFill>
                  <a:srgbClr val="668099">
                    <a:alpha val="40000"/>
                  </a:srgbClr>
                </a:solidFill>
              </a:rPr>
              <a:t>assertRaises</a:t>
            </a:r>
            <a:r>
              <a:rPr>
                <a:solidFill>
                  <a:srgbClr val="666600"/>
                </a:solidFill>
              </a:rPr>
              <a:t>(</a:t>
            </a:r>
            <a:r>
              <a:t>AttributeError</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value </a:t>
            </a:r>
            <a:r>
              <a:rPr>
                <a:solidFill>
                  <a:srgbClr val="666600"/>
                </a:solidFill>
              </a:rPr>
              <a:t>=</a:t>
            </a:r>
            <a:r>
              <a:t> d</a:t>
            </a:r>
            <a:r>
              <a:rPr>
                <a:solidFill>
                  <a:srgbClr val="666600"/>
                </a:solidFill>
              </a:rPr>
              <a:t>.</a:t>
            </a:r>
            <a:r>
              <a:t>empty</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7" name="11.3 单元测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11.3	</a:t>
            </a:r>
            <a:r>
              <a:t>单元测试</a:t>
            </a:r>
          </a:p>
        </p:txBody>
      </p:sp>
      <p:sp>
        <p:nvSpPr>
          <p:cNvPr id="2618" name="一旦编写好单元测试，就可以运行单元测试。最简单的运行方式是在mydict_test.py的最后加上两行代码："/>
          <p:cNvSpPr txBox="1"/>
          <p:nvPr/>
        </p:nvSpPr>
        <p:spPr>
          <a:xfrm>
            <a:off x="689872" y="1439072"/>
            <a:ext cx="776425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一旦编写好单元测试，就可以运行单元测试。最简单的运行方式是在</a:t>
            </a:r>
            <a:r>
              <a:rPr>
                <a:solidFill>
                  <a:schemeClr val="accent2">
                    <a:satOff val="-67193"/>
                    <a:lumOff val="20931"/>
                  </a:schemeClr>
                </a:solidFill>
              </a:rPr>
              <a:t>mydict_test.py</a:t>
            </a:r>
            <a:r>
              <a:t>的最后加上两行代码：</a:t>
            </a:r>
          </a:p>
        </p:txBody>
      </p:sp>
      <p:sp>
        <p:nvSpPr>
          <p:cNvPr id="2619"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620" name="运行单元测试："/>
          <p:cNvSpPr txBox="1"/>
          <p:nvPr/>
        </p:nvSpPr>
        <p:spPr>
          <a:xfrm>
            <a:off x="1219159" y="862275"/>
            <a:ext cx="1882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运行单元测试：</a:t>
            </a:r>
          </a:p>
        </p:txBody>
      </p:sp>
      <p:sp>
        <p:nvSpPr>
          <p:cNvPr id="2621" name="if __name__ == '__main__':…"/>
          <p:cNvSpPr txBox="1"/>
          <p:nvPr/>
        </p:nvSpPr>
        <p:spPr>
          <a:xfrm>
            <a:off x="2850915" y="2301670"/>
            <a:ext cx="3442170"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if</a:t>
            </a:r>
            <a:r>
              <a:t> __name__ </a:t>
            </a:r>
            <a:r>
              <a:rPr>
                <a:solidFill>
                  <a:srgbClr val="666600"/>
                </a:solidFill>
              </a:rPr>
              <a:t>==</a:t>
            </a:r>
            <a:r>
              <a:t> </a:t>
            </a:r>
            <a:r>
              <a:rPr>
                <a:solidFill>
                  <a:srgbClr val="008800"/>
                </a:solidFill>
              </a:rPr>
              <a:t>'__main__'</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unittest</a:t>
            </a:r>
            <a:r>
              <a:rPr>
                <a:solidFill>
                  <a:srgbClr val="666600"/>
                </a:solidFill>
              </a:rPr>
              <a:t>.</a:t>
            </a:r>
            <a:r>
              <a:t>main</a:t>
            </a:r>
            <a:r>
              <a:rPr>
                <a:solidFill>
                  <a:srgbClr val="666600"/>
                </a:solidFill>
              </a:rPr>
              <a:t>()</a:t>
            </a:r>
          </a:p>
        </p:txBody>
      </p:sp>
      <p:sp>
        <p:nvSpPr>
          <p:cNvPr id="2622" name="这样就可以把mydict_test.py当做正常的python脚本运行："/>
          <p:cNvSpPr txBox="1"/>
          <p:nvPr/>
        </p:nvSpPr>
        <p:spPr>
          <a:xfrm>
            <a:off x="1159086" y="3011546"/>
            <a:ext cx="5968188"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这样就可以把</a:t>
            </a:r>
            <a:r>
              <a:rPr>
                <a:solidFill>
                  <a:schemeClr val="accent2">
                    <a:satOff val="-67193"/>
                    <a:lumOff val="20931"/>
                  </a:schemeClr>
                </a:solidFill>
              </a:rPr>
              <a:t>mydict_test.py</a:t>
            </a:r>
            <a:r>
              <a:t>当做正常的python脚本运行：</a:t>
            </a:r>
          </a:p>
        </p:txBody>
      </p:sp>
      <p:pic>
        <p:nvPicPr>
          <p:cNvPr id="2623" name="图像" descr="图像"/>
          <p:cNvPicPr>
            <a:picLocks noChangeAspect="1"/>
          </p:cNvPicPr>
          <p:nvPr/>
        </p:nvPicPr>
        <p:blipFill>
          <a:blip r:embed="rId3">
            <a:extLst/>
          </a:blip>
          <a:stretch>
            <a:fillRect/>
          </a:stretch>
        </p:blipFill>
        <p:spPr>
          <a:xfrm>
            <a:off x="1631950" y="3571166"/>
            <a:ext cx="5880100" cy="342901"/>
          </a:xfrm>
          <a:prstGeom prst="rect">
            <a:avLst/>
          </a:prstGeom>
          <a:ln w="12700">
            <a:miter lim="400000"/>
          </a:ln>
        </p:spPr>
      </p:pic>
      <p:sp>
        <p:nvSpPr>
          <p:cNvPr id="2624" name="另一种方法是在命令行通过参数-m unittest直接运行单元测试："/>
          <p:cNvSpPr txBox="1"/>
          <p:nvPr/>
        </p:nvSpPr>
        <p:spPr>
          <a:xfrm>
            <a:off x="1180184" y="4064748"/>
            <a:ext cx="646745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另一种方法是在命令行通过参数</a:t>
            </a:r>
            <a:r>
              <a:rPr>
                <a:solidFill>
                  <a:schemeClr val="accent2">
                    <a:satOff val="-67193"/>
                    <a:lumOff val="20931"/>
                  </a:schemeClr>
                </a:solidFill>
              </a:rPr>
              <a:t>-m unittest</a:t>
            </a:r>
            <a:r>
              <a:t>直接运行单元测试：</a:t>
            </a:r>
          </a:p>
        </p:txBody>
      </p:sp>
      <p:pic>
        <p:nvPicPr>
          <p:cNvPr id="2625" name="图像" descr="图像"/>
          <p:cNvPicPr>
            <a:picLocks noChangeAspect="1"/>
          </p:cNvPicPr>
          <p:nvPr/>
        </p:nvPicPr>
        <p:blipFill>
          <a:blip r:embed="rId4">
            <a:extLst/>
          </a:blip>
          <a:stretch>
            <a:fillRect/>
          </a:stretch>
        </p:blipFill>
        <p:spPr>
          <a:xfrm>
            <a:off x="1253088" y="4563095"/>
            <a:ext cx="6637824" cy="1361920"/>
          </a:xfrm>
          <a:prstGeom prst="rect">
            <a:avLst/>
          </a:prstGeom>
          <a:ln w="12700">
            <a:miter lim="400000"/>
          </a:ln>
        </p:spPr>
      </p:pic>
      <p:sp>
        <p:nvSpPr>
          <p:cNvPr id="2626" name="这是推荐的做法，因为这样可以一次批量运行很多单元测试，并且，有很多工具可以自动来运行这些单元测试。"/>
          <p:cNvSpPr txBox="1"/>
          <p:nvPr/>
        </p:nvSpPr>
        <p:spPr>
          <a:xfrm>
            <a:off x="550037" y="6014422"/>
            <a:ext cx="804392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这是推荐的做法，因为这样可以一次批量运行很多单元测试，并且，有很多工具可以自动来运行这些单元测试。</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0" name="11.3 单元测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11.3	</a:t>
            </a:r>
            <a:r>
              <a:t>单元测试</a:t>
            </a:r>
          </a:p>
        </p:txBody>
      </p:sp>
      <p:sp>
        <p:nvSpPr>
          <p:cNvPr id="2631" name="可以在单元测试中编写两个特殊的setUp()和tearDown()方法。这两个方法会分别在每调用一个测试方法的前后分别被执行。…"/>
          <p:cNvSpPr txBox="1"/>
          <p:nvPr/>
        </p:nvSpPr>
        <p:spPr>
          <a:xfrm>
            <a:off x="689872" y="1439072"/>
            <a:ext cx="7764256" cy="16981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可以在单元测试中编写两个特殊的</a:t>
            </a:r>
            <a:r>
              <a:rPr>
                <a:solidFill>
                  <a:schemeClr val="accent2">
                    <a:satOff val="-67193"/>
                    <a:lumOff val="20931"/>
                  </a:schemeClr>
                </a:solidFill>
              </a:rPr>
              <a:t>setUp()</a:t>
            </a:r>
            <a:r>
              <a:t>和</a:t>
            </a:r>
            <a:r>
              <a:rPr>
                <a:solidFill>
                  <a:schemeClr val="accent2">
                    <a:satOff val="-67193"/>
                    <a:lumOff val="20931"/>
                  </a:schemeClr>
                </a:solidFill>
              </a:rPr>
              <a:t>tearDown()</a:t>
            </a:r>
            <a:r>
              <a:t>方法。这两个方法会分别在每调用一个测试方法的前后分别被执行。</a:t>
            </a:r>
          </a:p>
          <a:p>
            <a:pPr defTabSz="457200">
              <a:defRPr>
                <a:solidFill>
                  <a:srgbClr val="000000"/>
                </a:solidFill>
                <a:latin typeface="Helvetica Neue"/>
                <a:ea typeface="Helvetica Neue"/>
                <a:cs typeface="Helvetica Neue"/>
                <a:sym typeface="Helvetica Neue"/>
              </a:defRPr>
            </a:pPr>
            <a:r>
              <a:t>        设想测试需要启动一个数据库，这时，就可以在</a:t>
            </a:r>
            <a:r>
              <a:rPr>
                <a:solidFill>
                  <a:schemeClr val="accent2">
                    <a:satOff val="-67193"/>
                    <a:lumOff val="20931"/>
                  </a:schemeClr>
                </a:solidFill>
              </a:rPr>
              <a:t>setUp()</a:t>
            </a:r>
            <a:r>
              <a:t>方法中连接数据库，在</a:t>
            </a:r>
            <a:r>
              <a:rPr>
                <a:solidFill>
                  <a:schemeClr val="accent2">
                    <a:satOff val="-67193"/>
                    <a:lumOff val="20931"/>
                  </a:schemeClr>
                </a:solidFill>
              </a:rPr>
              <a:t>tearDown()</a:t>
            </a:r>
            <a:r>
              <a:t>方法中关闭数据库，这样，不必在每个测试方法中重复相同的代码：</a:t>
            </a:r>
          </a:p>
        </p:txBody>
      </p:sp>
      <p:sp>
        <p:nvSpPr>
          <p:cNvPr id="2632"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633" name="setUp与tearDown："/>
          <p:cNvSpPr txBox="1"/>
          <p:nvPr/>
        </p:nvSpPr>
        <p:spPr>
          <a:xfrm>
            <a:off x="1219159" y="862275"/>
            <a:ext cx="2507743"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setUp与tearDown：</a:t>
            </a:r>
          </a:p>
        </p:txBody>
      </p:sp>
      <p:sp>
        <p:nvSpPr>
          <p:cNvPr id="2634" name="class TestDict(unittest.TestCase):…"/>
          <p:cNvSpPr txBox="1"/>
          <p:nvPr/>
        </p:nvSpPr>
        <p:spPr>
          <a:xfrm>
            <a:off x="2424126" y="3013336"/>
            <a:ext cx="4295748" cy="12830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TestDict</a:t>
            </a:r>
            <a:r>
              <a:rPr>
                <a:solidFill>
                  <a:srgbClr val="666600"/>
                </a:solidFill>
              </a:rPr>
              <a:t>(</a:t>
            </a:r>
            <a:r>
              <a:rPr>
                <a:solidFill>
                  <a:srgbClr val="668099">
                    <a:alpha val="40000"/>
                  </a:srgbClr>
                </a:solidFill>
              </a:rPr>
              <a:t>unittest</a:t>
            </a:r>
            <a:r>
              <a:rPr>
                <a:solidFill>
                  <a:srgbClr val="666600"/>
                </a:solidFill>
              </a:rPr>
              <a:t>.</a:t>
            </a:r>
            <a:r>
              <a:rPr>
                <a:solidFill>
                  <a:srgbClr val="660066"/>
                </a:solidFill>
              </a:rPr>
              <a:t>TestCase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setUp</a:t>
            </a:r>
            <a:r>
              <a:rPr>
                <a:solidFill>
                  <a:srgbClr val="666600"/>
                </a:solidFill>
              </a:rPr>
              <a:t>(</a:t>
            </a:r>
            <a: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'setUp...'</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tearDown</a:t>
            </a:r>
            <a:r>
              <a:rPr>
                <a:solidFill>
                  <a:srgbClr val="666600"/>
                </a:solidFill>
              </a:rPr>
              <a:t>(</a:t>
            </a:r>
            <a: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'tearDown...'</a:t>
            </a:r>
            <a:r>
              <a:rPr>
                <a:solidFill>
                  <a:srgbClr val="666600"/>
                </a:solidFill>
              </a:rPr>
              <a:t>)</a:t>
            </a:r>
          </a:p>
        </p:txBody>
      </p:sp>
      <p:sp>
        <p:nvSpPr>
          <p:cNvPr id="2635" name="可以再次运行测试看看每个测试方法调用前后是否会打印出setUp...和tearDown...。"/>
          <p:cNvSpPr txBox="1"/>
          <p:nvPr/>
        </p:nvSpPr>
        <p:spPr>
          <a:xfrm>
            <a:off x="707613" y="4573371"/>
            <a:ext cx="8120203"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可以再次运行测试看看每个测试方法调用前后是否会打印出</a:t>
            </a:r>
            <a:r>
              <a:rPr>
                <a:solidFill>
                  <a:schemeClr val="accent2">
                    <a:satOff val="-67193"/>
                    <a:lumOff val="20931"/>
                  </a:schemeClr>
                </a:solidFill>
              </a:rPr>
              <a:t>setUp...</a:t>
            </a:r>
            <a:r>
              <a:t>和</a:t>
            </a:r>
            <a:r>
              <a:rPr>
                <a:solidFill>
                  <a:schemeClr val="accent2">
                    <a:satOff val="-67193"/>
                    <a:lumOff val="20931"/>
                  </a:schemeClr>
                </a:solidFill>
              </a:rPr>
              <a:t>tearDown...</a:t>
            </a:r>
            <a: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9" name="11.3 单元测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11.3	</a:t>
            </a:r>
            <a:r>
              <a:t>单元测试</a:t>
            </a:r>
          </a:p>
        </p:txBody>
      </p:sp>
      <p:sp>
        <p:nvSpPr>
          <p:cNvPr id="2640" name="对Student类编写单元测试，结果发现测试不通过，请修改Student类，让测试通过："/>
          <p:cNvSpPr txBox="1"/>
          <p:nvPr/>
        </p:nvSpPr>
        <p:spPr>
          <a:xfrm>
            <a:off x="689872" y="1439072"/>
            <a:ext cx="776425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对</a:t>
            </a:r>
            <a:r>
              <a:rPr>
                <a:solidFill>
                  <a:schemeClr val="accent2">
                    <a:satOff val="-67193"/>
                    <a:lumOff val="20931"/>
                  </a:schemeClr>
                </a:solidFill>
              </a:rPr>
              <a:t>Student</a:t>
            </a:r>
            <a:r>
              <a:t>类编写单元测试，结果发现测试不通过，请修改</a:t>
            </a:r>
            <a:r>
              <a:rPr>
                <a:solidFill>
                  <a:schemeClr val="accent2">
                    <a:satOff val="-67193"/>
                    <a:lumOff val="20931"/>
                  </a:schemeClr>
                </a:solidFill>
              </a:rPr>
              <a:t>Student</a:t>
            </a:r>
            <a:r>
              <a:t>类，让测试通过：</a:t>
            </a:r>
          </a:p>
        </p:txBody>
      </p:sp>
      <p:sp>
        <p:nvSpPr>
          <p:cNvPr id="2641"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642" name="练习："/>
          <p:cNvSpPr txBox="1"/>
          <p:nvPr/>
        </p:nvSpPr>
        <p:spPr>
          <a:xfrm>
            <a:off x="1219159" y="862275"/>
            <a:ext cx="866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练习：</a:t>
            </a:r>
          </a:p>
        </p:txBody>
      </p:sp>
      <p:sp>
        <p:nvSpPr>
          <p:cNvPr id="2643" name="class Student(object):…"/>
          <p:cNvSpPr txBox="1"/>
          <p:nvPr/>
        </p:nvSpPr>
        <p:spPr>
          <a:xfrm>
            <a:off x="2444428" y="2311202"/>
            <a:ext cx="4509144" cy="24895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rPr>
                <a:solidFill>
                  <a:srgbClr val="668099">
                    <a:alpha val="40000"/>
                  </a:srgbClr>
                </a:solidFill>
              </a:rP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t>self</a:t>
            </a:r>
            <a:r>
              <a:rPr>
                <a:solidFill>
                  <a:srgbClr val="666600"/>
                </a:solidFill>
              </a:rPr>
              <a:t>,</a:t>
            </a:r>
            <a:r>
              <a:t> name</a:t>
            </a:r>
            <a:r>
              <a:rPr>
                <a:solidFill>
                  <a:srgbClr val="666600"/>
                </a:solidFill>
              </a:rPr>
              <a:t>,</a:t>
            </a:r>
            <a:r>
              <a:t> score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self</a:t>
            </a:r>
            <a:r>
              <a:rPr>
                <a:solidFill>
                  <a:srgbClr val="666600"/>
                </a:solidFill>
              </a:rPr>
              <a:t>.</a:t>
            </a:r>
            <a:r>
              <a:t>name </a:t>
            </a:r>
            <a:r>
              <a:rPr>
                <a:solidFill>
                  <a:srgbClr val="666600"/>
                </a:solidFill>
              </a:rPr>
              <a:t>=</a:t>
            </a:r>
            <a:r>
              <a:t> name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self</a:t>
            </a:r>
            <a:r>
              <a:rPr>
                <a:solidFill>
                  <a:srgbClr val="666600"/>
                </a:solidFill>
              </a:rPr>
              <a:t>.</a:t>
            </a:r>
            <a:r>
              <a:t>score </a:t>
            </a:r>
            <a:r>
              <a:rPr>
                <a:solidFill>
                  <a:srgbClr val="666600"/>
                </a:solidFill>
              </a:rPr>
              <a:t>=</a:t>
            </a:r>
            <a:r>
              <a:t> score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get_grade</a:t>
            </a:r>
            <a:r>
              <a:rPr>
                <a:solidFill>
                  <a:srgbClr val="666600"/>
                </a:solidFill>
              </a:rPr>
              <a:t>(</a:t>
            </a:r>
            <a:r>
              <a:t>self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self</a:t>
            </a:r>
            <a:r>
              <a:rPr>
                <a:solidFill>
                  <a:srgbClr val="666600"/>
                </a:solidFill>
              </a:rPr>
              <a:t>.</a:t>
            </a:r>
            <a:r>
              <a:t>score </a:t>
            </a:r>
            <a:r>
              <a:rPr>
                <a:solidFill>
                  <a:srgbClr val="666600"/>
                </a:solidFill>
              </a:rPr>
              <a:t>&gt;=</a:t>
            </a:r>
            <a:r>
              <a:t> </a:t>
            </a:r>
            <a:r>
              <a:rPr>
                <a:solidFill>
                  <a:srgbClr val="006666"/>
                </a:solidFill>
              </a:rPr>
              <a:t>60</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8800"/>
                </a:solidFill>
              </a:rPr>
              <a:t>'B'</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self</a:t>
            </a:r>
            <a:r>
              <a:rPr>
                <a:solidFill>
                  <a:srgbClr val="666600"/>
                </a:solidFill>
              </a:rPr>
              <a:t>.</a:t>
            </a:r>
            <a:r>
              <a:t>score </a:t>
            </a:r>
            <a:r>
              <a:rPr>
                <a:solidFill>
                  <a:srgbClr val="666600"/>
                </a:solidFill>
              </a:rPr>
              <a:t>&gt;=</a:t>
            </a:r>
            <a:r>
              <a:t> </a:t>
            </a:r>
            <a:r>
              <a:rPr>
                <a:solidFill>
                  <a:srgbClr val="006666"/>
                </a:solidFill>
              </a:rPr>
              <a:t>80</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8800"/>
                </a:solidFill>
              </a:rPr>
              <a:t>'A'</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8800"/>
                </a:solidFill>
              </a:rPr>
              <a:t>'C'</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7" name="11.4 文档测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11.4	</a:t>
            </a:r>
            <a:r>
              <a:t>文档测试</a:t>
            </a:r>
          </a:p>
        </p:txBody>
      </p:sp>
      <p:sp>
        <p:nvSpPr>
          <p:cNvPr id="2648" name="如果阅读过Python的官方文档，可以看到很多文档都有示例代码。比如re模块就带了很多示例代码："/>
          <p:cNvSpPr txBox="1"/>
          <p:nvPr/>
        </p:nvSpPr>
        <p:spPr>
          <a:xfrm>
            <a:off x="596559" y="901496"/>
            <a:ext cx="7950882"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如果阅读过Python的官方文档，可以看到很多文档都有示例代码。比如</a:t>
            </a:r>
            <a:r>
              <a:rPr>
                <a:solidFill>
                  <a:schemeClr val="accent4">
                    <a:satOff val="-1335"/>
                    <a:lumOff val="-10274"/>
                  </a:schemeClr>
                </a:solidFill>
                <a:hlinkClick r:id="rId3" invalidUrl="" action="" tgtFrame="" tooltip="" history="1" highlightClick="0" endSnd="0"/>
              </a:rPr>
              <a:t>re模块</a:t>
            </a:r>
            <a:r>
              <a:t>就带了很多示例代码：</a:t>
            </a:r>
          </a:p>
        </p:txBody>
      </p:sp>
      <p:pic>
        <p:nvPicPr>
          <p:cNvPr id="2649" name="图像" descr="图像"/>
          <p:cNvPicPr>
            <a:picLocks noChangeAspect="1"/>
          </p:cNvPicPr>
          <p:nvPr/>
        </p:nvPicPr>
        <p:blipFill>
          <a:blip r:embed="rId4">
            <a:extLst/>
          </a:blip>
          <a:stretch>
            <a:fillRect/>
          </a:stretch>
        </p:blipFill>
        <p:spPr>
          <a:xfrm>
            <a:off x="2705100" y="2206927"/>
            <a:ext cx="3733800" cy="1092201"/>
          </a:xfrm>
          <a:prstGeom prst="rect">
            <a:avLst/>
          </a:prstGeom>
          <a:ln w="12700">
            <a:miter lim="400000"/>
          </a:ln>
        </p:spPr>
      </p:pic>
      <p:sp>
        <p:nvSpPr>
          <p:cNvPr id="2650" name="可以把这些示例代码在Python的交互式环境下输入并执行，结果与文档中的示例代码显示的一致。…"/>
          <p:cNvSpPr txBox="1"/>
          <p:nvPr/>
        </p:nvSpPr>
        <p:spPr>
          <a:xfrm>
            <a:off x="596560" y="3871718"/>
            <a:ext cx="7950880" cy="1691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可以把这些示例代码在Python的交互式环境下输入并执行，结果与文档中的示例代码显示的一致。</a:t>
            </a:r>
          </a:p>
          <a:p>
            <a:pPr defTabSz="457200">
              <a:defRPr>
                <a:solidFill>
                  <a:srgbClr val="000000"/>
                </a:solidFill>
                <a:latin typeface="Helvetica Neue"/>
                <a:ea typeface="Helvetica Neue"/>
                <a:cs typeface="Helvetica Neue"/>
                <a:sym typeface="Helvetica Neue"/>
              </a:defRPr>
            </a:pPr>
            <a:r>
              <a:t>       这些代码与其他说明可以写在注释中，然后，由一些工具来自动生成文档。既然这些代码本身就可以粘贴出来直接运行，也可以自动执行写在注释中的这些代码。</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4" name="11.4 文档测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11.4	</a:t>
            </a:r>
            <a:r>
              <a:t>文档测试</a:t>
            </a:r>
          </a:p>
        </p:txBody>
      </p:sp>
      <p:sp>
        <p:nvSpPr>
          <p:cNvPr id="2655" name="编写注释时，如果写上这样的注释："/>
          <p:cNvSpPr txBox="1"/>
          <p:nvPr/>
        </p:nvSpPr>
        <p:spPr>
          <a:xfrm>
            <a:off x="596559" y="901496"/>
            <a:ext cx="795088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编写注释时，如果写上这样的注释：</a:t>
            </a:r>
          </a:p>
        </p:txBody>
      </p:sp>
      <p:sp>
        <p:nvSpPr>
          <p:cNvPr id="2656" name="明确地告诉函数的调用者该函数的期望输入和输出。…"/>
          <p:cNvSpPr txBox="1"/>
          <p:nvPr/>
        </p:nvSpPr>
        <p:spPr>
          <a:xfrm>
            <a:off x="596560" y="4557211"/>
            <a:ext cx="7950880" cy="16981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明确地告诉函数的调用者该函数的期望输入和输出。</a:t>
            </a:r>
          </a:p>
          <a:p>
            <a:pPr defTabSz="457200">
              <a:defRPr>
                <a:solidFill>
                  <a:srgbClr val="000000"/>
                </a:solidFill>
                <a:latin typeface="Helvetica Neue"/>
                <a:ea typeface="Helvetica Neue"/>
                <a:cs typeface="Helvetica Neue"/>
                <a:sym typeface="Helvetica Neue"/>
              </a:defRPr>
            </a:pPr>
            <a:r>
              <a:t>        并且，Python内置的“文档测试”（</a:t>
            </a:r>
            <a:r>
              <a:rPr>
                <a:solidFill>
                  <a:schemeClr val="accent2">
                    <a:satOff val="-67193"/>
                    <a:lumOff val="20931"/>
                  </a:schemeClr>
                </a:solidFill>
              </a:rPr>
              <a:t>doctest</a:t>
            </a:r>
            <a:r>
              <a:t>）模块可以直接提取注释中的代码并执行测试。</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doctest</a:t>
            </a:r>
            <a:r>
              <a:t>严格按照Python交互式命令行的输入和输出来判断测试结果是否正确。只有测试异常的时候，可以用...表示中间一大段多余的输出。</a:t>
            </a:r>
          </a:p>
        </p:txBody>
      </p:sp>
      <p:sp>
        <p:nvSpPr>
          <p:cNvPr id="2657" name="def abs(n):…"/>
          <p:cNvSpPr txBox="1"/>
          <p:nvPr/>
        </p:nvSpPr>
        <p:spPr>
          <a:xfrm>
            <a:off x="1954769" y="1385842"/>
            <a:ext cx="5469420" cy="2972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abs</a:t>
            </a:r>
            <a:r>
              <a:rPr>
                <a:solidFill>
                  <a:srgbClr val="666600"/>
                </a:solidFill>
              </a:rPr>
              <a:t>(</a:t>
            </a:r>
            <a:r>
              <a:rPr>
                <a:solidFill>
                  <a:srgbClr val="668099">
                    <a:alpha val="40000"/>
                  </a:srgbClr>
                </a:solidFill>
              </a:rPr>
              <a:t>n</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88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t>    Function to get absolute value of number.</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t>    Example:</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t>    &gt;&gt;&gt; abs(1)</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t>    1</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t>    &gt;&gt;&gt; abs(-1)</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t>    1</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t>    &gt;&gt;&gt; abs(0)</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t>    0</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t>    '''</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n </a:t>
            </a:r>
            <a:r>
              <a:rPr>
                <a:solidFill>
                  <a:srgbClr val="000088"/>
                </a:solidFill>
              </a:rPr>
              <a:t>if</a:t>
            </a:r>
            <a:r>
              <a:t> n </a:t>
            </a:r>
            <a:r>
              <a:rPr>
                <a:solidFill>
                  <a:srgbClr val="666600"/>
                </a:solidFill>
              </a:rPr>
              <a:t>&gt;=</a:t>
            </a:r>
            <a:r>
              <a:t> </a:t>
            </a:r>
            <a:r>
              <a:rPr>
                <a:solidFill>
                  <a:srgbClr val="006666"/>
                </a:solidFill>
              </a:rPr>
              <a:t>0</a:t>
            </a:r>
            <a:r>
              <a:t> </a:t>
            </a:r>
            <a:r>
              <a:rPr>
                <a:solidFill>
                  <a:srgbClr val="000088"/>
                </a:solidFill>
              </a:rPr>
              <a:t>else</a:t>
            </a:r>
            <a:r>
              <a:t> </a:t>
            </a:r>
            <a:r>
              <a:rPr>
                <a:solidFill>
                  <a:srgbClr val="666600"/>
                </a:solidFill>
              </a:rPr>
              <a:t>(-</a:t>
            </a:r>
            <a:r>
              <a:t>n</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1" name="11.4 文档测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11.4	</a:t>
            </a:r>
            <a:r>
              <a:t>文档测试</a:t>
            </a:r>
          </a:p>
        </p:txBody>
      </p:sp>
      <p:sp>
        <p:nvSpPr>
          <p:cNvPr id="2662" name="用doctest来测试上次编写的Dict类："/>
          <p:cNvSpPr txBox="1"/>
          <p:nvPr/>
        </p:nvSpPr>
        <p:spPr>
          <a:xfrm>
            <a:off x="596559" y="901496"/>
            <a:ext cx="795088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用</a:t>
            </a:r>
            <a:r>
              <a:rPr>
                <a:solidFill>
                  <a:schemeClr val="accent2">
                    <a:satOff val="-67193"/>
                    <a:lumOff val="20931"/>
                  </a:schemeClr>
                </a:solidFill>
              </a:rPr>
              <a:t>doctest</a:t>
            </a:r>
            <a:r>
              <a:t>来测试上次编写的</a:t>
            </a:r>
            <a:r>
              <a:rPr>
                <a:solidFill>
                  <a:schemeClr val="accent2">
                    <a:satOff val="-67193"/>
                    <a:lumOff val="20931"/>
                  </a:schemeClr>
                </a:solidFill>
              </a:rPr>
              <a:t>Dict</a:t>
            </a:r>
            <a:r>
              <a:t>类：</a:t>
            </a:r>
          </a:p>
        </p:txBody>
      </p:sp>
      <p:sp>
        <p:nvSpPr>
          <p:cNvPr id="2663" name="class Dict(dict):…"/>
          <p:cNvSpPr txBox="1"/>
          <p:nvPr/>
        </p:nvSpPr>
        <p:spPr>
          <a:xfrm>
            <a:off x="1522448" y="1288788"/>
            <a:ext cx="5426171" cy="556829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317500" defTabSz="457200">
              <a:buClr>
                <a:srgbClr val="668099">
                  <a:alpha val="40000"/>
                </a:srgbClr>
              </a:buClr>
              <a:buSzPct val="100000"/>
              <a:buFont typeface="Monaco"/>
              <a:buAutoNum type="arabicPeriod" startAt="1"/>
              <a:defRPr sz="9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Dict</a:t>
            </a:r>
            <a:r>
              <a:rPr>
                <a:solidFill>
                  <a:srgbClr val="666600"/>
                </a:solidFill>
              </a:rPr>
              <a:t>(</a:t>
            </a:r>
            <a:r>
              <a:rPr>
                <a:solidFill>
                  <a:srgbClr val="668099">
                    <a:alpha val="40000"/>
                  </a:srgbClr>
                </a:solidFill>
              </a:rPr>
              <a:t>dict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900">
                <a:solidFill>
                  <a:srgbClr val="668099">
                    <a:alpha val="40000"/>
                  </a:srgbClr>
                </a:solidFill>
                <a:latin typeface="Monaco"/>
                <a:ea typeface="Monaco"/>
                <a:cs typeface="Monaco"/>
                <a:sym typeface="Monaco"/>
              </a:defRPr>
            </a:pPr>
            <a:r>
              <a:t>    </a:t>
            </a:r>
            <a:r>
              <a:rPr>
                <a:solidFill>
                  <a:srgbClr val="008800"/>
                </a:solidFill>
              </a:rPr>
              <a:t>'''</a:t>
            </a:r>
          </a:p>
          <a:p>
            <a:pPr marL="457200" indent="-317500" defTabSz="457200">
              <a:buClr>
                <a:srgbClr val="668099">
                  <a:alpha val="40000"/>
                </a:srgbClr>
              </a:buClr>
              <a:buSzPct val="100000"/>
              <a:buFont typeface="Monaco"/>
              <a:buAutoNum type="arabicPeriod" startAt="1"/>
              <a:defRPr sz="900">
                <a:solidFill>
                  <a:srgbClr val="008800"/>
                </a:solidFill>
                <a:latin typeface="Monaco"/>
                <a:ea typeface="Monaco"/>
                <a:cs typeface="Monaco"/>
                <a:sym typeface="Monaco"/>
              </a:defRPr>
            </a:pPr>
            <a:r>
              <a:t>    Simple dict but also support access as x.y style.</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900">
                <a:solidFill>
                  <a:srgbClr val="008800"/>
                </a:solidFill>
                <a:latin typeface="Monaco"/>
                <a:ea typeface="Monaco"/>
                <a:cs typeface="Monaco"/>
                <a:sym typeface="Monaco"/>
              </a:defRPr>
            </a:pPr>
            <a:r>
              <a:t>    &gt;&gt;&gt; d1 = Dict()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900">
                <a:solidFill>
                  <a:srgbClr val="008800"/>
                </a:solidFill>
                <a:latin typeface="Monaco"/>
                <a:ea typeface="Monaco"/>
                <a:cs typeface="Monaco"/>
                <a:sym typeface="Monaco"/>
              </a:defRPr>
            </a:pPr>
            <a:r>
              <a:t>    &gt;&gt;&gt; d1['x'] = 100</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900">
                <a:solidFill>
                  <a:srgbClr val="008800"/>
                </a:solidFill>
                <a:latin typeface="Monaco"/>
                <a:ea typeface="Monaco"/>
                <a:cs typeface="Monaco"/>
                <a:sym typeface="Monaco"/>
              </a:defRPr>
            </a:pPr>
            <a:r>
              <a:t>    &gt;&gt;&gt; d1.x</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900">
                <a:solidFill>
                  <a:srgbClr val="008800"/>
                </a:solidFill>
                <a:latin typeface="Monaco"/>
                <a:ea typeface="Monaco"/>
                <a:cs typeface="Monaco"/>
                <a:sym typeface="Monaco"/>
              </a:defRPr>
            </a:pPr>
            <a:r>
              <a:t>    100</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900">
                <a:solidFill>
                  <a:srgbClr val="008800"/>
                </a:solidFill>
                <a:latin typeface="Monaco"/>
                <a:ea typeface="Monaco"/>
                <a:cs typeface="Monaco"/>
                <a:sym typeface="Monaco"/>
              </a:defRPr>
            </a:pPr>
            <a:r>
              <a:t>    &gt;&gt;&gt; d1.y = 200</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900">
                <a:solidFill>
                  <a:srgbClr val="008800"/>
                </a:solidFill>
                <a:latin typeface="Monaco"/>
                <a:ea typeface="Monaco"/>
                <a:cs typeface="Monaco"/>
                <a:sym typeface="Monaco"/>
              </a:defRPr>
            </a:pPr>
            <a:r>
              <a:t>    &gt;&gt;&gt; d1['y']</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900">
                <a:solidFill>
                  <a:srgbClr val="008800"/>
                </a:solidFill>
                <a:latin typeface="Monaco"/>
                <a:ea typeface="Monaco"/>
                <a:cs typeface="Monaco"/>
                <a:sym typeface="Monaco"/>
              </a:defRPr>
            </a:pPr>
            <a:r>
              <a:t>    200</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900">
                <a:solidFill>
                  <a:srgbClr val="008800"/>
                </a:solidFill>
                <a:latin typeface="Monaco"/>
                <a:ea typeface="Monaco"/>
                <a:cs typeface="Monaco"/>
                <a:sym typeface="Monaco"/>
              </a:defRPr>
            </a:pPr>
            <a:r>
              <a:t>    &gt;&gt;&gt; d2 = Dict(a=1, b=2, c='3')</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900">
                <a:solidFill>
                  <a:srgbClr val="008800"/>
                </a:solidFill>
                <a:latin typeface="Monaco"/>
                <a:ea typeface="Monaco"/>
                <a:cs typeface="Monaco"/>
                <a:sym typeface="Monaco"/>
              </a:defRPr>
            </a:pPr>
            <a:r>
              <a:t>    &gt;&gt;&gt; d2.c</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900">
                <a:solidFill>
                  <a:srgbClr val="008800"/>
                </a:solidFill>
                <a:latin typeface="Monaco"/>
                <a:ea typeface="Monaco"/>
                <a:cs typeface="Monaco"/>
                <a:sym typeface="Monaco"/>
              </a:defRPr>
            </a:pPr>
            <a:r>
              <a:t>    '3'</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900">
                <a:solidFill>
                  <a:srgbClr val="008800"/>
                </a:solidFill>
                <a:latin typeface="Monaco"/>
                <a:ea typeface="Monaco"/>
                <a:cs typeface="Monaco"/>
                <a:sym typeface="Monaco"/>
              </a:defRPr>
            </a:pPr>
            <a:r>
              <a:t>    &gt;&gt;&gt; d2['empty']</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900">
                <a:solidFill>
                  <a:srgbClr val="008800"/>
                </a:solidFill>
                <a:latin typeface="Monaco"/>
                <a:ea typeface="Monaco"/>
                <a:cs typeface="Monaco"/>
                <a:sym typeface="Monaco"/>
              </a:defRPr>
            </a:pPr>
            <a:r>
              <a:t>    Traceback (most recent call last):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900">
                <a:solidFill>
                  <a:srgbClr val="008800"/>
                </a:solidFill>
                <a:latin typeface="Monaco"/>
                <a:ea typeface="Monaco"/>
                <a:cs typeface="Monaco"/>
                <a:sym typeface="Monaco"/>
              </a:defRPr>
            </a:pPr>
            <a:r>
              <a:t>        ...</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900">
                <a:solidFill>
                  <a:srgbClr val="008800"/>
                </a:solidFill>
                <a:latin typeface="Monaco"/>
                <a:ea typeface="Monaco"/>
                <a:cs typeface="Monaco"/>
                <a:sym typeface="Monaco"/>
              </a:defRPr>
            </a:pPr>
            <a:r>
              <a:t>    KeyError: 'empty'</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900">
                <a:solidFill>
                  <a:srgbClr val="008800"/>
                </a:solidFill>
                <a:latin typeface="Monaco"/>
                <a:ea typeface="Monaco"/>
                <a:cs typeface="Monaco"/>
                <a:sym typeface="Monaco"/>
              </a:defRPr>
            </a:pPr>
            <a:r>
              <a:t>    &gt;&gt;&gt; d2.empty</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900">
                <a:solidFill>
                  <a:srgbClr val="008800"/>
                </a:solidFill>
                <a:latin typeface="Monaco"/>
                <a:ea typeface="Monaco"/>
                <a:cs typeface="Monaco"/>
                <a:sym typeface="Monaco"/>
              </a:defRPr>
            </a:pPr>
            <a:r>
              <a:t>    Traceback (most recent call last):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900">
                <a:solidFill>
                  <a:srgbClr val="008800"/>
                </a:solidFill>
                <a:latin typeface="Monaco"/>
                <a:ea typeface="Monaco"/>
                <a:cs typeface="Monaco"/>
                <a:sym typeface="Monaco"/>
              </a:defRPr>
            </a:pPr>
            <a:r>
              <a:t>        ...</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900">
                <a:solidFill>
                  <a:srgbClr val="008800"/>
                </a:solidFill>
                <a:latin typeface="Monaco"/>
                <a:ea typeface="Monaco"/>
                <a:cs typeface="Monaco"/>
                <a:sym typeface="Monaco"/>
              </a:defRPr>
            </a:pPr>
            <a:r>
              <a:t>    AttributeError: 'Dict' object has no attribute 'empty'</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900">
                <a:solidFill>
                  <a:srgbClr val="008800"/>
                </a:solidFill>
                <a:latin typeface="Monaco"/>
                <a:ea typeface="Monaco"/>
                <a:cs typeface="Monaco"/>
                <a:sym typeface="Monaco"/>
              </a:defRPr>
            </a:pPr>
            <a:r>
              <a:t>    '''</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9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t>self</a:t>
            </a:r>
            <a:r>
              <a:rPr>
                <a:solidFill>
                  <a:srgbClr val="666600"/>
                </a:solidFill>
              </a:rPr>
              <a:t>,</a:t>
            </a:r>
            <a:r>
              <a:t> </a:t>
            </a:r>
            <a:r>
              <a:rPr>
                <a:solidFill>
                  <a:srgbClr val="666600"/>
                </a:solidFill>
              </a:rPr>
              <a:t>**</a:t>
            </a:r>
            <a:r>
              <a:t>kw</a:t>
            </a:r>
            <a:r>
              <a:rPr>
                <a:solidFill>
                  <a:srgbClr val="666600"/>
                </a:solidFill>
              </a:rPr>
              <a:t>):</a:t>
            </a:r>
          </a:p>
          <a:p>
            <a:pPr marL="457200" indent="-317500" defTabSz="457200">
              <a:buClr>
                <a:srgbClr val="668099">
                  <a:alpha val="40000"/>
                </a:srgbClr>
              </a:buClr>
              <a:buSzPct val="100000"/>
              <a:buFont typeface="Monaco"/>
              <a:buAutoNum type="arabicPeriod" startAt="1"/>
              <a:defRPr sz="900">
                <a:solidFill>
                  <a:srgbClr val="668099">
                    <a:alpha val="40000"/>
                  </a:srgbClr>
                </a:solidFill>
                <a:latin typeface="Monaco"/>
                <a:ea typeface="Monaco"/>
                <a:cs typeface="Monaco"/>
                <a:sym typeface="Monaco"/>
              </a:defRPr>
            </a:pPr>
            <a:r>
              <a:t>        super</a:t>
            </a:r>
            <a:r>
              <a:rPr>
                <a:solidFill>
                  <a:srgbClr val="666600"/>
                </a:solidFill>
              </a:rPr>
              <a:t>(</a:t>
            </a:r>
            <a:r>
              <a:rPr>
                <a:solidFill>
                  <a:srgbClr val="660066"/>
                </a:solidFill>
              </a:rPr>
              <a:t>Dict</a:t>
            </a:r>
            <a:r>
              <a:rPr>
                <a:solidFill>
                  <a:srgbClr val="666600"/>
                </a:solidFill>
              </a:rPr>
              <a:t>,</a:t>
            </a:r>
            <a:r>
              <a:t> self</a:t>
            </a:r>
            <a:r>
              <a:rPr>
                <a:solidFill>
                  <a:srgbClr val="666600"/>
                </a:solidFill>
              </a:rPr>
              <a:t>).</a:t>
            </a:r>
            <a:r>
              <a:t>__init__</a:t>
            </a:r>
            <a:r>
              <a:rPr>
                <a:solidFill>
                  <a:srgbClr val="666600"/>
                </a:solidFill>
              </a:rPr>
              <a:t>(**</a:t>
            </a:r>
            <a:r>
              <a:t>kw</a:t>
            </a:r>
            <a:r>
              <a:rPr>
                <a:solidFill>
                  <a:srgbClr val="666600"/>
                </a:solidFill>
              </a:rPr>
              <a:t>)</a:t>
            </a:r>
          </a:p>
          <a:p>
            <a:pPr marL="457200" indent="-317500" defTabSz="457200">
              <a:buClr>
                <a:srgbClr val="668099">
                  <a:alpha val="40000"/>
                </a:srgbClr>
              </a:buClr>
              <a:buSzPct val="100000"/>
              <a:buFont typeface="Monaco"/>
              <a:buAutoNum type="arabicPeriod" startAt="1"/>
              <a:defRPr sz="900">
                <a:solidFill>
                  <a:srgbClr val="668099">
                    <a:alpha val="40000"/>
                  </a:srgbClr>
                </a:solidFill>
                <a:latin typeface="Monaco"/>
                <a:ea typeface="Monaco"/>
                <a:cs typeface="Monaco"/>
                <a:sym typeface="Monaco"/>
              </a:defRPr>
            </a:pPr>
          </a:p>
          <a:p>
            <a:pPr marL="457200" indent="-317500" defTabSz="457200">
              <a:buClr>
                <a:srgbClr val="668099">
                  <a:alpha val="40000"/>
                </a:srgbClr>
              </a:buClr>
              <a:buSzPct val="100000"/>
              <a:buFont typeface="Monaco"/>
              <a:buAutoNum type="arabicPeriod" startAt="26"/>
              <a:defRPr sz="900">
                <a:solidFill>
                  <a:srgbClr val="668099">
                    <a:alpha val="40000"/>
                  </a:srgbClr>
                </a:solidFill>
                <a:latin typeface="Monaco"/>
                <a:ea typeface="Monaco"/>
                <a:cs typeface="Monaco"/>
                <a:sym typeface="Monaco"/>
              </a:defRPr>
            </a:pPr>
            <a:r>
              <a:t>    </a:t>
            </a:r>
            <a:r>
              <a:rPr>
                <a:solidFill>
                  <a:srgbClr val="000088"/>
                </a:solidFill>
              </a:rPr>
              <a:t>def</a:t>
            </a:r>
            <a:r>
              <a:t> __getattr__</a:t>
            </a:r>
            <a:r>
              <a:rPr>
                <a:solidFill>
                  <a:srgbClr val="666600"/>
                </a:solidFill>
              </a:rPr>
              <a:t>(</a:t>
            </a:r>
            <a:r>
              <a:t>self</a:t>
            </a:r>
            <a:r>
              <a:rPr>
                <a:solidFill>
                  <a:srgbClr val="666600"/>
                </a:solidFill>
              </a:rPr>
              <a:t>,</a:t>
            </a:r>
            <a:r>
              <a:t> key</a:t>
            </a:r>
            <a:r>
              <a:rPr>
                <a:solidFill>
                  <a:srgbClr val="666600"/>
                </a:solidFill>
              </a:rPr>
              <a:t>):</a:t>
            </a:r>
          </a:p>
          <a:p>
            <a:pPr marL="457200" indent="-317500" defTabSz="457200">
              <a:buClr>
                <a:srgbClr val="668099">
                  <a:alpha val="40000"/>
                </a:srgbClr>
              </a:buClr>
              <a:buSzPct val="100000"/>
              <a:buFont typeface="Monaco"/>
              <a:buAutoNum type="arabicPeriod" startAt="26"/>
              <a:defRPr sz="900">
                <a:solidFill>
                  <a:srgbClr val="668099">
                    <a:alpha val="40000"/>
                  </a:srgbClr>
                </a:solidFill>
                <a:latin typeface="Monaco"/>
                <a:ea typeface="Monaco"/>
                <a:cs typeface="Monaco"/>
                <a:sym typeface="Monaco"/>
              </a:defRPr>
            </a:pPr>
            <a:r>
              <a:t>        </a:t>
            </a:r>
            <a:r>
              <a:rPr>
                <a:solidFill>
                  <a:srgbClr val="000088"/>
                </a:solidFill>
              </a:rPr>
              <a:t>try</a:t>
            </a:r>
            <a:r>
              <a:rPr>
                <a:solidFill>
                  <a:srgbClr val="666600"/>
                </a:solidFill>
              </a:rPr>
              <a:t>:</a:t>
            </a:r>
          </a:p>
          <a:p>
            <a:pPr marL="457200" indent="-317500" defTabSz="457200">
              <a:buClr>
                <a:srgbClr val="668099">
                  <a:alpha val="40000"/>
                </a:srgbClr>
              </a:buClr>
              <a:buSzPct val="100000"/>
              <a:buFont typeface="Monaco"/>
              <a:buAutoNum type="arabicPeriod" startAt="26"/>
              <a:defRPr sz="900">
                <a:solidFill>
                  <a:srgbClr val="668099">
                    <a:alpha val="40000"/>
                  </a:srgbClr>
                </a:solidFill>
                <a:latin typeface="Monaco"/>
                <a:ea typeface="Monaco"/>
                <a:cs typeface="Monaco"/>
                <a:sym typeface="Monaco"/>
              </a:defRPr>
            </a:pPr>
            <a:r>
              <a:t>            </a:t>
            </a:r>
            <a:r>
              <a:rPr>
                <a:solidFill>
                  <a:srgbClr val="000088"/>
                </a:solidFill>
              </a:rPr>
              <a:t>return</a:t>
            </a:r>
            <a:r>
              <a:t> self</a:t>
            </a:r>
            <a:r>
              <a:rPr>
                <a:solidFill>
                  <a:srgbClr val="666600"/>
                </a:solidFill>
              </a:rPr>
              <a:t>[</a:t>
            </a:r>
            <a:r>
              <a:t>key</a:t>
            </a:r>
            <a:r>
              <a:rPr>
                <a:solidFill>
                  <a:srgbClr val="666600"/>
                </a:solidFill>
              </a:rPr>
              <a:t>]</a:t>
            </a:r>
          </a:p>
          <a:p>
            <a:pPr marL="457200" indent="-317500" defTabSz="457200">
              <a:buClr>
                <a:srgbClr val="668099">
                  <a:alpha val="40000"/>
                </a:srgbClr>
              </a:buClr>
              <a:buSzPct val="100000"/>
              <a:buFont typeface="Monaco"/>
              <a:buAutoNum type="arabicPeriod" startAt="26"/>
              <a:defRPr sz="900">
                <a:solidFill>
                  <a:srgbClr val="668099">
                    <a:alpha val="40000"/>
                  </a:srgbClr>
                </a:solidFill>
                <a:latin typeface="Monaco"/>
                <a:ea typeface="Monaco"/>
                <a:cs typeface="Monaco"/>
                <a:sym typeface="Monaco"/>
              </a:defRPr>
            </a:pPr>
            <a:r>
              <a:t>        </a:t>
            </a:r>
            <a:r>
              <a:rPr>
                <a:solidFill>
                  <a:srgbClr val="000088"/>
                </a:solidFill>
              </a:rPr>
              <a:t>except</a:t>
            </a:r>
            <a:r>
              <a:t> </a:t>
            </a:r>
            <a:r>
              <a:rPr>
                <a:solidFill>
                  <a:srgbClr val="660066"/>
                </a:solidFill>
              </a:rPr>
              <a:t>KeyError</a:t>
            </a:r>
            <a:r>
              <a:rPr>
                <a:solidFill>
                  <a:srgbClr val="666600"/>
                </a:solidFill>
              </a:rPr>
              <a:t>:</a:t>
            </a:r>
          </a:p>
          <a:p>
            <a:pPr marL="457200" indent="-317500" defTabSz="457200">
              <a:buClr>
                <a:srgbClr val="668099">
                  <a:alpha val="40000"/>
                </a:srgbClr>
              </a:buClr>
              <a:buSzPct val="100000"/>
              <a:buFont typeface="Monaco"/>
              <a:buAutoNum type="arabicPeriod" startAt="26"/>
              <a:defRPr sz="9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raise</a:t>
            </a:r>
            <a:r>
              <a:rPr>
                <a:solidFill>
                  <a:srgbClr val="668099">
                    <a:alpha val="40000"/>
                  </a:srgbClr>
                </a:solidFill>
              </a:rPr>
              <a:t> </a:t>
            </a:r>
            <a:r>
              <a:rPr>
                <a:solidFill>
                  <a:srgbClr val="660066"/>
                </a:solidFill>
              </a:rPr>
              <a:t>AttributeError</a:t>
            </a:r>
            <a:r>
              <a:rPr>
                <a:solidFill>
                  <a:srgbClr val="666600"/>
                </a:solidFill>
              </a:rPr>
              <a:t>(</a:t>
            </a:r>
            <a:r>
              <a:rPr>
                <a:solidFill>
                  <a:srgbClr val="668099">
                    <a:alpha val="40000"/>
                  </a:srgbClr>
                </a:solidFill>
              </a:rPr>
              <a:t>r</a:t>
            </a:r>
            <a:r>
              <a:t>"'Dict' object has no attribute '%s'"</a:t>
            </a:r>
            <a:r>
              <a:rPr>
                <a:solidFill>
                  <a:srgbClr val="668099">
                    <a:alpha val="40000"/>
                  </a:srgbClr>
                </a:solidFill>
              </a:rPr>
              <a:t> </a:t>
            </a:r>
            <a:r>
              <a:rPr>
                <a:solidFill>
                  <a:srgbClr val="666600"/>
                </a:solidFill>
              </a:rPr>
              <a:t>%</a:t>
            </a:r>
            <a:r>
              <a:rPr>
                <a:solidFill>
                  <a:srgbClr val="668099">
                    <a:alpha val="40000"/>
                  </a:srgbClr>
                </a:solidFill>
              </a:rPr>
              <a:t> key</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26"/>
              <a:defRPr sz="900">
                <a:solidFill>
                  <a:srgbClr val="668099">
                    <a:alpha val="40000"/>
                  </a:srgbClr>
                </a:solidFill>
                <a:latin typeface="Monaco"/>
                <a:ea typeface="Monaco"/>
                <a:cs typeface="Monaco"/>
                <a:sym typeface="Monaco"/>
              </a:defRPr>
            </a:pPr>
            <a:r>
              <a:t>    </a:t>
            </a:r>
            <a:r>
              <a:rPr>
                <a:solidFill>
                  <a:srgbClr val="000088"/>
                </a:solidFill>
              </a:rPr>
              <a:t>def</a:t>
            </a:r>
            <a:r>
              <a:t> __setattr__</a:t>
            </a:r>
            <a:r>
              <a:rPr>
                <a:solidFill>
                  <a:srgbClr val="666600"/>
                </a:solidFill>
              </a:rPr>
              <a:t>(</a:t>
            </a:r>
            <a:r>
              <a:t>self</a:t>
            </a:r>
            <a:r>
              <a:rPr>
                <a:solidFill>
                  <a:srgbClr val="666600"/>
                </a:solidFill>
              </a:rPr>
              <a:t>,</a:t>
            </a:r>
            <a:r>
              <a:t> key</a:t>
            </a:r>
            <a:r>
              <a:rPr>
                <a:solidFill>
                  <a:srgbClr val="666600"/>
                </a:solidFill>
              </a:rPr>
              <a:t>,</a:t>
            </a:r>
            <a:r>
              <a:t> value</a:t>
            </a:r>
            <a:r>
              <a:rPr>
                <a:solidFill>
                  <a:srgbClr val="666600"/>
                </a:solidFill>
              </a:rPr>
              <a:t>):</a:t>
            </a:r>
          </a:p>
          <a:p>
            <a:pPr marL="457200" indent="-317500" defTabSz="457200">
              <a:buClr>
                <a:srgbClr val="668099">
                  <a:alpha val="40000"/>
                </a:srgbClr>
              </a:buClr>
              <a:buSzPct val="100000"/>
              <a:buFont typeface="Monaco"/>
              <a:buAutoNum type="arabicPeriod" startAt="26"/>
              <a:defRPr sz="900">
                <a:solidFill>
                  <a:srgbClr val="668099">
                    <a:alpha val="40000"/>
                  </a:srgbClr>
                </a:solidFill>
                <a:latin typeface="Monaco"/>
                <a:ea typeface="Monaco"/>
                <a:cs typeface="Monaco"/>
                <a:sym typeface="Monaco"/>
              </a:defRPr>
            </a:pPr>
            <a:r>
              <a:t>        self</a:t>
            </a:r>
            <a:r>
              <a:rPr>
                <a:solidFill>
                  <a:srgbClr val="666600"/>
                </a:solidFill>
              </a:rPr>
              <a:t>[</a:t>
            </a:r>
            <a:r>
              <a:t>key</a:t>
            </a:r>
            <a:r>
              <a:rPr>
                <a:solidFill>
                  <a:srgbClr val="666600"/>
                </a:solidFill>
              </a:rPr>
              <a:t>]</a:t>
            </a:r>
            <a:r>
              <a:t> </a:t>
            </a:r>
            <a:r>
              <a:rPr>
                <a:solidFill>
                  <a:srgbClr val="666600"/>
                </a:solidFill>
              </a:rPr>
              <a:t>=</a:t>
            </a:r>
            <a:r>
              <a:t> value</a:t>
            </a:r>
          </a:p>
          <a:p>
            <a:pPr marL="457200" indent="-317500" defTabSz="457200">
              <a:buClr>
                <a:srgbClr val="668099">
                  <a:alpha val="40000"/>
                </a:srgbClr>
              </a:buClr>
              <a:buSzPct val="100000"/>
              <a:buFont typeface="Monaco"/>
              <a:buAutoNum type="arabicPeriod" startAt="26"/>
              <a:defRPr sz="900">
                <a:solidFill>
                  <a:srgbClr val="008800"/>
                </a:solidFill>
                <a:latin typeface="Monaco"/>
                <a:ea typeface="Monaco"/>
                <a:cs typeface="Monaco"/>
                <a:sym typeface="Monaco"/>
              </a:defRPr>
            </a:pPr>
            <a:r>
              <a:rPr>
                <a:solidFill>
                  <a:srgbClr val="000088"/>
                </a:solidFill>
              </a:rPr>
              <a:t>if</a:t>
            </a:r>
            <a:r>
              <a:rPr>
                <a:solidFill>
                  <a:srgbClr val="668099">
                    <a:alpha val="40000"/>
                  </a:srgbClr>
                </a:solidFill>
              </a:rPr>
              <a:t> __name__</a:t>
            </a:r>
            <a:r>
              <a:rPr>
                <a:solidFill>
                  <a:srgbClr val="666600"/>
                </a:solidFill>
              </a:rPr>
              <a:t>==</a:t>
            </a:r>
            <a:r>
              <a:t>'__main__'</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26"/>
              <a:defRPr sz="900">
                <a:solidFill>
                  <a:srgbClr val="668099">
                    <a:alpha val="40000"/>
                  </a:srgbClr>
                </a:solidFill>
                <a:latin typeface="Monaco"/>
                <a:ea typeface="Monaco"/>
                <a:cs typeface="Monaco"/>
                <a:sym typeface="Monaco"/>
              </a:defRPr>
            </a:pPr>
            <a:r>
              <a:t>    </a:t>
            </a:r>
            <a:r>
              <a:rPr>
                <a:solidFill>
                  <a:srgbClr val="000088"/>
                </a:solidFill>
              </a:rPr>
              <a:t>import</a:t>
            </a:r>
            <a:r>
              <a:t> doctest</a:t>
            </a:r>
          </a:p>
          <a:p>
            <a:pPr marL="457200" indent="-317500" defTabSz="457200">
              <a:buClr>
                <a:srgbClr val="668099">
                  <a:alpha val="40000"/>
                </a:srgbClr>
              </a:buClr>
              <a:buSzPct val="100000"/>
              <a:buFont typeface="Monaco"/>
              <a:buAutoNum type="arabicPeriod" startAt="26"/>
              <a:defRPr sz="900">
                <a:solidFill>
                  <a:srgbClr val="668099">
                    <a:alpha val="40000"/>
                  </a:srgbClr>
                </a:solidFill>
                <a:latin typeface="Monaco"/>
                <a:ea typeface="Monaco"/>
                <a:cs typeface="Monaco"/>
                <a:sym typeface="Monaco"/>
              </a:defRPr>
            </a:pPr>
            <a:r>
              <a:t>    doctest</a:t>
            </a:r>
            <a:r>
              <a:rPr>
                <a:solidFill>
                  <a:srgbClr val="666600"/>
                </a:solidFill>
              </a:rPr>
              <a:t>.</a:t>
            </a:r>
            <a:r>
              <a:t>testmod</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7" name="11.4 文档测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11.4	</a:t>
            </a:r>
            <a:r>
              <a:t>文档测试</a:t>
            </a:r>
          </a:p>
        </p:txBody>
      </p:sp>
      <p:sp>
        <p:nvSpPr>
          <p:cNvPr id="2668" name="运行："/>
          <p:cNvSpPr txBox="1"/>
          <p:nvPr/>
        </p:nvSpPr>
        <p:spPr>
          <a:xfrm>
            <a:off x="596559" y="901496"/>
            <a:ext cx="795088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运行：</a:t>
            </a:r>
          </a:p>
        </p:txBody>
      </p:sp>
      <p:pic>
        <p:nvPicPr>
          <p:cNvPr id="2669" name="图像" descr="图像"/>
          <p:cNvPicPr>
            <a:picLocks noChangeAspect="1"/>
          </p:cNvPicPr>
          <p:nvPr/>
        </p:nvPicPr>
        <p:blipFill>
          <a:blip r:embed="rId3">
            <a:extLst/>
          </a:blip>
          <a:stretch>
            <a:fillRect/>
          </a:stretch>
        </p:blipFill>
        <p:spPr>
          <a:xfrm>
            <a:off x="2146300" y="991666"/>
            <a:ext cx="4851400" cy="228601"/>
          </a:xfrm>
          <a:prstGeom prst="rect">
            <a:avLst/>
          </a:prstGeom>
          <a:ln w="12700">
            <a:miter lim="400000"/>
          </a:ln>
        </p:spPr>
      </p:pic>
      <p:sp>
        <p:nvSpPr>
          <p:cNvPr id="2670" name="什么输出也没有。这说明编写的doctest运行都是正确的。如果程序有问题，比如把__getattr__()方法注释掉，再运行就会报错："/>
          <p:cNvSpPr txBox="1"/>
          <p:nvPr/>
        </p:nvSpPr>
        <p:spPr>
          <a:xfrm>
            <a:off x="667769" y="1444851"/>
            <a:ext cx="7808462"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什么输出也没有。这说明编写的</a:t>
            </a:r>
            <a:r>
              <a:rPr>
                <a:solidFill>
                  <a:schemeClr val="accent2">
                    <a:satOff val="-67193"/>
                    <a:lumOff val="20931"/>
                  </a:schemeClr>
                </a:solidFill>
              </a:rPr>
              <a:t>doctest</a:t>
            </a:r>
            <a:r>
              <a:t>运行都是正确的。如果程序有问题，比如把</a:t>
            </a:r>
            <a:r>
              <a:rPr>
                <a:solidFill>
                  <a:schemeClr val="accent2">
                    <a:satOff val="-67193"/>
                    <a:lumOff val="20931"/>
                  </a:schemeClr>
                </a:solidFill>
              </a:rPr>
              <a:t>__getattr__()</a:t>
            </a:r>
            <a:r>
              <a:t>方法注释掉，再运行就会报错：</a:t>
            </a:r>
          </a:p>
        </p:txBody>
      </p:sp>
      <p:pic>
        <p:nvPicPr>
          <p:cNvPr id="2671" name="图像" descr="图像"/>
          <p:cNvPicPr>
            <a:picLocks noChangeAspect="1"/>
          </p:cNvPicPr>
          <p:nvPr/>
        </p:nvPicPr>
        <p:blipFill>
          <a:blip r:embed="rId4">
            <a:extLst/>
          </a:blip>
          <a:stretch>
            <a:fillRect/>
          </a:stretch>
        </p:blipFill>
        <p:spPr>
          <a:xfrm>
            <a:off x="2370674" y="2167185"/>
            <a:ext cx="4576627" cy="4087863"/>
          </a:xfrm>
          <a:prstGeom prst="rect">
            <a:avLst/>
          </a:prstGeom>
          <a:ln w="12700">
            <a:miter lim="400000"/>
          </a:ln>
        </p:spPr>
      </p:pic>
      <p:sp>
        <p:nvSpPr>
          <p:cNvPr id="2672" name="注意到最后3行代码。当模块正常导入时，doctest不会被执行。只有在命令行直接运行时，才执行doctest。所以，不必担心doctest会在非测试环境下执行。"/>
          <p:cNvSpPr txBox="1"/>
          <p:nvPr/>
        </p:nvSpPr>
        <p:spPr>
          <a:xfrm>
            <a:off x="534240" y="6233780"/>
            <a:ext cx="8075520" cy="63017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1500">
                <a:solidFill>
                  <a:srgbClr val="000000"/>
                </a:solidFill>
                <a:latin typeface="Helvetica Neue"/>
                <a:ea typeface="Helvetica Neue"/>
                <a:cs typeface="Helvetica Neue"/>
                <a:sym typeface="Helvetica Neue"/>
              </a:defRPr>
            </a:pPr>
            <a:r>
              <a:t>        注意到最后3行代码。当模块正常导入时，</a:t>
            </a:r>
            <a:r>
              <a:rPr>
                <a:solidFill>
                  <a:schemeClr val="accent2">
                    <a:satOff val="-67193"/>
                    <a:lumOff val="20931"/>
                  </a:schemeClr>
                </a:solidFill>
              </a:rPr>
              <a:t>doctest</a:t>
            </a:r>
            <a:r>
              <a:t>不会被执行。只有在命令行直接运行时，才执行</a:t>
            </a:r>
            <a:r>
              <a:rPr>
                <a:solidFill>
                  <a:schemeClr val="accent2">
                    <a:satOff val="-67193"/>
                    <a:lumOff val="20931"/>
                  </a:schemeClr>
                </a:solidFill>
              </a:rPr>
              <a:t>doctest</a:t>
            </a:r>
            <a:r>
              <a:t>。所以，不必担心doctest会在非测试环境下执行。</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6" name="11.4 文档测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11.4	</a:t>
            </a:r>
            <a:r>
              <a:t>文档测试</a:t>
            </a:r>
          </a:p>
        </p:txBody>
      </p:sp>
      <p:sp>
        <p:nvSpPr>
          <p:cNvPr id="2677" name="对函数fact(n)编写doctest并执行："/>
          <p:cNvSpPr txBox="1"/>
          <p:nvPr/>
        </p:nvSpPr>
        <p:spPr>
          <a:xfrm>
            <a:off x="689872" y="1439072"/>
            <a:ext cx="776425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对函数</a:t>
            </a:r>
            <a:r>
              <a:rPr>
                <a:solidFill>
                  <a:schemeClr val="accent2">
                    <a:satOff val="-67193"/>
                    <a:lumOff val="20931"/>
                  </a:schemeClr>
                </a:solidFill>
              </a:rPr>
              <a:t>fact(n)</a:t>
            </a:r>
            <a:r>
              <a:t>编写</a:t>
            </a:r>
            <a:r>
              <a:rPr>
                <a:solidFill>
                  <a:schemeClr val="accent2">
                    <a:satOff val="-67193"/>
                    <a:lumOff val="20931"/>
                  </a:schemeClr>
                </a:solidFill>
              </a:rPr>
              <a:t>doctest</a:t>
            </a:r>
            <a:r>
              <a:t>并执行：</a:t>
            </a:r>
          </a:p>
        </p:txBody>
      </p:sp>
      <p:sp>
        <p:nvSpPr>
          <p:cNvPr id="2678"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679" name="练习："/>
          <p:cNvSpPr txBox="1"/>
          <p:nvPr/>
        </p:nvSpPr>
        <p:spPr>
          <a:xfrm>
            <a:off x="1219159" y="862275"/>
            <a:ext cx="866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练习：</a:t>
            </a:r>
          </a:p>
        </p:txBody>
      </p:sp>
      <p:sp>
        <p:nvSpPr>
          <p:cNvPr id="2680" name="def fact(n):…"/>
          <p:cNvSpPr txBox="1"/>
          <p:nvPr/>
        </p:nvSpPr>
        <p:spPr>
          <a:xfrm>
            <a:off x="2849619" y="1977769"/>
            <a:ext cx="3444762" cy="36960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fact</a:t>
            </a:r>
            <a:r>
              <a:rPr>
                <a:solidFill>
                  <a:srgbClr val="666600"/>
                </a:solidFill>
              </a:rPr>
              <a:t>(</a:t>
            </a:r>
            <a:r>
              <a:rPr>
                <a:solidFill>
                  <a:srgbClr val="668099">
                    <a:alpha val="40000"/>
                  </a:srgbClr>
                </a:solidFill>
              </a:rPr>
              <a:t>n</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88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t>    Calculate 1*2*...*n</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t>    &gt;&gt;&gt; fact(1)</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t>    1</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t>    &gt;&gt;&gt; fact(10)</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t>    ?</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t>    &gt;&gt;&gt; fact(-1)</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t>    ?</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t>    '''</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n </a:t>
            </a:r>
            <a:r>
              <a:rPr>
                <a:solidFill>
                  <a:srgbClr val="666600"/>
                </a:solidFill>
              </a:rPr>
              <a:t>&lt;</a:t>
            </a:r>
            <a:r>
              <a:t> </a:t>
            </a:r>
            <a:r>
              <a:rPr>
                <a:solidFill>
                  <a:srgbClr val="006666"/>
                </a:solidFill>
              </a:rPr>
              <a:t>1</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raise</a:t>
            </a:r>
            <a:r>
              <a:t> </a:t>
            </a:r>
            <a:r>
              <a:rPr>
                <a:solidFill>
                  <a:srgbClr val="660066"/>
                </a:solidFill>
              </a:rPr>
              <a:t>ValueError</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n </a:t>
            </a:r>
            <a:r>
              <a:rPr>
                <a:solidFill>
                  <a:srgbClr val="666600"/>
                </a:solidFill>
              </a:rPr>
              <a:t>==</a:t>
            </a:r>
            <a:r>
              <a:t> </a:t>
            </a:r>
            <a:r>
              <a:rPr>
                <a:solidFill>
                  <a:srgbClr val="006666"/>
                </a:solidFill>
              </a:rPr>
              <a:t>1</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6666"/>
                </a:solidFill>
              </a:rPr>
              <a:t>1</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n </a:t>
            </a:r>
            <a:r>
              <a:rPr>
                <a:solidFill>
                  <a:srgbClr val="666600"/>
                </a:solidFill>
              </a:rPr>
              <a:t>*</a:t>
            </a:r>
            <a:r>
              <a:t> fact</a:t>
            </a:r>
            <a:r>
              <a:rPr>
                <a:solidFill>
                  <a:srgbClr val="666600"/>
                </a:solidFill>
              </a:rPr>
              <a:t>(</a:t>
            </a:r>
            <a:r>
              <a:t>n </a:t>
            </a:r>
            <a:r>
              <a:rPr>
                <a:solidFill>
                  <a:srgbClr val="666600"/>
                </a:solidFill>
              </a:rPr>
              <a:t>-</a:t>
            </a:r>
            <a:r>
              <a:t> </a:t>
            </a:r>
            <a:r>
              <a:rPr>
                <a:solidFill>
                  <a:srgbClr val="006666"/>
                </a:solidFill>
              </a:rPr>
              <a:t>1</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4" name="形状"/>
          <p:cNvSpPr/>
          <p:nvPr/>
        </p:nvSpPr>
        <p:spPr>
          <a:xfrm>
            <a:off x="3459537" y="2745049"/>
            <a:ext cx="5547559" cy="23983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7" y="0"/>
                </a:moveTo>
                <a:lnTo>
                  <a:pt x="21600" y="0"/>
                </a:lnTo>
                <a:lnTo>
                  <a:pt x="21600" y="21600"/>
                </a:lnTo>
                <a:lnTo>
                  <a:pt x="517" y="21600"/>
                </a:lnTo>
                <a:cubicBezTo>
                  <a:pt x="232" y="21600"/>
                  <a:pt x="0" y="21031"/>
                  <a:pt x="0" y="20333"/>
                </a:cubicBezTo>
                <a:lnTo>
                  <a:pt x="0" y="1267"/>
                </a:lnTo>
                <a:cubicBezTo>
                  <a:pt x="0" y="569"/>
                  <a:pt x="232" y="0"/>
                  <a:pt x="517" y="0"/>
                </a:cubicBezTo>
                <a:close/>
              </a:path>
            </a:pathLst>
          </a:custGeom>
          <a:solidFill>
            <a:srgbClr val="024C89"/>
          </a:solidFill>
          <a:ln w="12700">
            <a:miter lim="400000"/>
          </a:ln>
          <a:extLst>
            <a:ext uri="{C572A759-6A51-4108-AA02-DFA0A04FC94B}">
              <ma14:wrappingTextBoxFlag xmlns:ma14="http://schemas.microsoft.com/office/mac/drawingml/2011/main" val="1"/>
            </a:ext>
          </a:extLst>
        </p:spPr>
        <p:txBody>
          <a:bodyPr lIns="45719" rIns="45719"/>
          <a:lstStyle/>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p:txBody>
      </p:sp>
      <p:sp>
        <p:nvSpPr>
          <p:cNvPr id="2685" name="12.IO编程"/>
          <p:cNvSpPr txBox="1"/>
          <p:nvPr/>
        </p:nvSpPr>
        <p:spPr>
          <a:xfrm>
            <a:off x="3519487" y="1468437"/>
            <a:ext cx="5427663" cy="87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4400">
                <a:solidFill>
                  <a:srgbClr val="024C89"/>
                </a:solidFill>
                <a:latin typeface="微软雅黑"/>
                <a:ea typeface="微软雅黑"/>
                <a:cs typeface="微软雅黑"/>
                <a:sym typeface="微软雅黑"/>
              </a:defRPr>
            </a:lvl1pPr>
          </a:lstStyle>
          <a:p>
            <a:pPr/>
            <a:r>
              <a:t>12.IO编程</a:t>
            </a:r>
          </a:p>
        </p:txBody>
      </p:sp>
      <p:sp>
        <p:nvSpPr>
          <p:cNvPr id="2686" name="椭圆形"/>
          <p:cNvSpPr/>
          <p:nvPr/>
        </p:nvSpPr>
        <p:spPr>
          <a:xfrm>
            <a:off x="3854450" y="30611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2687" name="圆形"/>
          <p:cNvSpPr/>
          <p:nvPr/>
        </p:nvSpPr>
        <p:spPr>
          <a:xfrm>
            <a:off x="3854450" y="3596163"/>
            <a:ext cx="144463" cy="142876"/>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2688" name="文件读写"/>
          <p:cNvSpPr txBox="1"/>
          <p:nvPr/>
        </p:nvSpPr>
        <p:spPr>
          <a:xfrm>
            <a:off x="4200525" y="29297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1">
                    <a:lumOff val="44000"/>
                  </a:schemeClr>
                </a:solidFill>
                <a:latin typeface="微软雅黑"/>
                <a:ea typeface="微软雅黑"/>
                <a:cs typeface="微软雅黑"/>
                <a:sym typeface="微软雅黑"/>
              </a:defRPr>
            </a:lvl1pPr>
          </a:lstStyle>
          <a:p>
            <a:pPr/>
            <a:r>
              <a:t>文件读写</a:t>
            </a:r>
          </a:p>
        </p:txBody>
      </p:sp>
      <p:sp>
        <p:nvSpPr>
          <p:cNvPr id="2689" name="StringIO和BytesIO"/>
          <p:cNvSpPr txBox="1"/>
          <p:nvPr/>
        </p:nvSpPr>
        <p:spPr>
          <a:xfrm>
            <a:off x="4200525" y="34631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StringIO和BytesIO</a:t>
            </a:r>
          </a:p>
        </p:txBody>
      </p:sp>
      <p:sp>
        <p:nvSpPr>
          <p:cNvPr id="2690" name="形状"/>
          <p:cNvSpPr/>
          <p:nvPr/>
        </p:nvSpPr>
        <p:spPr>
          <a:xfrm>
            <a:off x="1090612" y="2363787"/>
            <a:ext cx="1936751" cy="178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691" name="椭圆形"/>
          <p:cNvSpPr/>
          <p:nvPr/>
        </p:nvSpPr>
        <p:spPr>
          <a:xfrm>
            <a:off x="3854450" y="41279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2692" name="操作文件和目录"/>
          <p:cNvSpPr txBox="1"/>
          <p:nvPr/>
        </p:nvSpPr>
        <p:spPr>
          <a:xfrm>
            <a:off x="4200525" y="39965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操作文件和目录</a:t>
            </a:r>
          </a:p>
        </p:txBody>
      </p:sp>
      <p:sp>
        <p:nvSpPr>
          <p:cNvPr id="2693" name="椭圆形"/>
          <p:cNvSpPr/>
          <p:nvPr/>
        </p:nvSpPr>
        <p:spPr>
          <a:xfrm>
            <a:off x="3854450" y="4662963"/>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2694" name="序列化"/>
          <p:cNvSpPr txBox="1"/>
          <p:nvPr/>
        </p:nvSpPr>
        <p:spPr>
          <a:xfrm>
            <a:off x="4200525" y="4531518"/>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序列化</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3.3 输入和输出"/>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3.3	</a:t>
            </a:r>
            <a:r>
              <a:t>输入和输出</a:t>
            </a:r>
          </a:p>
        </p:txBody>
      </p:sp>
      <p:sp>
        <p:nvSpPr>
          <p:cNvPr id="389" name="input()和print()是在命令行下面最基本的输入和输出，但是，用户也可以通过其他更高级的图形界面完成输入和输出，比如，在网页上的一个文本框输入自己的名字，点击“确定”后在网页上看到输出信息。"/>
          <p:cNvSpPr txBox="1"/>
          <p:nvPr/>
        </p:nvSpPr>
        <p:spPr>
          <a:xfrm>
            <a:off x="510619" y="1704453"/>
            <a:ext cx="8122762" cy="117841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342900">
              <a:lnSpc>
                <a:spcPct val="120000"/>
              </a:lnSpc>
              <a:spcBef>
                <a:spcPts val="400"/>
              </a:spcBef>
              <a:defRPr>
                <a:solidFill>
                  <a:srgbClr val="000000"/>
                </a:solidFill>
              </a:defRPr>
            </a:pPr>
            <a:r>
              <a:t>       </a:t>
            </a:r>
            <a:r>
              <a:rPr>
                <a:solidFill>
                  <a:schemeClr val="accent2">
                    <a:satOff val="-67193"/>
                    <a:lumOff val="20931"/>
                  </a:schemeClr>
                </a:solidFill>
              </a:rPr>
              <a:t>input()</a:t>
            </a:r>
            <a:r>
              <a:t>和</a:t>
            </a:r>
            <a:r>
              <a:rPr>
                <a:solidFill>
                  <a:schemeClr val="accent2">
                    <a:satOff val="-67193"/>
                    <a:lumOff val="20931"/>
                  </a:schemeClr>
                </a:solidFill>
              </a:rPr>
              <a:t>print()</a:t>
            </a:r>
            <a:r>
              <a:t>是在命令行下面最基本的输入和输出，但是，用户也可以通过其他更高级的图形界面完成输入和输出，比如，在网页上的一个文本框输入自己的名字，点击“确定”后在网页上看到输出信息。</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6" name="12.1 文件读写"/>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12.1	</a:t>
            </a:r>
            <a:r>
              <a:t>文件读写</a:t>
            </a:r>
          </a:p>
        </p:txBody>
      </p:sp>
      <p:sp>
        <p:nvSpPr>
          <p:cNvPr id="2697" name="读写文件是最常见的IO操作。Python内置了读写文件的函数，用法和C是兼容的。…"/>
          <p:cNvSpPr txBox="1"/>
          <p:nvPr/>
        </p:nvSpPr>
        <p:spPr>
          <a:xfrm>
            <a:off x="689872" y="1943671"/>
            <a:ext cx="7764256" cy="232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读写文件是最常见的</a:t>
            </a:r>
            <a:r>
              <a:rPr>
                <a:solidFill>
                  <a:schemeClr val="accent2">
                    <a:satOff val="-67193"/>
                    <a:lumOff val="20931"/>
                  </a:schemeClr>
                </a:solidFill>
              </a:rPr>
              <a:t>IO</a:t>
            </a:r>
            <a:r>
              <a:t>操作。Python内置了读写文件的函数，用法和C是兼容的。</a:t>
            </a:r>
          </a:p>
          <a:p>
            <a:pPr defTabSz="457200">
              <a:defRPr>
                <a:solidFill>
                  <a:srgbClr val="000000"/>
                </a:solidFill>
                <a:latin typeface="Helvetica Neue"/>
                <a:ea typeface="Helvetica Neue"/>
                <a:cs typeface="Helvetica Neue"/>
                <a:sym typeface="Helvetica Neue"/>
              </a:defRPr>
            </a:pPr>
            <a:r>
              <a:t>        读写文件前，先了解一下，在磁盘上读写文件的功能都是由操作系统提供的，现代操作系统不允许普通的程序直接操作磁盘，所以，读写文件就是请求操作系统打开一个文件对象（通常称为文件描述符），然后，通过操作系统提供的接口从这个文件对象中读取数据（读文件），或者把数据写入这个文件对象（写文件）。</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1" name="12.1 文件读写"/>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12.1	</a:t>
            </a:r>
            <a:r>
              <a:t>文件读写</a:t>
            </a:r>
          </a:p>
        </p:txBody>
      </p:sp>
      <p:sp>
        <p:nvSpPr>
          <p:cNvPr id="2702" name="要以读文件的模式打开一个文件对象，使用Python内置的open()函数，传入文件名和标示符："/>
          <p:cNvSpPr txBox="1"/>
          <p:nvPr/>
        </p:nvSpPr>
        <p:spPr>
          <a:xfrm>
            <a:off x="689872" y="1572150"/>
            <a:ext cx="776425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要以读文件的模式打开一个文件对象，使用Python内置的</a:t>
            </a:r>
            <a:r>
              <a:rPr>
                <a:solidFill>
                  <a:schemeClr val="accent2">
                    <a:satOff val="-67193"/>
                    <a:lumOff val="20931"/>
                  </a:schemeClr>
                </a:solidFill>
              </a:rPr>
              <a:t>open()</a:t>
            </a:r>
            <a:r>
              <a:t>函数，传入文件名和标示符：</a:t>
            </a:r>
          </a:p>
        </p:txBody>
      </p:sp>
      <p:sp>
        <p:nvSpPr>
          <p:cNvPr id="2703"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704" name="读文件："/>
          <p:cNvSpPr txBox="1"/>
          <p:nvPr/>
        </p:nvSpPr>
        <p:spPr>
          <a:xfrm>
            <a:off x="1219159" y="862275"/>
            <a:ext cx="1120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读文件：</a:t>
            </a:r>
          </a:p>
        </p:txBody>
      </p:sp>
      <p:pic>
        <p:nvPicPr>
          <p:cNvPr id="2705" name="图像" descr="图像"/>
          <p:cNvPicPr>
            <a:picLocks noChangeAspect="1"/>
          </p:cNvPicPr>
          <p:nvPr/>
        </p:nvPicPr>
        <p:blipFill>
          <a:blip r:embed="rId3">
            <a:extLst/>
          </a:blip>
          <a:stretch>
            <a:fillRect/>
          </a:stretch>
        </p:blipFill>
        <p:spPr>
          <a:xfrm>
            <a:off x="914400" y="3968212"/>
            <a:ext cx="7315200" cy="1320801"/>
          </a:xfrm>
          <a:prstGeom prst="rect">
            <a:avLst/>
          </a:prstGeom>
          <a:ln w="12700">
            <a:miter lim="400000"/>
          </a:ln>
        </p:spPr>
      </p:pic>
      <p:pic>
        <p:nvPicPr>
          <p:cNvPr id="2706" name="图像" descr="图像"/>
          <p:cNvPicPr>
            <a:picLocks noChangeAspect="1"/>
          </p:cNvPicPr>
          <p:nvPr/>
        </p:nvPicPr>
        <p:blipFill>
          <a:blip r:embed="rId4">
            <a:extLst/>
          </a:blip>
          <a:stretch>
            <a:fillRect/>
          </a:stretch>
        </p:blipFill>
        <p:spPr>
          <a:xfrm>
            <a:off x="1390650" y="2367871"/>
            <a:ext cx="6362700" cy="241301"/>
          </a:xfrm>
          <a:prstGeom prst="rect">
            <a:avLst/>
          </a:prstGeom>
          <a:ln w="12700">
            <a:miter lim="400000"/>
          </a:ln>
        </p:spPr>
      </p:pic>
      <p:sp>
        <p:nvSpPr>
          <p:cNvPr id="2707" name="标示符'r'表示读，这样，我们就成功地打开了一个文件。…"/>
          <p:cNvSpPr txBox="1"/>
          <p:nvPr/>
        </p:nvSpPr>
        <p:spPr>
          <a:xfrm>
            <a:off x="581006" y="2812926"/>
            <a:ext cx="7981988"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标示符</a:t>
            </a:r>
            <a:r>
              <a:rPr>
                <a:solidFill>
                  <a:schemeClr val="accent2">
                    <a:satOff val="-67193"/>
                    <a:lumOff val="20931"/>
                  </a:schemeClr>
                </a:solidFill>
              </a:rPr>
              <a:t>'r'</a:t>
            </a:r>
            <a:r>
              <a:t>表示读，这样，我们就成功地打开了一个文件。</a:t>
            </a:r>
          </a:p>
          <a:p>
            <a:pPr defTabSz="457200">
              <a:defRPr>
                <a:solidFill>
                  <a:srgbClr val="000000"/>
                </a:solidFill>
                <a:latin typeface="Helvetica Neue"/>
                <a:ea typeface="Helvetica Neue"/>
                <a:cs typeface="Helvetica Neue"/>
                <a:sym typeface="Helvetica Neue"/>
              </a:defRPr>
            </a:pPr>
            <a:r>
              <a:t>如果文件不存在，</a:t>
            </a:r>
            <a:r>
              <a:rPr>
                <a:solidFill>
                  <a:schemeClr val="accent2">
                    <a:satOff val="-67193"/>
                    <a:lumOff val="20931"/>
                  </a:schemeClr>
                </a:solidFill>
              </a:rPr>
              <a:t>open()</a:t>
            </a:r>
            <a:r>
              <a:t>函数就会抛出一个</a:t>
            </a:r>
            <a:r>
              <a:rPr>
                <a:solidFill>
                  <a:schemeClr val="accent2">
                    <a:satOff val="-67193"/>
                    <a:lumOff val="20931"/>
                  </a:schemeClr>
                </a:solidFill>
              </a:rPr>
              <a:t>IOError</a:t>
            </a:r>
            <a:r>
              <a:t>的错误，并且给出错误码和详细的信息告诉你文件不存在：</a:t>
            </a:r>
          </a:p>
        </p:txBody>
      </p:sp>
      <p:sp>
        <p:nvSpPr>
          <p:cNvPr id="2708" name="如果文件打开成功，接下来，调用read()方法可以一次读取文件的全部内容，Python把内容读到内存，用一个str对象表示："/>
          <p:cNvSpPr txBox="1"/>
          <p:nvPr/>
        </p:nvSpPr>
        <p:spPr>
          <a:xfrm>
            <a:off x="515960" y="5510204"/>
            <a:ext cx="8112080"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如果文件打开成功，接下来，调用</a:t>
            </a:r>
            <a:r>
              <a:rPr>
                <a:solidFill>
                  <a:schemeClr val="accent2">
                    <a:satOff val="-67193"/>
                    <a:lumOff val="20931"/>
                  </a:schemeClr>
                </a:solidFill>
              </a:rPr>
              <a:t>read()</a:t>
            </a:r>
            <a:r>
              <a:t>方法可以一次读取文件的全部内容，Python把内容读到内存，用一个</a:t>
            </a:r>
            <a:r>
              <a:rPr>
                <a:solidFill>
                  <a:schemeClr val="accent2">
                    <a:satOff val="-67193"/>
                    <a:lumOff val="20931"/>
                  </a:schemeClr>
                </a:solidFill>
              </a:rPr>
              <a:t>str</a:t>
            </a:r>
            <a:r>
              <a:t>对象表示：</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2" name="12.1 文件读写"/>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12.1	</a:t>
            </a:r>
            <a:r>
              <a:t>文件读写</a:t>
            </a:r>
          </a:p>
        </p:txBody>
      </p:sp>
      <p:sp>
        <p:nvSpPr>
          <p:cNvPr id="2713" name="如果文件打开成功，接下来，调用read()方法可以一次读取文件的全部内容，Python把内容读到内存，用一个str对象表示："/>
          <p:cNvSpPr txBox="1"/>
          <p:nvPr/>
        </p:nvSpPr>
        <p:spPr>
          <a:xfrm>
            <a:off x="515960" y="978335"/>
            <a:ext cx="8112080"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如果文件打开成功，接下来，调用</a:t>
            </a:r>
            <a:r>
              <a:rPr>
                <a:solidFill>
                  <a:schemeClr val="accent2">
                    <a:satOff val="-67193"/>
                    <a:lumOff val="20931"/>
                  </a:schemeClr>
                </a:solidFill>
              </a:rPr>
              <a:t>read()</a:t>
            </a:r>
            <a:r>
              <a:t>方法可以一次读取文件的全部内容，Python把内容读到内存，用一个</a:t>
            </a:r>
            <a:r>
              <a:rPr>
                <a:solidFill>
                  <a:schemeClr val="accent2">
                    <a:satOff val="-67193"/>
                    <a:lumOff val="20931"/>
                  </a:schemeClr>
                </a:solidFill>
              </a:rPr>
              <a:t>str</a:t>
            </a:r>
            <a:r>
              <a:t>对象表示：</a:t>
            </a:r>
          </a:p>
        </p:txBody>
      </p:sp>
      <p:pic>
        <p:nvPicPr>
          <p:cNvPr id="2714" name="图像" descr="图像"/>
          <p:cNvPicPr>
            <a:picLocks noChangeAspect="1"/>
          </p:cNvPicPr>
          <p:nvPr/>
        </p:nvPicPr>
        <p:blipFill>
          <a:blip r:embed="rId3">
            <a:extLst/>
          </a:blip>
          <a:stretch>
            <a:fillRect/>
          </a:stretch>
        </p:blipFill>
        <p:spPr>
          <a:xfrm>
            <a:off x="3559264" y="1832593"/>
            <a:ext cx="1625601" cy="431801"/>
          </a:xfrm>
          <a:prstGeom prst="rect">
            <a:avLst/>
          </a:prstGeom>
          <a:ln w="12700">
            <a:miter lim="400000"/>
          </a:ln>
        </p:spPr>
      </p:pic>
      <p:sp>
        <p:nvSpPr>
          <p:cNvPr id="2715" name="最后一步是调用close()方法关闭文件。文件使用完毕后必须关闭，因为文件对象会占用操作系统的资源，并且操作系统同一时间能打开的文件数量也是有限的："/>
          <p:cNvSpPr txBox="1"/>
          <p:nvPr/>
        </p:nvSpPr>
        <p:spPr>
          <a:xfrm>
            <a:off x="568454" y="2385810"/>
            <a:ext cx="8007092" cy="10503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最后一步是调用</a:t>
            </a:r>
            <a:r>
              <a:rPr>
                <a:solidFill>
                  <a:schemeClr val="accent2">
                    <a:satOff val="-67193"/>
                    <a:lumOff val="20931"/>
                  </a:schemeClr>
                </a:solidFill>
              </a:rPr>
              <a:t>close()</a:t>
            </a:r>
            <a:r>
              <a:t>方法关闭文件。文件使用完毕后必须关闭，因为文件对象会占用操作系统的资源，并且操作系统同一时间能打开的文件数量也是有限的：</a:t>
            </a:r>
          </a:p>
        </p:txBody>
      </p:sp>
      <p:pic>
        <p:nvPicPr>
          <p:cNvPr id="2716" name="图像" descr="图像"/>
          <p:cNvPicPr>
            <a:picLocks noChangeAspect="1"/>
          </p:cNvPicPr>
          <p:nvPr/>
        </p:nvPicPr>
        <p:blipFill>
          <a:blip r:embed="rId4">
            <a:extLst/>
          </a:blip>
          <a:stretch>
            <a:fillRect/>
          </a:stretch>
        </p:blipFill>
        <p:spPr>
          <a:xfrm>
            <a:off x="3571964" y="3314700"/>
            <a:ext cx="1600201" cy="228600"/>
          </a:xfrm>
          <a:prstGeom prst="rect">
            <a:avLst/>
          </a:prstGeom>
          <a:ln w="12700">
            <a:miter lim="400000"/>
          </a:ln>
        </p:spPr>
      </p:pic>
      <p:sp>
        <p:nvSpPr>
          <p:cNvPr id="2717" name="由于文件读写时都有可能产生IOError，一旦出错，后面的f.close()就不会调用。所以，为了保证无论是否出错都能正确地关闭文件，我们可以使用try ... finally来实现："/>
          <p:cNvSpPr txBox="1"/>
          <p:nvPr/>
        </p:nvSpPr>
        <p:spPr>
          <a:xfrm>
            <a:off x="768390" y="3825164"/>
            <a:ext cx="7607220" cy="10503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由于文件读写时都有可能产生</a:t>
            </a:r>
            <a:r>
              <a:rPr>
                <a:solidFill>
                  <a:schemeClr val="accent2">
                    <a:satOff val="-67193"/>
                    <a:lumOff val="20931"/>
                  </a:schemeClr>
                </a:solidFill>
              </a:rPr>
              <a:t>IOError</a:t>
            </a:r>
            <a:r>
              <a:t>，一旦出错，后面的</a:t>
            </a:r>
            <a:r>
              <a:rPr>
                <a:solidFill>
                  <a:schemeClr val="accent2">
                    <a:satOff val="-67193"/>
                    <a:lumOff val="20931"/>
                  </a:schemeClr>
                </a:solidFill>
              </a:rPr>
              <a:t>f.close()</a:t>
            </a:r>
            <a:r>
              <a:t>就不会调用。所以，为了保证无论是否出错都能正确地关闭文件，我们可以使用</a:t>
            </a:r>
            <a:r>
              <a:rPr>
                <a:solidFill>
                  <a:schemeClr val="accent2">
                    <a:satOff val="-67193"/>
                    <a:lumOff val="20931"/>
                  </a:schemeClr>
                </a:solidFill>
              </a:rPr>
              <a:t>try ... finally</a:t>
            </a:r>
            <a:r>
              <a:t>来实现：</a:t>
            </a:r>
          </a:p>
        </p:txBody>
      </p:sp>
      <p:sp>
        <p:nvSpPr>
          <p:cNvPr id="2718" name="try:…"/>
          <p:cNvSpPr txBox="1"/>
          <p:nvPr/>
        </p:nvSpPr>
        <p:spPr>
          <a:xfrm>
            <a:off x="2224190" y="5040695"/>
            <a:ext cx="4295749" cy="15243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try</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f </a:t>
            </a:r>
            <a:r>
              <a:rPr>
                <a:solidFill>
                  <a:srgbClr val="666600"/>
                </a:solidFill>
              </a:rPr>
              <a:t>=</a:t>
            </a:r>
            <a:r>
              <a:rPr>
                <a:solidFill>
                  <a:srgbClr val="668099">
                    <a:alpha val="40000"/>
                  </a:srgbClr>
                </a:solidFill>
              </a:rPr>
              <a:t> open</a:t>
            </a:r>
            <a:r>
              <a:rPr>
                <a:solidFill>
                  <a:srgbClr val="666600"/>
                </a:solidFill>
              </a:rPr>
              <a:t>(</a:t>
            </a:r>
            <a:r>
              <a:t>'/path/to/file'</a:t>
            </a:r>
            <a:r>
              <a:rPr>
                <a:solidFill>
                  <a:srgbClr val="666600"/>
                </a:solidFill>
              </a:rPr>
              <a:t>,</a:t>
            </a:r>
            <a:r>
              <a:rPr>
                <a:solidFill>
                  <a:srgbClr val="668099">
                    <a:alpha val="40000"/>
                  </a:srgbClr>
                </a:solidFill>
              </a:rPr>
              <a:t> </a:t>
            </a:r>
            <a:r>
              <a:t>'r'</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t>f</a:t>
            </a:r>
            <a:r>
              <a:rPr>
                <a:solidFill>
                  <a:srgbClr val="666600"/>
                </a:solidFill>
              </a:rPr>
              <a:t>.</a:t>
            </a:r>
            <a:r>
              <a:t>read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finally</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f</a:t>
            </a:r>
            <a:r>
              <a:rPr>
                <a:solidFill>
                  <a:srgbClr val="666600"/>
                </a:solidFill>
              </a:rPr>
              <a:t>.</a:t>
            </a:r>
            <a:r>
              <a:t>close</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2" name="12.1 文件读写"/>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12.1	</a:t>
            </a:r>
            <a:r>
              <a:t>文件读写</a:t>
            </a:r>
          </a:p>
        </p:txBody>
      </p:sp>
      <p:sp>
        <p:nvSpPr>
          <p:cNvPr id="2723" name="但是这么写太繁琐，所以，Python引入了with语句来自动帮助调用close()方法："/>
          <p:cNvSpPr txBox="1"/>
          <p:nvPr/>
        </p:nvSpPr>
        <p:spPr>
          <a:xfrm>
            <a:off x="515960" y="978335"/>
            <a:ext cx="8112080"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但是这么写太繁琐，所以，Python引入了</a:t>
            </a:r>
            <a:r>
              <a:rPr>
                <a:solidFill>
                  <a:schemeClr val="accent2">
                    <a:satOff val="-67193"/>
                    <a:lumOff val="20931"/>
                  </a:schemeClr>
                </a:solidFill>
              </a:rPr>
              <a:t>with</a:t>
            </a:r>
            <a:r>
              <a:t>语句来自动帮助调用</a:t>
            </a:r>
            <a:r>
              <a:rPr>
                <a:solidFill>
                  <a:schemeClr val="accent2">
                    <a:satOff val="-67193"/>
                    <a:lumOff val="20931"/>
                  </a:schemeClr>
                </a:solidFill>
              </a:rPr>
              <a:t>close()</a:t>
            </a:r>
            <a:r>
              <a:t>方法：</a:t>
            </a:r>
          </a:p>
        </p:txBody>
      </p:sp>
      <p:sp>
        <p:nvSpPr>
          <p:cNvPr id="2724" name="with open('/path/to/file', 'r') as f:…"/>
          <p:cNvSpPr txBox="1"/>
          <p:nvPr/>
        </p:nvSpPr>
        <p:spPr>
          <a:xfrm>
            <a:off x="2264080" y="1562670"/>
            <a:ext cx="4615840" cy="5591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000088"/>
                </a:solidFill>
              </a:rPr>
              <a:t>with</a:t>
            </a:r>
            <a:r>
              <a:rPr>
                <a:solidFill>
                  <a:srgbClr val="668099">
                    <a:alpha val="40000"/>
                  </a:srgbClr>
                </a:solidFill>
              </a:rPr>
              <a:t> open</a:t>
            </a:r>
            <a:r>
              <a:rPr>
                <a:solidFill>
                  <a:srgbClr val="666600"/>
                </a:solidFill>
              </a:rPr>
              <a:t>(</a:t>
            </a:r>
            <a:r>
              <a:t>'/path/to/file'</a:t>
            </a:r>
            <a:r>
              <a:rPr>
                <a:solidFill>
                  <a:srgbClr val="666600"/>
                </a:solidFill>
              </a:rPr>
              <a:t>,</a:t>
            </a:r>
            <a:r>
              <a:rPr>
                <a:solidFill>
                  <a:srgbClr val="668099">
                    <a:alpha val="40000"/>
                  </a:srgbClr>
                </a:solidFill>
              </a:rPr>
              <a:t> </a:t>
            </a:r>
            <a:r>
              <a:t>'r'</a:t>
            </a:r>
            <a:r>
              <a:rPr>
                <a:solidFill>
                  <a:srgbClr val="666600"/>
                </a:solidFill>
              </a:rPr>
              <a:t>)</a:t>
            </a:r>
            <a:r>
              <a:rPr>
                <a:solidFill>
                  <a:srgbClr val="668099">
                    <a:alpha val="40000"/>
                  </a:srgbClr>
                </a:solidFill>
              </a:rPr>
              <a:t> </a:t>
            </a:r>
            <a:r>
              <a:rPr>
                <a:solidFill>
                  <a:srgbClr val="000088"/>
                </a:solidFill>
              </a:rPr>
              <a:t>as</a:t>
            </a:r>
            <a:r>
              <a:rPr>
                <a:solidFill>
                  <a:srgbClr val="668099">
                    <a:alpha val="40000"/>
                  </a:srgbClr>
                </a:solidFill>
              </a:rPr>
              <a:t> f</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t>f</a:t>
            </a:r>
            <a:r>
              <a:rPr>
                <a:solidFill>
                  <a:srgbClr val="666600"/>
                </a:solidFill>
              </a:rPr>
              <a:t>.</a:t>
            </a:r>
            <a:r>
              <a:t>read</a:t>
            </a:r>
            <a:r>
              <a:rPr>
                <a:solidFill>
                  <a:srgbClr val="666600"/>
                </a:solidFill>
              </a:rPr>
              <a:t>())</a:t>
            </a:r>
          </a:p>
        </p:txBody>
      </p:sp>
      <p:sp>
        <p:nvSpPr>
          <p:cNvPr id="2725" name="这和try ... finally是一样的，但是代码更佳简洁，并且不必调用f.close()方法。…"/>
          <p:cNvSpPr txBox="1"/>
          <p:nvPr/>
        </p:nvSpPr>
        <p:spPr>
          <a:xfrm>
            <a:off x="515960" y="2488628"/>
            <a:ext cx="8112080" cy="23523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这和</a:t>
            </a:r>
            <a:r>
              <a:rPr>
                <a:solidFill>
                  <a:schemeClr val="accent2">
                    <a:satOff val="-67193"/>
                    <a:lumOff val="20931"/>
                  </a:schemeClr>
                </a:solidFill>
              </a:rPr>
              <a:t>try ... finally</a:t>
            </a:r>
            <a:r>
              <a:t>是一样的，但是代码更佳简洁，并且不必调用</a:t>
            </a:r>
            <a:r>
              <a:rPr>
                <a:solidFill>
                  <a:schemeClr val="accent2">
                    <a:satOff val="-67193"/>
                    <a:lumOff val="20931"/>
                  </a:schemeClr>
                </a:solidFill>
              </a:rPr>
              <a:t>f.close()</a:t>
            </a:r>
            <a:r>
              <a:t>方法。</a:t>
            </a:r>
          </a:p>
          <a:p>
            <a:pPr defTabSz="457200">
              <a:defRPr>
                <a:solidFill>
                  <a:srgbClr val="000000"/>
                </a:solidFill>
                <a:latin typeface="Helvetica Neue"/>
                <a:ea typeface="Helvetica Neue"/>
                <a:cs typeface="Helvetica Neue"/>
                <a:sym typeface="Helvetica Neue"/>
              </a:defRPr>
            </a:pPr>
            <a:r>
              <a:t>调用</a:t>
            </a:r>
            <a:r>
              <a:rPr>
                <a:solidFill>
                  <a:schemeClr val="accent2">
                    <a:satOff val="-67193"/>
                    <a:lumOff val="20931"/>
                  </a:schemeClr>
                </a:solidFill>
              </a:rPr>
              <a:t>read()</a:t>
            </a:r>
            <a:r>
              <a:t>会一次性读取文件的全部内容，如果文件有10G，内存就爆了，所以，要保险起见，可以反复调用</a:t>
            </a:r>
            <a:r>
              <a:rPr>
                <a:solidFill>
                  <a:schemeClr val="accent2">
                    <a:satOff val="-67193"/>
                    <a:lumOff val="20931"/>
                  </a:schemeClr>
                </a:solidFill>
              </a:rPr>
              <a:t>read(size)</a:t>
            </a:r>
            <a:r>
              <a:t>方法，每次最多读取</a:t>
            </a:r>
            <a:r>
              <a:rPr>
                <a:solidFill>
                  <a:schemeClr val="accent2">
                    <a:satOff val="-67193"/>
                    <a:lumOff val="20931"/>
                  </a:schemeClr>
                </a:solidFill>
              </a:rPr>
              <a:t>size</a:t>
            </a:r>
            <a:r>
              <a:t>个字节的内容。另外，调用</a:t>
            </a:r>
            <a:r>
              <a:rPr>
                <a:solidFill>
                  <a:schemeClr val="accent2">
                    <a:satOff val="-67193"/>
                    <a:lumOff val="20931"/>
                  </a:schemeClr>
                </a:solidFill>
              </a:rPr>
              <a:t>readline()</a:t>
            </a:r>
            <a:r>
              <a:t>可以每次读取一行内容，调用r</a:t>
            </a:r>
            <a:r>
              <a:rPr>
                <a:solidFill>
                  <a:schemeClr val="accent2">
                    <a:satOff val="-67193"/>
                    <a:lumOff val="20931"/>
                  </a:schemeClr>
                </a:solidFill>
              </a:rPr>
              <a:t>eadlines()</a:t>
            </a:r>
            <a:r>
              <a:t>一次读取所有内容并按行返回</a:t>
            </a:r>
            <a:r>
              <a:rPr>
                <a:solidFill>
                  <a:schemeClr val="accent2">
                    <a:satOff val="-67193"/>
                    <a:lumOff val="20931"/>
                  </a:schemeClr>
                </a:solidFill>
              </a:rPr>
              <a:t>list</a:t>
            </a:r>
            <a:r>
              <a:t>。因此，要根据需要决定怎么调用。</a:t>
            </a:r>
          </a:p>
          <a:p>
            <a:pPr defTabSz="457200">
              <a:defRPr>
                <a:solidFill>
                  <a:srgbClr val="000000"/>
                </a:solidFill>
                <a:latin typeface="Helvetica Neue"/>
                <a:ea typeface="Helvetica Neue"/>
                <a:cs typeface="Helvetica Neue"/>
                <a:sym typeface="Helvetica Neue"/>
              </a:defRPr>
            </a:pPr>
            <a:r>
              <a:t>        如果文件很小，</a:t>
            </a:r>
            <a:r>
              <a:rPr>
                <a:solidFill>
                  <a:schemeClr val="accent2">
                    <a:satOff val="-67193"/>
                    <a:lumOff val="20931"/>
                  </a:schemeClr>
                </a:solidFill>
              </a:rPr>
              <a:t>read()</a:t>
            </a:r>
            <a:r>
              <a:t>一次性读取最方便；如果不能确定文件大小，反复调用</a:t>
            </a:r>
            <a:r>
              <a:rPr>
                <a:solidFill>
                  <a:schemeClr val="accent2">
                    <a:satOff val="-67193"/>
                    <a:lumOff val="20931"/>
                  </a:schemeClr>
                </a:solidFill>
              </a:rPr>
              <a:t>read(size)</a:t>
            </a:r>
            <a:r>
              <a:t>比较保险；如果是配置文件，调用</a:t>
            </a:r>
            <a:r>
              <a:rPr>
                <a:solidFill>
                  <a:schemeClr val="accent2">
                    <a:satOff val="-67193"/>
                    <a:lumOff val="20931"/>
                  </a:schemeClr>
                </a:solidFill>
              </a:rPr>
              <a:t>readlines()</a:t>
            </a:r>
            <a:r>
              <a:t>最方便：</a:t>
            </a:r>
          </a:p>
        </p:txBody>
      </p:sp>
      <p:sp>
        <p:nvSpPr>
          <p:cNvPr id="2726" name="for line in f.readlines():…"/>
          <p:cNvSpPr txBox="1"/>
          <p:nvPr/>
        </p:nvSpPr>
        <p:spPr>
          <a:xfrm>
            <a:off x="2326328" y="4998523"/>
            <a:ext cx="4829062" cy="586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for</a:t>
            </a:r>
            <a:r>
              <a:t> line </a:t>
            </a:r>
            <a:r>
              <a:rPr>
                <a:solidFill>
                  <a:srgbClr val="000088"/>
                </a:solidFill>
              </a:rPr>
              <a:t>in</a:t>
            </a:r>
            <a:r>
              <a:t> f</a:t>
            </a:r>
            <a:r>
              <a:rPr>
                <a:solidFill>
                  <a:srgbClr val="666600"/>
                </a:solidFill>
              </a:rPr>
              <a:t>.</a:t>
            </a:r>
            <a:r>
              <a:t>readlines</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rPr>
                <a:solidFill>
                  <a:srgbClr val="668099">
                    <a:alpha val="40000"/>
                  </a:srgbClr>
                </a:solidFill>
              </a:rPr>
              <a:t>line</a:t>
            </a:r>
            <a:r>
              <a:rPr>
                <a:solidFill>
                  <a:srgbClr val="666600"/>
                </a:solidFill>
              </a:rPr>
              <a:t>.</a:t>
            </a:r>
            <a:r>
              <a:rPr>
                <a:solidFill>
                  <a:srgbClr val="668099">
                    <a:alpha val="40000"/>
                  </a:srgbClr>
                </a:solidFill>
              </a:rPr>
              <a:t>strip</a:t>
            </a:r>
            <a:r>
              <a:rPr>
                <a:solidFill>
                  <a:srgbClr val="666600"/>
                </a:solidFill>
              </a:rPr>
              <a:t>())</a:t>
            </a:r>
            <a:r>
              <a:rPr>
                <a:solidFill>
                  <a:srgbClr val="668099">
                    <a:alpha val="40000"/>
                  </a:srgbClr>
                </a:solidFill>
              </a:rPr>
              <a:t> </a:t>
            </a:r>
            <a:r>
              <a:t># 把末尾的'\n'删掉</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0" name="12.1 文件读写"/>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12.1	</a:t>
            </a:r>
            <a:r>
              <a:t>文件读写</a:t>
            </a:r>
          </a:p>
        </p:txBody>
      </p:sp>
      <p:sp>
        <p:nvSpPr>
          <p:cNvPr id="2731"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732" name="file-like Object："/>
          <p:cNvSpPr txBox="1"/>
          <p:nvPr/>
        </p:nvSpPr>
        <p:spPr>
          <a:xfrm>
            <a:off x="1219159" y="862275"/>
            <a:ext cx="2125727"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file-like Object：</a:t>
            </a:r>
          </a:p>
        </p:txBody>
      </p:sp>
      <p:sp>
        <p:nvSpPr>
          <p:cNvPr id="2733" name="像open()函数返回的这种有个read()方法的对象，在Python中统称为file-like Object。除了file外，还可以是内存的字节流，网络流，自定义流等等。file-like Object不要求从特定类继承，只要写个read()方法就行。StringIO就是在内存中创建的file-like Object，常用作临时缓冲。"/>
          <p:cNvSpPr txBox="1"/>
          <p:nvPr/>
        </p:nvSpPr>
        <p:spPr>
          <a:xfrm>
            <a:off x="571240" y="2530215"/>
            <a:ext cx="8001521" cy="1380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像</a:t>
            </a:r>
            <a:r>
              <a:rPr>
                <a:solidFill>
                  <a:schemeClr val="accent2">
                    <a:satOff val="-67193"/>
                    <a:lumOff val="20931"/>
                  </a:schemeClr>
                </a:solidFill>
              </a:rPr>
              <a:t>open()</a:t>
            </a:r>
            <a:r>
              <a:t>函数返回的这种有个</a:t>
            </a:r>
            <a:r>
              <a:rPr>
                <a:solidFill>
                  <a:schemeClr val="accent2">
                    <a:satOff val="-67193"/>
                    <a:lumOff val="20931"/>
                  </a:schemeClr>
                </a:solidFill>
              </a:rPr>
              <a:t>read()</a:t>
            </a:r>
            <a:r>
              <a:t>方法的对象，在Python中统称为</a:t>
            </a:r>
            <a:r>
              <a:rPr>
                <a:solidFill>
                  <a:schemeClr val="accent2">
                    <a:satOff val="-67193"/>
                    <a:lumOff val="20931"/>
                  </a:schemeClr>
                </a:solidFill>
              </a:rPr>
              <a:t>file-like Object</a:t>
            </a:r>
            <a:r>
              <a:t>。除了</a:t>
            </a:r>
            <a:r>
              <a:rPr>
                <a:solidFill>
                  <a:schemeClr val="accent2">
                    <a:satOff val="-67193"/>
                    <a:lumOff val="20931"/>
                  </a:schemeClr>
                </a:solidFill>
              </a:rPr>
              <a:t>file</a:t>
            </a:r>
            <a:r>
              <a:t>外，还可以是内存的字节流，网络流，自定义流等等。</a:t>
            </a:r>
            <a:r>
              <a:rPr>
                <a:solidFill>
                  <a:schemeClr val="accent2">
                    <a:satOff val="-67193"/>
                    <a:lumOff val="20931"/>
                  </a:schemeClr>
                </a:solidFill>
              </a:rPr>
              <a:t>file-like Object</a:t>
            </a:r>
            <a:r>
              <a:t>不要求从特定类继承，只要写个</a:t>
            </a:r>
            <a:r>
              <a:rPr>
                <a:solidFill>
                  <a:schemeClr val="accent2">
                    <a:satOff val="-67193"/>
                    <a:lumOff val="20931"/>
                  </a:schemeClr>
                </a:solidFill>
              </a:rPr>
              <a:t>read()</a:t>
            </a:r>
            <a:r>
              <a:t>方法就行。</a:t>
            </a:r>
            <a:r>
              <a:rPr>
                <a:solidFill>
                  <a:schemeClr val="accent2">
                    <a:satOff val="-67193"/>
                    <a:lumOff val="20931"/>
                  </a:schemeClr>
                </a:solidFill>
              </a:rPr>
              <a:t>StringIO</a:t>
            </a:r>
            <a:r>
              <a:t>就是在内存中创建的</a:t>
            </a:r>
            <a:r>
              <a:rPr>
                <a:solidFill>
                  <a:schemeClr val="accent2">
                    <a:satOff val="-67193"/>
                    <a:lumOff val="20931"/>
                  </a:schemeClr>
                </a:solidFill>
              </a:rPr>
              <a:t>file-like Object</a:t>
            </a:r>
            <a:r>
              <a:t>，常用作临时缓冲。</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7" name="12.1 文件读写"/>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12.1	</a:t>
            </a:r>
            <a:r>
              <a:t>文件读写</a:t>
            </a:r>
          </a:p>
        </p:txBody>
      </p:sp>
      <p:sp>
        <p:nvSpPr>
          <p:cNvPr id="2738"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739" name="二进制文件："/>
          <p:cNvSpPr txBox="1"/>
          <p:nvPr/>
        </p:nvSpPr>
        <p:spPr>
          <a:xfrm>
            <a:off x="1219159" y="862275"/>
            <a:ext cx="1628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二进制文件：</a:t>
            </a:r>
          </a:p>
        </p:txBody>
      </p:sp>
      <p:sp>
        <p:nvSpPr>
          <p:cNvPr id="2740" name="默认都是读取文本文件，并且是UTF-8编码的文本文件。要读取二进制文件，比如图片、视频等等，用'rb'模式打开文件即可："/>
          <p:cNvSpPr txBox="1"/>
          <p:nvPr/>
        </p:nvSpPr>
        <p:spPr>
          <a:xfrm>
            <a:off x="640622" y="2187468"/>
            <a:ext cx="786275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默认都是读取文本文件，并且是</a:t>
            </a:r>
            <a:r>
              <a:rPr>
                <a:solidFill>
                  <a:schemeClr val="accent2">
                    <a:satOff val="-67193"/>
                    <a:lumOff val="20931"/>
                  </a:schemeClr>
                </a:solidFill>
              </a:rPr>
              <a:t>UTF-8</a:t>
            </a:r>
            <a:r>
              <a:t>编码的文本文件。要读取二进制文件，比如图片、视频等等，用</a:t>
            </a:r>
            <a:r>
              <a:rPr>
                <a:solidFill>
                  <a:schemeClr val="accent2">
                    <a:satOff val="-67193"/>
                    <a:lumOff val="20931"/>
                  </a:schemeClr>
                </a:solidFill>
              </a:rPr>
              <a:t>'rb'</a:t>
            </a:r>
            <a:r>
              <a:t>模式打开文件即可：</a:t>
            </a:r>
          </a:p>
        </p:txBody>
      </p:sp>
      <p:pic>
        <p:nvPicPr>
          <p:cNvPr id="2741" name="图像" descr="图像"/>
          <p:cNvPicPr>
            <a:picLocks noChangeAspect="1"/>
          </p:cNvPicPr>
          <p:nvPr/>
        </p:nvPicPr>
        <p:blipFill>
          <a:blip r:embed="rId3">
            <a:extLst/>
          </a:blip>
          <a:stretch>
            <a:fillRect/>
          </a:stretch>
        </p:blipFill>
        <p:spPr>
          <a:xfrm>
            <a:off x="1225550" y="3549402"/>
            <a:ext cx="6692900" cy="863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5" name="12.1 文件读写"/>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12.1	</a:t>
            </a:r>
            <a:r>
              <a:t>文件读写</a:t>
            </a:r>
          </a:p>
        </p:txBody>
      </p:sp>
      <p:sp>
        <p:nvSpPr>
          <p:cNvPr id="2746"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747" name="字符编码："/>
          <p:cNvSpPr txBox="1"/>
          <p:nvPr/>
        </p:nvSpPr>
        <p:spPr>
          <a:xfrm>
            <a:off x="1219159" y="862275"/>
            <a:ext cx="1374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字符编码：</a:t>
            </a:r>
          </a:p>
        </p:txBody>
      </p:sp>
      <p:sp>
        <p:nvSpPr>
          <p:cNvPr id="2748" name="要读取非UTF-8编码的文本文件，需要给open()函数传入encoding参数，例如，读取GBK编码的文件："/>
          <p:cNvSpPr txBox="1"/>
          <p:nvPr/>
        </p:nvSpPr>
        <p:spPr>
          <a:xfrm>
            <a:off x="571240" y="1778927"/>
            <a:ext cx="8001521"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要读取非</a:t>
            </a:r>
            <a:r>
              <a:rPr>
                <a:solidFill>
                  <a:schemeClr val="accent2">
                    <a:satOff val="-67193"/>
                    <a:lumOff val="20931"/>
                  </a:schemeClr>
                </a:solidFill>
              </a:rPr>
              <a:t>UTF-8</a:t>
            </a:r>
            <a:r>
              <a:t>编码的文本文件，需要给</a:t>
            </a:r>
            <a:r>
              <a:rPr>
                <a:solidFill>
                  <a:schemeClr val="accent2">
                    <a:satOff val="-67193"/>
                    <a:lumOff val="20931"/>
                  </a:schemeClr>
                </a:solidFill>
              </a:rPr>
              <a:t>open()</a:t>
            </a:r>
            <a:r>
              <a:t>函数传入</a:t>
            </a:r>
            <a:r>
              <a:rPr>
                <a:solidFill>
                  <a:schemeClr val="accent2">
                    <a:satOff val="-67193"/>
                    <a:lumOff val="20931"/>
                  </a:schemeClr>
                </a:solidFill>
              </a:rPr>
              <a:t>encoding</a:t>
            </a:r>
            <a:r>
              <a:t>参数，例如，读取</a:t>
            </a:r>
            <a:r>
              <a:rPr>
                <a:solidFill>
                  <a:schemeClr val="accent2">
                    <a:satOff val="-67193"/>
                    <a:lumOff val="20931"/>
                  </a:schemeClr>
                </a:solidFill>
              </a:rPr>
              <a:t>GBK</a:t>
            </a:r>
            <a:r>
              <a:t>编码的文件：</a:t>
            </a:r>
          </a:p>
        </p:txBody>
      </p:sp>
      <p:pic>
        <p:nvPicPr>
          <p:cNvPr id="2749" name="图像" descr="图像"/>
          <p:cNvPicPr>
            <a:picLocks noChangeAspect="1"/>
          </p:cNvPicPr>
          <p:nvPr/>
        </p:nvPicPr>
        <p:blipFill>
          <a:blip r:embed="rId3">
            <a:extLst/>
          </a:blip>
          <a:stretch>
            <a:fillRect/>
          </a:stretch>
        </p:blipFill>
        <p:spPr>
          <a:xfrm>
            <a:off x="577850" y="2873091"/>
            <a:ext cx="7988300" cy="647701"/>
          </a:xfrm>
          <a:prstGeom prst="rect">
            <a:avLst/>
          </a:prstGeom>
          <a:ln w="12700">
            <a:miter lim="400000"/>
          </a:ln>
        </p:spPr>
      </p:pic>
      <p:sp>
        <p:nvSpPr>
          <p:cNvPr id="2750" name="遇到有些编码不规范的文件，你可能会遇到UnicodeDecodeError，因为在文本文件中可能夹杂了一些非法编码的字符。遇到这种情况，open()函数还接收一个errors参数，表示如果遇到编码错误后如何处理。最简单的方式是直接忽略："/>
          <p:cNvSpPr txBox="1"/>
          <p:nvPr/>
        </p:nvSpPr>
        <p:spPr>
          <a:xfrm>
            <a:off x="505348" y="3871045"/>
            <a:ext cx="8392486"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遇到有些编码不规范的文件，你可能会遇到</a:t>
            </a:r>
            <a:r>
              <a:rPr>
                <a:solidFill>
                  <a:schemeClr val="accent2">
                    <a:satOff val="-67193"/>
                    <a:lumOff val="20931"/>
                  </a:schemeClr>
                </a:solidFill>
              </a:rPr>
              <a:t>UnicodeDecodeError</a:t>
            </a:r>
            <a:r>
              <a:t>，因为在文本文件中可能夹杂了一些非法编码的字符。遇到这种情况，</a:t>
            </a:r>
            <a:r>
              <a:rPr>
                <a:solidFill>
                  <a:schemeClr val="accent2">
                    <a:satOff val="-67193"/>
                    <a:lumOff val="20931"/>
                  </a:schemeClr>
                </a:solidFill>
              </a:rPr>
              <a:t>open()</a:t>
            </a:r>
            <a:r>
              <a:t>函数还接收一个</a:t>
            </a:r>
            <a:r>
              <a:rPr>
                <a:solidFill>
                  <a:schemeClr val="accent2">
                    <a:satOff val="-67193"/>
                    <a:lumOff val="20931"/>
                  </a:schemeClr>
                </a:solidFill>
              </a:rPr>
              <a:t>errors</a:t>
            </a:r>
            <a:r>
              <a:t>参数，表示如果遇到编码错误后如何处理。最简单的方式是直接忽略：</a:t>
            </a:r>
          </a:p>
        </p:txBody>
      </p:sp>
      <p:pic>
        <p:nvPicPr>
          <p:cNvPr id="2751" name="图像" descr="图像"/>
          <p:cNvPicPr>
            <a:picLocks noChangeAspect="1"/>
          </p:cNvPicPr>
          <p:nvPr/>
        </p:nvPicPr>
        <p:blipFill>
          <a:blip r:embed="rId4">
            <a:extLst/>
          </a:blip>
          <a:stretch>
            <a:fillRect/>
          </a:stretch>
        </p:blipFill>
        <p:spPr>
          <a:xfrm>
            <a:off x="498123" y="5098538"/>
            <a:ext cx="8406935" cy="3181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5" name="12.1 文件读写"/>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12.1	</a:t>
            </a:r>
            <a:r>
              <a:t>文件读写</a:t>
            </a:r>
          </a:p>
        </p:txBody>
      </p:sp>
      <p:sp>
        <p:nvSpPr>
          <p:cNvPr id="2756"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757" name="写文件："/>
          <p:cNvSpPr txBox="1"/>
          <p:nvPr/>
        </p:nvSpPr>
        <p:spPr>
          <a:xfrm>
            <a:off x="1219159" y="862275"/>
            <a:ext cx="1120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写文件：</a:t>
            </a:r>
          </a:p>
        </p:txBody>
      </p:sp>
      <p:sp>
        <p:nvSpPr>
          <p:cNvPr id="2758" name="写文件和读文件是一样的，唯一区别是调用open()函数时，传入标识符'w'或者'wb'表示写文本文件或写二进制文件："/>
          <p:cNvSpPr txBox="1"/>
          <p:nvPr/>
        </p:nvSpPr>
        <p:spPr>
          <a:xfrm>
            <a:off x="571240" y="1572150"/>
            <a:ext cx="8001521"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写文件和读文件是一样的，唯一区别是调用</a:t>
            </a:r>
            <a:r>
              <a:rPr>
                <a:solidFill>
                  <a:schemeClr val="accent2">
                    <a:satOff val="-67193"/>
                    <a:lumOff val="20931"/>
                  </a:schemeClr>
                </a:solidFill>
              </a:rPr>
              <a:t>open()</a:t>
            </a:r>
            <a:r>
              <a:t>函数时，传入标识符'</a:t>
            </a:r>
            <a:r>
              <a:rPr>
                <a:solidFill>
                  <a:schemeClr val="accent2">
                    <a:satOff val="-67193"/>
                    <a:lumOff val="20931"/>
                  </a:schemeClr>
                </a:solidFill>
              </a:rPr>
              <a:t>w</a:t>
            </a:r>
            <a:r>
              <a:t>'或者'</a:t>
            </a:r>
            <a:r>
              <a:rPr>
                <a:solidFill>
                  <a:schemeClr val="accent2">
                    <a:satOff val="-67193"/>
                    <a:lumOff val="20931"/>
                  </a:schemeClr>
                </a:solidFill>
              </a:rPr>
              <a:t>wb</a:t>
            </a:r>
            <a:r>
              <a:t>'表示写文本文件或写二进制文件：</a:t>
            </a:r>
          </a:p>
        </p:txBody>
      </p:sp>
      <p:sp>
        <p:nvSpPr>
          <p:cNvPr id="2759" name="可以反复调用write()来写入文件，但是务必要调用f.close()来关闭文件。当我们写文件时，操作系统往往不会立刻把数据写入磁盘，而是放到内存缓存起来，空闲的时候再慢慢写入。只有调用close()方法时，操作系统才保证把没有写入的数据全部写入磁盘。忘记调用close()的后果是数据可能只写了一部分到磁盘，剩下的丢失了。所以，还是用with语句更保险："/>
          <p:cNvSpPr txBox="1"/>
          <p:nvPr/>
        </p:nvSpPr>
        <p:spPr>
          <a:xfrm>
            <a:off x="505348" y="3871045"/>
            <a:ext cx="8392486" cy="16981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可以反复调用</a:t>
            </a:r>
            <a:r>
              <a:rPr>
                <a:solidFill>
                  <a:schemeClr val="accent2">
                    <a:satOff val="-67193"/>
                    <a:lumOff val="20931"/>
                  </a:schemeClr>
                </a:solidFill>
              </a:rPr>
              <a:t>write()</a:t>
            </a:r>
            <a:r>
              <a:t>来写入文件，但是务必要调用</a:t>
            </a:r>
            <a:r>
              <a:rPr>
                <a:solidFill>
                  <a:schemeClr val="accent2">
                    <a:satOff val="-67193"/>
                    <a:lumOff val="20931"/>
                  </a:schemeClr>
                </a:solidFill>
              </a:rPr>
              <a:t>f.close()</a:t>
            </a:r>
            <a:r>
              <a:t>来关闭文件。当我们写文件时，操作系统往往不会立刻把数据写入磁盘，而是放到内存缓存起来，空闲的时候再慢慢写入。只有调用</a:t>
            </a:r>
            <a:r>
              <a:rPr>
                <a:solidFill>
                  <a:schemeClr val="accent2">
                    <a:satOff val="-67193"/>
                    <a:lumOff val="20931"/>
                  </a:schemeClr>
                </a:solidFill>
              </a:rPr>
              <a:t>close()</a:t>
            </a:r>
            <a:r>
              <a:t>方法时，操作系统才保证把没有写入的数据全部写入磁盘。忘记调用</a:t>
            </a:r>
            <a:r>
              <a:rPr>
                <a:solidFill>
                  <a:schemeClr val="accent2">
                    <a:satOff val="-67193"/>
                    <a:lumOff val="20931"/>
                  </a:schemeClr>
                </a:solidFill>
              </a:rPr>
              <a:t>close()</a:t>
            </a:r>
            <a:r>
              <a:t>的后果是数据可能只写了一部分到磁盘，剩下的丢失了。所以，还是用</a:t>
            </a:r>
            <a:r>
              <a:rPr>
                <a:solidFill>
                  <a:schemeClr val="accent2">
                    <a:satOff val="-67193"/>
                    <a:lumOff val="20931"/>
                  </a:schemeClr>
                </a:solidFill>
              </a:rPr>
              <a:t>with</a:t>
            </a:r>
            <a:r>
              <a:t>语句更保险：</a:t>
            </a:r>
          </a:p>
        </p:txBody>
      </p:sp>
      <p:pic>
        <p:nvPicPr>
          <p:cNvPr id="2760" name="图像" descr="图像"/>
          <p:cNvPicPr>
            <a:picLocks noChangeAspect="1"/>
          </p:cNvPicPr>
          <p:nvPr/>
        </p:nvPicPr>
        <p:blipFill>
          <a:blip r:embed="rId3">
            <a:extLst/>
          </a:blip>
          <a:stretch>
            <a:fillRect/>
          </a:stretch>
        </p:blipFill>
        <p:spPr>
          <a:xfrm>
            <a:off x="1117600" y="2583195"/>
            <a:ext cx="6908800" cy="1066801"/>
          </a:xfrm>
          <a:prstGeom prst="rect">
            <a:avLst/>
          </a:prstGeom>
          <a:ln w="12700">
            <a:miter lim="400000"/>
          </a:ln>
        </p:spPr>
      </p:pic>
      <p:sp>
        <p:nvSpPr>
          <p:cNvPr id="2761" name="with open('/Users/michael/test.txt', 'w') as f:…"/>
          <p:cNvSpPr txBox="1"/>
          <p:nvPr/>
        </p:nvSpPr>
        <p:spPr>
          <a:xfrm>
            <a:off x="1860183" y="5633750"/>
            <a:ext cx="5682815" cy="5591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000088"/>
                </a:solidFill>
              </a:rPr>
              <a:t>with</a:t>
            </a:r>
            <a:r>
              <a:rPr>
                <a:solidFill>
                  <a:srgbClr val="668099">
                    <a:alpha val="40000"/>
                  </a:srgbClr>
                </a:solidFill>
              </a:rPr>
              <a:t> open</a:t>
            </a:r>
            <a:r>
              <a:rPr>
                <a:solidFill>
                  <a:srgbClr val="666600"/>
                </a:solidFill>
              </a:rPr>
              <a:t>(</a:t>
            </a:r>
            <a:r>
              <a:t>'/Users/michael/test.txt'</a:t>
            </a:r>
            <a:r>
              <a:rPr>
                <a:solidFill>
                  <a:srgbClr val="666600"/>
                </a:solidFill>
              </a:rPr>
              <a:t>,</a:t>
            </a:r>
            <a:r>
              <a:rPr>
                <a:solidFill>
                  <a:srgbClr val="668099">
                    <a:alpha val="40000"/>
                  </a:srgbClr>
                </a:solidFill>
              </a:rPr>
              <a:t> </a:t>
            </a:r>
            <a:r>
              <a:t>'w'</a:t>
            </a:r>
            <a:r>
              <a:rPr>
                <a:solidFill>
                  <a:srgbClr val="666600"/>
                </a:solidFill>
              </a:rPr>
              <a:t>)</a:t>
            </a:r>
            <a:r>
              <a:rPr>
                <a:solidFill>
                  <a:srgbClr val="668099">
                    <a:alpha val="40000"/>
                  </a:srgbClr>
                </a:solidFill>
              </a:rPr>
              <a:t> </a:t>
            </a:r>
            <a:r>
              <a:rPr>
                <a:solidFill>
                  <a:srgbClr val="000088"/>
                </a:solidFill>
              </a:rPr>
              <a:t>as</a:t>
            </a:r>
            <a:r>
              <a:rPr>
                <a:solidFill>
                  <a:srgbClr val="668099">
                    <a:alpha val="40000"/>
                  </a:srgbClr>
                </a:solidFill>
              </a:rPr>
              <a:t> f</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f</a:t>
            </a:r>
            <a:r>
              <a:rPr>
                <a:solidFill>
                  <a:srgbClr val="666600"/>
                </a:solidFill>
              </a:rPr>
              <a:t>.</a:t>
            </a:r>
            <a:r>
              <a:rPr>
                <a:solidFill>
                  <a:srgbClr val="668099">
                    <a:alpha val="40000"/>
                  </a:srgbClr>
                </a:solidFill>
              </a:rPr>
              <a:t>write</a:t>
            </a:r>
            <a:r>
              <a:rPr>
                <a:solidFill>
                  <a:srgbClr val="666600"/>
                </a:solidFill>
              </a:rPr>
              <a:t>(</a:t>
            </a:r>
            <a:r>
              <a:t>'Hello, world!'</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5" name="12.1 文件读写"/>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12.1	</a:t>
            </a:r>
            <a:r>
              <a:t>文件读写</a:t>
            </a:r>
          </a:p>
        </p:txBody>
      </p:sp>
      <p:sp>
        <p:nvSpPr>
          <p:cNvPr id="2766" name="要写入特定编码的文本文件，请给open()函数传入encoding参数，将字符串自动转换成指定编码。…"/>
          <p:cNvSpPr txBox="1"/>
          <p:nvPr/>
        </p:nvSpPr>
        <p:spPr>
          <a:xfrm>
            <a:off x="611177" y="2421178"/>
            <a:ext cx="7921647" cy="20220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要写入特定编码的文本文件，请给</a:t>
            </a:r>
            <a:r>
              <a:rPr>
                <a:solidFill>
                  <a:schemeClr val="accent2">
                    <a:satOff val="-67193"/>
                    <a:lumOff val="20931"/>
                  </a:schemeClr>
                </a:solidFill>
              </a:rPr>
              <a:t>open()</a:t>
            </a:r>
            <a:r>
              <a:t>函数传入</a:t>
            </a:r>
            <a:r>
              <a:rPr>
                <a:solidFill>
                  <a:schemeClr val="accent2">
                    <a:satOff val="-67193"/>
                    <a:lumOff val="20931"/>
                  </a:schemeClr>
                </a:solidFill>
              </a:rPr>
              <a:t>encoding</a:t>
            </a:r>
            <a:r>
              <a:t>参数，将字符串自动转换成指定编码。</a:t>
            </a:r>
          </a:p>
          <a:p>
            <a:pPr defTabSz="457200">
              <a:defRPr>
                <a:solidFill>
                  <a:srgbClr val="000000"/>
                </a:solidFill>
                <a:latin typeface="Helvetica Neue"/>
                <a:ea typeface="Helvetica Neue"/>
                <a:cs typeface="Helvetica Neue"/>
                <a:sym typeface="Helvetica Neue"/>
              </a:defRPr>
            </a:pPr>
            <a:r>
              <a:t>        以'</a:t>
            </a:r>
            <a:r>
              <a:rPr>
                <a:solidFill>
                  <a:schemeClr val="accent2">
                    <a:satOff val="-67193"/>
                    <a:lumOff val="20931"/>
                  </a:schemeClr>
                </a:solidFill>
              </a:rPr>
              <a:t>w</a:t>
            </a:r>
            <a:r>
              <a:t>'模式写入文件时，如果文件已存在，会直接覆盖（相当于删掉后新写入一个文件）。如果我们希望追加到文件末尾怎么办？可以传入'</a:t>
            </a:r>
            <a:r>
              <a:rPr>
                <a:solidFill>
                  <a:schemeClr val="accent2">
                    <a:satOff val="-67193"/>
                    <a:lumOff val="20931"/>
                  </a:schemeClr>
                </a:solidFill>
              </a:rPr>
              <a:t>a</a:t>
            </a:r>
            <a:r>
              <a:t>'以追加（</a:t>
            </a:r>
            <a:r>
              <a:rPr>
                <a:solidFill>
                  <a:schemeClr val="accent2">
                    <a:satOff val="-67193"/>
                    <a:lumOff val="20931"/>
                  </a:schemeClr>
                </a:solidFill>
              </a:rPr>
              <a:t>append</a:t>
            </a:r>
            <a:r>
              <a:t>）模式写入。</a:t>
            </a:r>
          </a:p>
          <a:p>
            <a:pPr defTabSz="457200">
              <a:defRPr>
                <a:solidFill>
                  <a:srgbClr val="000000"/>
                </a:solidFill>
                <a:latin typeface="Helvetica Neue"/>
                <a:ea typeface="Helvetica Neue"/>
                <a:cs typeface="Helvetica Neue"/>
                <a:sym typeface="Helvetica Neue"/>
              </a:defRPr>
            </a:pPr>
            <a:r>
              <a:t>        所有模式的定义及含义可以参考Python的</a:t>
            </a:r>
            <a:r>
              <a:rPr>
                <a:hlinkClick r:id="rId3" invalidUrl="" action="" tgtFrame="" tooltip="" history="1" highlightClick="0" endSnd="0"/>
              </a:rPr>
              <a:t>官方文档</a:t>
            </a:r>
            <a: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0" name="12.1 文件读写"/>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12.1	</a:t>
            </a:r>
            <a:r>
              <a:t>文件读写</a:t>
            </a:r>
          </a:p>
        </p:txBody>
      </p:sp>
      <p:sp>
        <p:nvSpPr>
          <p:cNvPr id="2771"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772" name="练习："/>
          <p:cNvSpPr txBox="1"/>
          <p:nvPr/>
        </p:nvSpPr>
        <p:spPr>
          <a:xfrm>
            <a:off x="1219159" y="862275"/>
            <a:ext cx="866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练习：</a:t>
            </a:r>
          </a:p>
        </p:txBody>
      </p:sp>
      <p:sp>
        <p:nvSpPr>
          <p:cNvPr id="2773" name="请将本地一个文本文件读为一个str并打印出来："/>
          <p:cNvSpPr txBox="1"/>
          <p:nvPr/>
        </p:nvSpPr>
        <p:spPr>
          <a:xfrm>
            <a:off x="571240" y="1572150"/>
            <a:ext cx="8001521"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请将本地一个文本文件读为一个str并打印出来：</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形状"/>
          <p:cNvSpPr/>
          <p:nvPr/>
        </p:nvSpPr>
        <p:spPr>
          <a:xfrm>
            <a:off x="3459539" y="2745049"/>
            <a:ext cx="5547559" cy="33476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7" y="0"/>
                </a:moveTo>
                <a:lnTo>
                  <a:pt x="21600" y="0"/>
                </a:lnTo>
                <a:lnTo>
                  <a:pt x="21600" y="21600"/>
                </a:lnTo>
                <a:lnTo>
                  <a:pt x="517" y="21600"/>
                </a:lnTo>
                <a:cubicBezTo>
                  <a:pt x="232" y="21600"/>
                  <a:pt x="0" y="21031"/>
                  <a:pt x="0" y="20333"/>
                </a:cubicBezTo>
                <a:lnTo>
                  <a:pt x="0" y="1267"/>
                </a:lnTo>
                <a:cubicBezTo>
                  <a:pt x="0" y="569"/>
                  <a:pt x="232" y="0"/>
                  <a:pt x="517" y="0"/>
                </a:cubicBezTo>
                <a:close/>
              </a:path>
            </a:pathLst>
          </a:custGeom>
          <a:solidFill>
            <a:srgbClr val="024C89"/>
          </a:solidFill>
          <a:ln w="12700">
            <a:miter lim="400000"/>
          </a:ln>
          <a:extLst>
            <a:ext uri="{C572A759-6A51-4108-AA02-DFA0A04FC94B}">
              <ma14:wrappingTextBoxFlag xmlns:ma14="http://schemas.microsoft.com/office/mac/drawingml/2011/main" val="1"/>
            </a:ext>
          </a:extLst>
        </p:spPr>
        <p:txBody>
          <a:bodyPr lIns="45719" rIns="45719"/>
          <a:lstStyle/>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p:txBody>
      </p:sp>
      <p:sp>
        <p:nvSpPr>
          <p:cNvPr id="394" name="4.Python基础"/>
          <p:cNvSpPr txBox="1"/>
          <p:nvPr/>
        </p:nvSpPr>
        <p:spPr>
          <a:xfrm>
            <a:off x="3519487" y="1468437"/>
            <a:ext cx="5427663" cy="87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4400">
                <a:solidFill>
                  <a:srgbClr val="024C89"/>
                </a:solidFill>
                <a:latin typeface="微软雅黑"/>
                <a:ea typeface="微软雅黑"/>
                <a:cs typeface="微软雅黑"/>
                <a:sym typeface="微软雅黑"/>
              </a:defRPr>
            </a:pPr>
            <a:r>
              <a:t>4.</a:t>
            </a:r>
            <a:r>
              <a:t>Python基础</a:t>
            </a:r>
          </a:p>
        </p:txBody>
      </p:sp>
      <p:sp>
        <p:nvSpPr>
          <p:cNvPr id="395" name="椭圆形"/>
          <p:cNvSpPr/>
          <p:nvPr/>
        </p:nvSpPr>
        <p:spPr>
          <a:xfrm>
            <a:off x="3854450" y="30611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96" name="圆形"/>
          <p:cNvSpPr/>
          <p:nvPr/>
        </p:nvSpPr>
        <p:spPr>
          <a:xfrm>
            <a:off x="3854450" y="3596163"/>
            <a:ext cx="144463" cy="142876"/>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97" name="数据类型和变量"/>
          <p:cNvSpPr txBox="1"/>
          <p:nvPr/>
        </p:nvSpPr>
        <p:spPr>
          <a:xfrm>
            <a:off x="4200525" y="29297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1">
                    <a:lumOff val="44000"/>
                  </a:schemeClr>
                </a:solidFill>
                <a:latin typeface="微软雅黑"/>
                <a:ea typeface="微软雅黑"/>
                <a:cs typeface="微软雅黑"/>
                <a:sym typeface="微软雅黑"/>
              </a:defRPr>
            </a:lvl1pPr>
          </a:lstStyle>
          <a:p>
            <a:pPr/>
            <a:r>
              <a:t>数据类型和变量</a:t>
            </a:r>
          </a:p>
        </p:txBody>
      </p:sp>
      <p:sp>
        <p:nvSpPr>
          <p:cNvPr id="398" name="字符串和编码"/>
          <p:cNvSpPr txBox="1"/>
          <p:nvPr/>
        </p:nvSpPr>
        <p:spPr>
          <a:xfrm>
            <a:off x="4200525" y="34631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字符串和编码</a:t>
            </a:r>
          </a:p>
        </p:txBody>
      </p:sp>
      <p:sp>
        <p:nvSpPr>
          <p:cNvPr id="399" name="形状"/>
          <p:cNvSpPr/>
          <p:nvPr/>
        </p:nvSpPr>
        <p:spPr>
          <a:xfrm>
            <a:off x="1090612" y="2363787"/>
            <a:ext cx="1936751" cy="178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400" name="圆形"/>
          <p:cNvSpPr/>
          <p:nvPr/>
        </p:nvSpPr>
        <p:spPr>
          <a:xfrm>
            <a:off x="3854450" y="4127976"/>
            <a:ext cx="144463" cy="142876"/>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401" name="使用list和tuple"/>
          <p:cNvSpPr txBox="1"/>
          <p:nvPr/>
        </p:nvSpPr>
        <p:spPr>
          <a:xfrm>
            <a:off x="4200525" y="39965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使用list和tuple</a:t>
            </a:r>
          </a:p>
        </p:txBody>
      </p:sp>
      <p:sp>
        <p:nvSpPr>
          <p:cNvPr id="402" name="椭圆形"/>
          <p:cNvSpPr/>
          <p:nvPr/>
        </p:nvSpPr>
        <p:spPr>
          <a:xfrm>
            <a:off x="3854450" y="4659788"/>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403" name="条件判断"/>
          <p:cNvSpPr txBox="1"/>
          <p:nvPr/>
        </p:nvSpPr>
        <p:spPr>
          <a:xfrm>
            <a:off x="4200525" y="50633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条件判断</a:t>
            </a:r>
          </a:p>
        </p:txBody>
      </p:sp>
      <p:sp>
        <p:nvSpPr>
          <p:cNvPr id="404" name="椭圆形"/>
          <p:cNvSpPr/>
          <p:nvPr/>
        </p:nvSpPr>
        <p:spPr>
          <a:xfrm>
            <a:off x="3854450" y="51947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405" name="循环"/>
          <p:cNvSpPr txBox="1"/>
          <p:nvPr/>
        </p:nvSpPr>
        <p:spPr>
          <a:xfrm>
            <a:off x="4200525" y="5598318"/>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循环</a:t>
            </a:r>
          </a:p>
        </p:txBody>
      </p:sp>
      <p:sp>
        <p:nvSpPr>
          <p:cNvPr id="406" name="椭圆形"/>
          <p:cNvSpPr/>
          <p:nvPr/>
        </p:nvSpPr>
        <p:spPr>
          <a:xfrm>
            <a:off x="3854450" y="5729763"/>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407" name="使用dict和set"/>
          <p:cNvSpPr txBox="1"/>
          <p:nvPr/>
        </p:nvSpPr>
        <p:spPr>
          <a:xfrm>
            <a:off x="4200525" y="45299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使用dict和set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7" name="12.2 StringIO和BytesIO"/>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12.2	</a:t>
            </a:r>
            <a:r>
              <a:t>StringIO和BytesIO</a:t>
            </a:r>
          </a:p>
        </p:txBody>
      </p:sp>
      <p:sp>
        <p:nvSpPr>
          <p:cNvPr id="2778"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779" name="StringIO："/>
          <p:cNvSpPr txBox="1"/>
          <p:nvPr/>
        </p:nvSpPr>
        <p:spPr>
          <a:xfrm>
            <a:off x="1219159" y="862275"/>
            <a:ext cx="135509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solidFill>
                  <a:srgbClr val="000000"/>
                </a:solidFill>
                <a:latin typeface="Helvetica Neue"/>
                <a:ea typeface="Helvetica Neue"/>
                <a:cs typeface="Helvetica Neue"/>
                <a:sym typeface="Helvetica Neue"/>
              </a:defRPr>
            </a:lvl1pPr>
          </a:lstStyle>
          <a:p>
            <a:pPr/>
            <a:r>
              <a:t>StringIO：</a:t>
            </a:r>
          </a:p>
        </p:txBody>
      </p:sp>
      <p:sp>
        <p:nvSpPr>
          <p:cNvPr id="2780" name="很多时候，数据读写不一定是文件，也可以在内存中读写。StringIO顾名思义就是在内存中读写str。要把str写入StringIO，需要先创建一个StringIO，然后，像文件一样写入即可:"/>
          <p:cNvSpPr txBox="1"/>
          <p:nvPr/>
        </p:nvSpPr>
        <p:spPr>
          <a:xfrm>
            <a:off x="571240" y="1572150"/>
            <a:ext cx="8001521"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很多时候，数据读写不一定是文件，也可以在内存中读写。</a:t>
            </a:r>
            <a:r>
              <a:rPr>
                <a:solidFill>
                  <a:schemeClr val="accent2">
                    <a:satOff val="-67193"/>
                    <a:lumOff val="20931"/>
                  </a:schemeClr>
                </a:solidFill>
              </a:rPr>
              <a:t>StringIO</a:t>
            </a:r>
            <a:r>
              <a:t>顾名思义就是在内存中读写</a:t>
            </a:r>
            <a:r>
              <a:rPr>
                <a:solidFill>
                  <a:schemeClr val="accent2">
                    <a:satOff val="-67193"/>
                    <a:lumOff val="20931"/>
                  </a:schemeClr>
                </a:solidFill>
              </a:rPr>
              <a:t>str</a:t>
            </a:r>
            <a:r>
              <a:t>。要把</a:t>
            </a:r>
            <a:r>
              <a:rPr>
                <a:solidFill>
                  <a:schemeClr val="accent2">
                    <a:satOff val="-67193"/>
                    <a:lumOff val="20931"/>
                  </a:schemeClr>
                </a:solidFill>
              </a:rPr>
              <a:t>str</a:t>
            </a:r>
            <a:r>
              <a:t>写入</a:t>
            </a:r>
            <a:r>
              <a:rPr>
                <a:solidFill>
                  <a:schemeClr val="accent2">
                    <a:satOff val="-67193"/>
                    <a:lumOff val="20931"/>
                  </a:schemeClr>
                </a:solidFill>
              </a:rPr>
              <a:t>StringIO</a:t>
            </a:r>
            <a:r>
              <a:t>，需要先创建一个</a:t>
            </a:r>
            <a:r>
              <a:rPr>
                <a:solidFill>
                  <a:schemeClr val="accent2">
                    <a:satOff val="-67193"/>
                    <a:lumOff val="20931"/>
                  </a:schemeClr>
                </a:solidFill>
              </a:rPr>
              <a:t>StringIO</a:t>
            </a:r>
            <a:r>
              <a:t>，然后，像文件一样写入即可:</a:t>
            </a:r>
          </a:p>
        </p:txBody>
      </p:sp>
      <p:pic>
        <p:nvPicPr>
          <p:cNvPr id="2781" name="图像" descr="图像"/>
          <p:cNvPicPr>
            <a:picLocks noChangeAspect="1"/>
          </p:cNvPicPr>
          <p:nvPr/>
        </p:nvPicPr>
        <p:blipFill>
          <a:blip r:embed="rId3">
            <a:extLst/>
          </a:blip>
          <a:stretch>
            <a:fillRect/>
          </a:stretch>
        </p:blipFill>
        <p:spPr>
          <a:xfrm>
            <a:off x="2782678" y="2651115"/>
            <a:ext cx="3721101" cy="2374901"/>
          </a:xfrm>
          <a:prstGeom prst="rect">
            <a:avLst/>
          </a:prstGeom>
          <a:ln w="12700">
            <a:miter lim="400000"/>
          </a:ln>
        </p:spPr>
      </p:pic>
      <p:sp>
        <p:nvSpPr>
          <p:cNvPr id="2782" name="getvalue()方法用于获得写入后的str。"/>
          <p:cNvSpPr txBox="1"/>
          <p:nvPr/>
        </p:nvSpPr>
        <p:spPr>
          <a:xfrm>
            <a:off x="1222896" y="5270843"/>
            <a:ext cx="3863240"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rPr>
                <a:solidFill>
                  <a:schemeClr val="accent2">
                    <a:satOff val="-67193"/>
                    <a:lumOff val="20931"/>
                  </a:schemeClr>
                </a:solidFill>
              </a:rPr>
              <a:t>getvalue()</a:t>
            </a:r>
            <a:r>
              <a:t>方法用于获得写入后的str。</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6" name="12.2 StringIO和BytesIO"/>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12.2	</a:t>
            </a:r>
            <a:r>
              <a:t>StringIO和BytesIO</a:t>
            </a:r>
          </a:p>
        </p:txBody>
      </p:sp>
      <p:sp>
        <p:nvSpPr>
          <p:cNvPr id="2787" name="要读取StringIO，可以用一个str初始化StringIO，然后，像读文件一样读取："/>
          <p:cNvSpPr txBox="1"/>
          <p:nvPr/>
        </p:nvSpPr>
        <p:spPr>
          <a:xfrm>
            <a:off x="571240" y="1322849"/>
            <a:ext cx="8001521"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要读取</a:t>
            </a:r>
            <a:r>
              <a:rPr>
                <a:solidFill>
                  <a:schemeClr val="accent2">
                    <a:satOff val="-67193"/>
                    <a:lumOff val="20931"/>
                  </a:schemeClr>
                </a:solidFill>
              </a:rPr>
              <a:t>StringIO</a:t>
            </a:r>
            <a:r>
              <a:t>，可以用一个</a:t>
            </a:r>
            <a:r>
              <a:rPr>
                <a:solidFill>
                  <a:schemeClr val="accent2">
                    <a:satOff val="-67193"/>
                    <a:lumOff val="20931"/>
                  </a:schemeClr>
                </a:solidFill>
              </a:rPr>
              <a:t>str</a:t>
            </a:r>
            <a:r>
              <a:t>初始化</a:t>
            </a:r>
            <a:r>
              <a:rPr>
                <a:solidFill>
                  <a:schemeClr val="accent2">
                    <a:satOff val="-67193"/>
                    <a:lumOff val="20931"/>
                  </a:schemeClr>
                </a:solidFill>
              </a:rPr>
              <a:t>StringIO</a:t>
            </a:r>
            <a:r>
              <a:t>，然后，像读文件一样读取：</a:t>
            </a:r>
          </a:p>
        </p:txBody>
      </p:sp>
      <p:pic>
        <p:nvPicPr>
          <p:cNvPr id="2788" name="图像" descr="图像"/>
          <p:cNvPicPr>
            <a:picLocks noChangeAspect="1"/>
          </p:cNvPicPr>
          <p:nvPr/>
        </p:nvPicPr>
        <p:blipFill>
          <a:blip r:embed="rId3">
            <a:extLst/>
          </a:blip>
          <a:stretch>
            <a:fillRect/>
          </a:stretch>
        </p:blipFill>
        <p:spPr>
          <a:xfrm>
            <a:off x="2235200" y="2476840"/>
            <a:ext cx="4673600" cy="2349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2" name="12.2 StringIO和BytesIO"/>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12.2	</a:t>
            </a:r>
            <a:r>
              <a:t>StringIO和BytesIO</a:t>
            </a:r>
          </a:p>
        </p:txBody>
      </p:sp>
      <p:sp>
        <p:nvSpPr>
          <p:cNvPr id="2793"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794" name="BytesIO："/>
          <p:cNvSpPr txBox="1"/>
          <p:nvPr/>
        </p:nvSpPr>
        <p:spPr>
          <a:xfrm>
            <a:off x="1219159" y="862275"/>
            <a:ext cx="1312927"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b="1" sz="2000">
                <a:solidFill>
                  <a:srgbClr val="000000"/>
                </a:solidFill>
                <a:latin typeface="Helvetica Neue"/>
                <a:ea typeface="Helvetica Neue"/>
                <a:cs typeface="Helvetica Neue"/>
                <a:sym typeface="Helvetica Neue"/>
              </a:defRPr>
            </a:pPr>
            <a:r>
              <a:t>Bytes</a:t>
            </a:r>
            <a:r>
              <a:t>IO：</a:t>
            </a:r>
          </a:p>
        </p:txBody>
      </p:sp>
      <p:sp>
        <p:nvSpPr>
          <p:cNvPr id="2795" name="StringIO操作的只能是str，如果要操作二进制数据，就需要使用BytesIO。BytesIO实现了在内存中读写bytes，创建一个BytesIO，然后写入一些bytes："/>
          <p:cNvSpPr txBox="1"/>
          <p:nvPr/>
        </p:nvSpPr>
        <p:spPr>
          <a:xfrm>
            <a:off x="571240" y="1458969"/>
            <a:ext cx="8001521"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StringIO</a:t>
            </a:r>
            <a:r>
              <a:t>操作的只能是</a:t>
            </a:r>
            <a:r>
              <a:rPr>
                <a:solidFill>
                  <a:schemeClr val="accent2">
                    <a:satOff val="-67193"/>
                    <a:lumOff val="20931"/>
                  </a:schemeClr>
                </a:solidFill>
              </a:rPr>
              <a:t>str</a:t>
            </a:r>
            <a:r>
              <a:t>，如果要操作二进制数据，就需要使用</a:t>
            </a:r>
            <a:r>
              <a:rPr>
                <a:solidFill>
                  <a:schemeClr val="accent2">
                    <a:satOff val="-67193"/>
                    <a:lumOff val="20931"/>
                  </a:schemeClr>
                </a:solidFill>
              </a:rPr>
              <a:t>BytesIO</a:t>
            </a:r>
            <a:r>
              <a:t>。</a:t>
            </a:r>
            <a:r>
              <a:rPr>
                <a:solidFill>
                  <a:schemeClr val="accent2">
                    <a:satOff val="-67193"/>
                    <a:lumOff val="20931"/>
                  </a:schemeClr>
                </a:solidFill>
              </a:rPr>
              <a:t>BytesIO</a:t>
            </a:r>
            <a:r>
              <a:t>实现了在内存中读写</a:t>
            </a:r>
            <a:r>
              <a:rPr>
                <a:solidFill>
                  <a:schemeClr val="accent2">
                    <a:satOff val="-67193"/>
                    <a:lumOff val="20931"/>
                  </a:schemeClr>
                </a:solidFill>
              </a:rPr>
              <a:t>bytes</a:t>
            </a:r>
            <a:r>
              <a:t>，创建一个</a:t>
            </a:r>
            <a:r>
              <a:rPr>
                <a:solidFill>
                  <a:schemeClr val="accent2">
                    <a:satOff val="-67193"/>
                    <a:lumOff val="20931"/>
                  </a:schemeClr>
                </a:solidFill>
              </a:rPr>
              <a:t>BytesIO</a:t>
            </a:r>
            <a:r>
              <a:t>，然后写入一些</a:t>
            </a:r>
            <a:r>
              <a:rPr>
                <a:solidFill>
                  <a:schemeClr val="accent2">
                    <a:satOff val="-67193"/>
                    <a:lumOff val="20931"/>
                  </a:schemeClr>
                </a:solidFill>
              </a:rPr>
              <a:t>bytes</a:t>
            </a:r>
            <a:r>
              <a:t>：</a:t>
            </a:r>
          </a:p>
        </p:txBody>
      </p:sp>
      <p:sp>
        <p:nvSpPr>
          <p:cNvPr id="2796" name="请注意，写入的不是str，而是经过UTF-8编码的bytes。和StringIO类似，可以用一个bytes初始化BytesIO，然后，像读文件一样读取："/>
          <p:cNvSpPr txBox="1"/>
          <p:nvPr/>
        </p:nvSpPr>
        <p:spPr>
          <a:xfrm>
            <a:off x="571240" y="4055757"/>
            <a:ext cx="8001521"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请注意，写入的不是</a:t>
            </a:r>
            <a:r>
              <a:rPr>
                <a:solidFill>
                  <a:schemeClr val="accent2">
                    <a:satOff val="-67193"/>
                    <a:lumOff val="20931"/>
                  </a:schemeClr>
                </a:solidFill>
              </a:rPr>
              <a:t>str</a:t>
            </a:r>
            <a:r>
              <a:t>，而是经过</a:t>
            </a:r>
            <a:r>
              <a:rPr>
                <a:solidFill>
                  <a:schemeClr val="accent2">
                    <a:satOff val="-67193"/>
                    <a:lumOff val="20931"/>
                  </a:schemeClr>
                </a:solidFill>
              </a:rPr>
              <a:t>UTF-8</a:t>
            </a:r>
            <a:r>
              <a:t>编码的</a:t>
            </a:r>
            <a:r>
              <a:rPr>
                <a:solidFill>
                  <a:schemeClr val="accent2">
                    <a:satOff val="-67193"/>
                    <a:lumOff val="20931"/>
                  </a:schemeClr>
                </a:solidFill>
              </a:rPr>
              <a:t>bytes</a:t>
            </a:r>
            <a:r>
              <a:t>。和</a:t>
            </a:r>
            <a:r>
              <a:rPr>
                <a:solidFill>
                  <a:schemeClr val="accent2">
                    <a:satOff val="-67193"/>
                    <a:lumOff val="20931"/>
                  </a:schemeClr>
                </a:solidFill>
              </a:rPr>
              <a:t>StringIO</a:t>
            </a:r>
            <a:r>
              <a:t>类似，可以用一个</a:t>
            </a:r>
            <a:r>
              <a:rPr>
                <a:solidFill>
                  <a:schemeClr val="accent2">
                    <a:satOff val="-67193"/>
                    <a:lumOff val="20931"/>
                  </a:schemeClr>
                </a:solidFill>
              </a:rPr>
              <a:t>bytes</a:t>
            </a:r>
            <a:r>
              <a:t>初始化</a:t>
            </a:r>
            <a:r>
              <a:rPr>
                <a:solidFill>
                  <a:schemeClr val="accent2">
                    <a:satOff val="-67193"/>
                    <a:lumOff val="20931"/>
                  </a:schemeClr>
                </a:solidFill>
              </a:rPr>
              <a:t>BytesIO</a:t>
            </a:r>
            <a:r>
              <a:t>，然后，像读文件一样读取：</a:t>
            </a:r>
          </a:p>
        </p:txBody>
      </p:sp>
      <p:pic>
        <p:nvPicPr>
          <p:cNvPr id="2797" name="图像" descr="图像"/>
          <p:cNvPicPr>
            <a:picLocks noChangeAspect="1"/>
          </p:cNvPicPr>
          <p:nvPr/>
        </p:nvPicPr>
        <p:blipFill>
          <a:blip r:embed="rId3">
            <a:extLst/>
          </a:blip>
          <a:stretch>
            <a:fillRect/>
          </a:stretch>
        </p:blipFill>
        <p:spPr>
          <a:xfrm>
            <a:off x="2730500" y="2341463"/>
            <a:ext cx="3683000" cy="1536701"/>
          </a:xfrm>
          <a:prstGeom prst="rect">
            <a:avLst/>
          </a:prstGeom>
          <a:ln w="12700">
            <a:miter lim="400000"/>
          </a:ln>
        </p:spPr>
      </p:pic>
      <p:pic>
        <p:nvPicPr>
          <p:cNvPr id="2798" name="图像" descr="图像"/>
          <p:cNvPicPr>
            <a:picLocks noChangeAspect="1"/>
          </p:cNvPicPr>
          <p:nvPr/>
        </p:nvPicPr>
        <p:blipFill>
          <a:blip r:embed="rId4">
            <a:extLst/>
          </a:blip>
          <a:stretch>
            <a:fillRect/>
          </a:stretch>
        </p:blipFill>
        <p:spPr>
          <a:xfrm>
            <a:off x="2508250" y="4825128"/>
            <a:ext cx="4127500" cy="1054101"/>
          </a:xfrm>
          <a:prstGeom prst="rect">
            <a:avLst/>
          </a:prstGeom>
          <a:ln w="12700">
            <a:miter lim="400000"/>
          </a:ln>
        </p:spPr>
      </p:pic>
      <p:sp>
        <p:nvSpPr>
          <p:cNvPr id="2799" name="StringIO和BytesIO是在内存中操作str和bytes的方法，使得和读写文件具有一致的接口。"/>
          <p:cNvSpPr txBox="1"/>
          <p:nvPr/>
        </p:nvSpPr>
        <p:spPr>
          <a:xfrm>
            <a:off x="484288" y="6009842"/>
            <a:ext cx="8175424"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StringIO</a:t>
            </a:r>
            <a:r>
              <a:t>和</a:t>
            </a:r>
            <a:r>
              <a:rPr>
                <a:solidFill>
                  <a:schemeClr val="accent2">
                    <a:satOff val="-67193"/>
                    <a:lumOff val="20931"/>
                  </a:schemeClr>
                </a:solidFill>
              </a:rPr>
              <a:t>BytesIO</a:t>
            </a:r>
            <a:r>
              <a:t>是在内存中操作str和bytes的方法，使得和读写文件具有一致的接口。</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3" name="12.3 操作文件和目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12.3	</a:t>
            </a:r>
            <a:r>
              <a:t>操作文件和目录</a:t>
            </a:r>
          </a:p>
        </p:txBody>
      </p:sp>
      <p:sp>
        <p:nvSpPr>
          <p:cNvPr id="2804" name="如果要操作文件、目录，可以在命令行下面输入操作系统提供的各种命令来完成。比如dir、cp等命令。…"/>
          <p:cNvSpPr txBox="1"/>
          <p:nvPr/>
        </p:nvSpPr>
        <p:spPr>
          <a:xfrm>
            <a:off x="505170" y="842629"/>
            <a:ext cx="8133659" cy="20220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如果要操作文件、目录，可以在命令行下面输入操作系统提供的各种命令来完成。比如</a:t>
            </a:r>
            <a:r>
              <a:rPr>
                <a:solidFill>
                  <a:schemeClr val="accent2">
                    <a:satOff val="-67193"/>
                    <a:lumOff val="20931"/>
                  </a:schemeClr>
                </a:solidFill>
              </a:rPr>
              <a:t>dir</a:t>
            </a:r>
            <a:r>
              <a:t>、</a:t>
            </a:r>
            <a:r>
              <a:rPr>
                <a:solidFill>
                  <a:schemeClr val="accent2">
                    <a:satOff val="-67193"/>
                    <a:lumOff val="20931"/>
                  </a:schemeClr>
                </a:solidFill>
              </a:rPr>
              <a:t>cp</a:t>
            </a:r>
            <a:r>
              <a:t>等命令。</a:t>
            </a:r>
          </a:p>
          <a:p>
            <a:pPr defTabSz="457200">
              <a:defRPr>
                <a:solidFill>
                  <a:srgbClr val="000000"/>
                </a:solidFill>
                <a:latin typeface="Helvetica Neue"/>
                <a:ea typeface="Helvetica Neue"/>
                <a:cs typeface="Helvetica Neue"/>
                <a:sym typeface="Helvetica Neue"/>
              </a:defRPr>
            </a:pPr>
            <a:r>
              <a:t>        如果要在Python程序中执行这些目录和文件的操作怎么办？其实操作系统提供的命令只是简单地调用了操作系统提供的接口函数，Python内置的</a:t>
            </a:r>
            <a:r>
              <a:rPr>
                <a:solidFill>
                  <a:schemeClr val="accent2">
                    <a:satOff val="-67193"/>
                    <a:lumOff val="20931"/>
                  </a:schemeClr>
                </a:solidFill>
              </a:rPr>
              <a:t>os</a:t>
            </a:r>
            <a:r>
              <a:t>模块也可以直接调用操作系统提供的接口函数。</a:t>
            </a:r>
          </a:p>
          <a:p>
            <a:pPr defTabSz="457200">
              <a:defRPr>
                <a:solidFill>
                  <a:srgbClr val="000000"/>
                </a:solidFill>
                <a:latin typeface="Helvetica Neue"/>
                <a:ea typeface="Helvetica Neue"/>
                <a:cs typeface="Helvetica Neue"/>
                <a:sym typeface="Helvetica Neue"/>
              </a:defRPr>
            </a:pPr>
            <a:r>
              <a:t>        打开Python交互式命令行，来看看如何使用</a:t>
            </a:r>
            <a:r>
              <a:rPr>
                <a:solidFill>
                  <a:schemeClr val="accent2">
                    <a:satOff val="-67193"/>
                    <a:lumOff val="20931"/>
                  </a:schemeClr>
                </a:solidFill>
              </a:rPr>
              <a:t>os</a:t>
            </a:r>
            <a:r>
              <a:t>模块的基本功能：</a:t>
            </a:r>
          </a:p>
        </p:txBody>
      </p:sp>
      <p:pic>
        <p:nvPicPr>
          <p:cNvPr id="2805" name="图像" descr="图像"/>
          <p:cNvPicPr>
            <a:picLocks noChangeAspect="1"/>
          </p:cNvPicPr>
          <p:nvPr/>
        </p:nvPicPr>
        <p:blipFill>
          <a:blip r:embed="rId3">
            <a:extLst/>
          </a:blip>
          <a:stretch>
            <a:fillRect/>
          </a:stretch>
        </p:blipFill>
        <p:spPr>
          <a:xfrm>
            <a:off x="3441700" y="2989403"/>
            <a:ext cx="2260600" cy="647701"/>
          </a:xfrm>
          <a:prstGeom prst="rect">
            <a:avLst/>
          </a:prstGeom>
          <a:ln w="12700">
            <a:miter lim="400000"/>
          </a:ln>
        </p:spPr>
      </p:pic>
      <p:sp>
        <p:nvSpPr>
          <p:cNvPr id="2806" name="如果是posix，说明系统是Linux、Unix或Mac OS X，如果是nt，就是Windows系统。要获取详细的系统信息，可以调用uname()函数："/>
          <p:cNvSpPr txBox="1"/>
          <p:nvPr/>
        </p:nvSpPr>
        <p:spPr>
          <a:xfrm>
            <a:off x="572907" y="3761833"/>
            <a:ext cx="799818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如果是</a:t>
            </a:r>
            <a:r>
              <a:rPr>
                <a:solidFill>
                  <a:schemeClr val="accent2">
                    <a:satOff val="-67193"/>
                    <a:lumOff val="20931"/>
                  </a:schemeClr>
                </a:solidFill>
              </a:rPr>
              <a:t>posix</a:t>
            </a:r>
            <a:r>
              <a:t>，说明系统是</a:t>
            </a:r>
            <a:r>
              <a:rPr>
                <a:solidFill>
                  <a:schemeClr val="accent2">
                    <a:satOff val="-67193"/>
                    <a:lumOff val="20931"/>
                  </a:schemeClr>
                </a:solidFill>
              </a:rPr>
              <a:t>Linux</a:t>
            </a:r>
            <a:r>
              <a:t>、</a:t>
            </a:r>
            <a:r>
              <a:rPr>
                <a:solidFill>
                  <a:schemeClr val="accent2">
                    <a:satOff val="-67193"/>
                    <a:lumOff val="20931"/>
                  </a:schemeClr>
                </a:solidFill>
              </a:rPr>
              <a:t>Unix</a:t>
            </a:r>
            <a:r>
              <a:t>或</a:t>
            </a:r>
            <a:r>
              <a:rPr>
                <a:solidFill>
                  <a:schemeClr val="accent2">
                    <a:satOff val="-67193"/>
                    <a:lumOff val="20931"/>
                  </a:schemeClr>
                </a:solidFill>
              </a:rPr>
              <a:t>Mac OS X</a:t>
            </a:r>
            <a:r>
              <a:t>，如果是</a:t>
            </a:r>
            <a:r>
              <a:rPr>
                <a:solidFill>
                  <a:schemeClr val="accent2">
                    <a:satOff val="-67193"/>
                    <a:lumOff val="20931"/>
                  </a:schemeClr>
                </a:solidFill>
              </a:rPr>
              <a:t>nt</a:t>
            </a:r>
            <a:r>
              <a:t>，就是</a:t>
            </a:r>
            <a:r>
              <a:rPr>
                <a:solidFill>
                  <a:schemeClr val="accent2">
                    <a:satOff val="-67193"/>
                    <a:lumOff val="20931"/>
                  </a:schemeClr>
                </a:solidFill>
              </a:rPr>
              <a:t>Windows</a:t>
            </a:r>
            <a:r>
              <a:t>系统。要获取详细的系统信息，可以调用</a:t>
            </a:r>
            <a:r>
              <a:rPr>
                <a:solidFill>
                  <a:schemeClr val="accent2">
                    <a:satOff val="-67193"/>
                    <a:lumOff val="20931"/>
                  </a:schemeClr>
                </a:solidFill>
              </a:rPr>
              <a:t>uname()</a:t>
            </a:r>
            <a:r>
              <a:t>函数：</a:t>
            </a:r>
          </a:p>
        </p:txBody>
      </p:sp>
      <p:pic>
        <p:nvPicPr>
          <p:cNvPr id="2807" name="图像" descr="图像"/>
          <p:cNvPicPr>
            <a:picLocks noChangeAspect="1"/>
          </p:cNvPicPr>
          <p:nvPr/>
        </p:nvPicPr>
        <p:blipFill>
          <a:blip r:embed="rId4">
            <a:extLst/>
          </a:blip>
          <a:stretch>
            <a:fillRect/>
          </a:stretch>
        </p:blipFill>
        <p:spPr>
          <a:xfrm>
            <a:off x="1739900" y="4619404"/>
            <a:ext cx="5664200" cy="1054101"/>
          </a:xfrm>
          <a:prstGeom prst="rect">
            <a:avLst/>
          </a:prstGeom>
          <a:ln w="12700">
            <a:miter lim="400000"/>
          </a:ln>
        </p:spPr>
      </p:pic>
      <p:sp>
        <p:nvSpPr>
          <p:cNvPr id="2808" name="uname()函数在Windows上不提供，也就是说，os模块的某些函数是跟操作系统相关的。"/>
          <p:cNvSpPr txBox="1"/>
          <p:nvPr/>
        </p:nvSpPr>
        <p:spPr>
          <a:xfrm>
            <a:off x="452136" y="5798234"/>
            <a:ext cx="8239729"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uname()</a:t>
            </a:r>
            <a:r>
              <a:t>函数在</a:t>
            </a:r>
            <a:r>
              <a:rPr>
                <a:solidFill>
                  <a:schemeClr val="accent2">
                    <a:satOff val="-67193"/>
                    <a:lumOff val="20931"/>
                  </a:schemeClr>
                </a:solidFill>
              </a:rPr>
              <a:t>Windows</a:t>
            </a:r>
            <a:r>
              <a:t>上不提供，也就是说，</a:t>
            </a:r>
            <a:r>
              <a:rPr>
                <a:solidFill>
                  <a:schemeClr val="accent2">
                    <a:satOff val="-67193"/>
                    <a:lumOff val="20931"/>
                  </a:schemeClr>
                </a:solidFill>
              </a:rPr>
              <a:t>os</a:t>
            </a:r>
            <a:r>
              <a:t>模块的某些函数是跟操作系统相关的。</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2" name="12.3 操作文件和目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12.3	</a:t>
            </a:r>
            <a:r>
              <a:t>操作文件和目录</a:t>
            </a:r>
          </a:p>
        </p:txBody>
      </p:sp>
      <p:sp>
        <p:nvSpPr>
          <p:cNvPr id="2813"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814" name="环境变量："/>
          <p:cNvSpPr txBox="1"/>
          <p:nvPr/>
        </p:nvSpPr>
        <p:spPr>
          <a:xfrm>
            <a:off x="1219159" y="862275"/>
            <a:ext cx="1374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b="1" sz="2000">
                <a:solidFill>
                  <a:srgbClr val="000000"/>
                </a:solidFill>
                <a:latin typeface="Helvetica Neue"/>
                <a:ea typeface="Helvetica Neue"/>
                <a:cs typeface="Helvetica Neue"/>
                <a:sym typeface="Helvetica Neue"/>
              </a:defRPr>
            </a:pPr>
            <a:r>
              <a:t>环境变量</a:t>
            </a:r>
            <a:r>
              <a:t>：</a:t>
            </a:r>
          </a:p>
        </p:txBody>
      </p:sp>
      <p:sp>
        <p:nvSpPr>
          <p:cNvPr id="2815" name="在操作系统中定义的环境变量，全部保存在os.environ这个变量中，可以直接查看："/>
          <p:cNvSpPr txBox="1"/>
          <p:nvPr/>
        </p:nvSpPr>
        <p:spPr>
          <a:xfrm>
            <a:off x="571240" y="1458969"/>
            <a:ext cx="8001521"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在操作系统中定义的环境变量，全部保存在</a:t>
            </a:r>
            <a:r>
              <a:rPr>
                <a:solidFill>
                  <a:schemeClr val="accent2">
                    <a:satOff val="-67193"/>
                    <a:lumOff val="20931"/>
                  </a:schemeClr>
                </a:solidFill>
              </a:rPr>
              <a:t>os.environ</a:t>
            </a:r>
            <a:r>
              <a:t>这个变量中，可以直接查看：</a:t>
            </a:r>
          </a:p>
        </p:txBody>
      </p:sp>
      <p:sp>
        <p:nvSpPr>
          <p:cNvPr id="2816" name="要获取某个环境变量的值，可以调用os.environ.get('key')："/>
          <p:cNvSpPr txBox="1"/>
          <p:nvPr/>
        </p:nvSpPr>
        <p:spPr>
          <a:xfrm>
            <a:off x="571240" y="3780609"/>
            <a:ext cx="8001521"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要获取某个环境变量的值，可以调用</a:t>
            </a:r>
            <a:r>
              <a:rPr>
                <a:solidFill>
                  <a:schemeClr val="accent2">
                    <a:satOff val="-67193"/>
                    <a:lumOff val="20931"/>
                  </a:schemeClr>
                </a:solidFill>
              </a:rPr>
              <a:t>os.environ.get('key')：</a:t>
            </a:r>
          </a:p>
        </p:txBody>
      </p:sp>
      <p:pic>
        <p:nvPicPr>
          <p:cNvPr id="2817" name="图像" descr="图像"/>
          <p:cNvPicPr>
            <a:picLocks noChangeAspect="1"/>
          </p:cNvPicPr>
          <p:nvPr/>
        </p:nvPicPr>
        <p:blipFill>
          <a:blip r:embed="rId3">
            <a:extLst/>
          </a:blip>
          <a:stretch>
            <a:fillRect/>
          </a:stretch>
        </p:blipFill>
        <p:spPr>
          <a:xfrm>
            <a:off x="1758950" y="2263648"/>
            <a:ext cx="5626100" cy="1333501"/>
          </a:xfrm>
          <a:prstGeom prst="rect">
            <a:avLst/>
          </a:prstGeom>
          <a:ln w="12700">
            <a:miter lim="400000"/>
          </a:ln>
        </p:spPr>
      </p:pic>
      <p:pic>
        <p:nvPicPr>
          <p:cNvPr id="2818" name="图像" descr="图像"/>
          <p:cNvPicPr>
            <a:picLocks noChangeAspect="1"/>
          </p:cNvPicPr>
          <p:nvPr/>
        </p:nvPicPr>
        <p:blipFill>
          <a:blip r:embed="rId4">
            <a:extLst/>
          </a:blip>
          <a:stretch>
            <a:fillRect/>
          </a:stretch>
        </p:blipFill>
        <p:spPr>
          <a:xfrm>
            <a:off x="1739900" y="4363096"/>
            <a:ext cx="5664200" cy="1473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2" name="12.3 操作文件和目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12.3	</a:t>
            </a:r>
            <a:r>
              <a:t>操作文件和目录</a:t>
            </a:r>
          </a:p>
        </p:txBody>
      </p:sp>
      <p:sp>
        <p:nvSpPr>
          <p:cNvPr id="2823"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824" name="操作文件和目录："/>
          <p:cNvSpPr txBox="1"/>
          <p:nvPr/>
        </p:nvSpPr>
        <p:spPr>
          <a:xfrm>
            <a:off x="1219159" y="862275"/>
            <a:ext cx="2136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b="1" sz="2000">
                <a:solidFill>
                  <a:srgbClr val="000000"/>
                </a:solidFill>
                <a:latin typeface="Helvetica Neue"/>
                <a:ea typeface="Helvetica Neue"/>
                <a:cs typeface="Helvetica Neue"/>
                <a:sym typeface="Helvetica Neue"/>
              </a:defRPr>
            </a:pPr>
            <a:r>
              <a:t>操作文件</a:t>
            </a:r>
            <a:r>
              <a:t>和目录：</a:t>
            </a:r>
          </a:p>
        </p:txBody>
      </p:sp>
      <p:sp>
        <p:nvSpPr>
          <p:cNvPr id="2825" name="操作文件和目录的函数一部分放在os模块中，一部分放在os.path模块中。查看、创建和删除目录可以这么调用："/>
          <p:cNvSpPr txBox="1"/>
          <p:nvPr/>
        </p:nvSpPr>
        <p:spPr>
          <a:xfrm>
            <a:off x="571240" y="1420061"/>
            <a:ext cx="8001521"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操作文件和目录的函数一部分放在</a:t>
            </a:r>
            <a:r>
              <a:rPr>
                <a:solidFill>
                  <a:schemeClr val="accent2">
                    <a:satOff val="-67193"/>
                    <a:lumOff val="20931"/>
                  </a:schemeClr>
                </a:solidFill>
              </a:rPr>
              <a:t>os</a:t>
            </a:r>
            <a:r>
              <a:t>模块中，一部分放在</a:t>
            </a:r>
            <a:r>
              <a:rPr>
                <a:solidFill>
                  <a:schemeClr val="accent2">
                    <a:satOff val="-67193"/>
                    <a:lumOff val="20931"/>
                  </a:schemeClr>
                </a:solidFill>
              </a:rPr>
              <a:t>os.path</a:t>
            </a:r>
            <a:r>
              <a:t>模块中。查看、创建和删除目录可以这么调用：</a:t>
            </a:r>
          </a:p>
        </p:txBody>
      </p:sp>
      <p:sp>
        <p:nvSpPr>
          <p:cNvPr id="2826" name="把两个路径合成一个时，不要直接拼字符串，而要通过os.path.join()函数，这样可以正确处理不同操作系统的路径分隔符。…"/>
          <p:cNvSpPr txBox="1"/>
          <p:nvPr/>
        </p:nvSpPr>
        <p:spPr>
          <a:xfrm>
            <a:off x="571240" y="3780609"/>
            <a:ext cx="8001521" cy="20220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把两个路径合成一个时，不要直接拼字符串，而要通过</a:t>
            </a:r>
            <a:r>
              <a:rPr>
                <a:solidFill>
                  <a:schemeClr val="accent2">
                    <a:satOff val="-67193"/>
                    <a:lumOff val="20931"/>
                  </a:schemeClr>
                </a:solidFill>
              </a:rPr>
              <a:t>os.path.join()</a:t>
            </a:r>
            <a:r>
              <a:t>函数，这样可以正确处理不同操作系统的路径分隔符。</a:t>
            </a:r>
          </a:p>
          <a:p>
            <a:pPr defTabSz="457200">
              <a:defRPr>
                <a:solidFill>
                  <a:srgbClr val="000000"/>
                </a:solidFill>
                <a:latin typeface="Helvetica Neue"/>
                <a:ea typeface="Helvetica Neue"/>
                <a:cs typeface="Helvetica Neue"/>
                <a:sym typeface="Helvetica Neue"/>
              </a:defRPr>
            </a:pPr>
            <a:r>
              <a:t>      在</a:t>
            </a:r>
            <a:r>
              <a:rPr>
                <a:solidFill>
                  <a:schemeClr val="accent2">
                    <a:satOff val="-67193"/>
                    <a:lumOff val="20931"/>
                  </a:schemeClr>
                </a:solidFill>
              </a:rPr>
              <a:t>Linux/Unix/Mac</a:t>
            </a:r>
            <a:r>
              <a:t>下，</a:t>
            </a:r>
            <a:r>
              <a:rPr>
                <a:solidFill>
                  <a:schemeClr val="accent2">
                    <a:satOff val="-67193"/>
                    <a:lumOff val="20931"/>
                  </a:schemeClr>
                </a:solidFill>
              </a:rPr>
              <a:t>os.path.join()</a:t>
            </a:r>
            <a:r>
              <a:t>返回这样的字符串：</a:t>
            </a:r>
            <a:r>
              <a:rPr>
                <a:solidFill>
                  <a:schemeClr val="accent4">
                    <a:satOff val="-1335"/>
                    <a:lumOff val="-10274"/>
                  </a:schemeClr>
                </a:solidFill>
              </a:rPr>
              <a:t>part-1/part-2</a:t>
            </a:r>
            <a:endParaRPr>
              <a:solidFill>
                <a:schemeClr val="accent4">
                  <a:satOff val="-1335"/>
                  <a:lumOff val="-10274"/>
                </a:schemeClr>
              </a:solidFill>
            </a:endParaRPr>
          </a:p>
          <a:p>
            <a:pPr defTabSz="457200">
              <a:defRPr>
                <a:solidFill>
                  <a:srgbClr val="000000"/>
                </a:solidFill>
                <a:latin typeface="Helvetica Neue"/>
                <a:ea typeface="Helvetica Neue"/>
                <a:cs typeface="Helvetica Neue"/>
                <a:sym typeface="Helvetica Neue"/>
              </a:defRPr>
            </a:pPr>
            <a:r>
              <a:rPr>
                <a:solidFill>
                  <a:schemeClr val="accent4">
                    <a:satOff val="-1335"/>
                    <a:lumOff val="-10274"/>
                  </a:schemeClr>
                </a:solidFill>
              </a:rPr>
              <a:t>      </a:t>
            </a:r>
            <a:r>
              <a:t>而</a:t>
            </a:r>
            <a:r>
              <a:rPr>
                <a:solidFill>
                  <a:schemeClr val="accent2">
                    <a:satOff val="-67193"/>
                    <a:lumOff val="20931"/>
                  </a:schemeClr>
                </a:solidFill>
              </a:rPr>
              <a:t>Windows</a:t>
            </a:r>
            <a:r>
              <a:t>下会返回这样的字符串：</a:t>
            </a:r>
            <a:r>
              <a:rPr>
                <a:solidFill>
                  <a:schemeClr val="accent4">
                    <a:satOff val="-1335"/>
                    <a:lumOff val="-10274"/>
                  </a:schemeClr>
                </a:solidFill>
              </a:rPr>
              <a:t>part-1\part-2</a:t>
            </a:r>
            <a:endParaRPr>
              <a:solidFill>
                <a:schemeClr val="accent4">
                  <a:satOff val="-1335"/>
                  <a:lumOff val="-10274"/>
                </a:schemeClr>
              </a:solidFill>
            </a:endParaRPr>
          </a:p>
          <a:p>
            <a:pPr defTabSz="457200">
              <a:defRPr>
                <a:solidFill>
                  <a:srgbClr val="000000"/>
                </a:solidFill>
                <a:latin typeface="Helvetica Neue"/>
                <a:ea typeface="Helvetica Neue"/>
                <a:cs typeface="Helvetica Neue"/>
                <a:sym typeface="Helvetica Neue"/>
              </a:defRPr>
            </a:pPr>
            <a:r>
              <a:rPr>
                <a:solidFill>
                  <a:schemeClr val="accent4">
                    <a:satOff val="-1335"/>
                    <a:lumOff val="-10274"/>
                  </a:schemeClr>
                </a:solidFill>
              </a:rPr>
              <a:t>      </a:t>
            </a:r>
            <a:r>
              <a:t>要拆分路径时，也不要直接去拆字符串，而要通过</a:t>
            </a:r>
            <a:r>
              <a:rPr>
                <a:solidFill>
                  <a:schemeClr val="accent2">
                    <a:satOff val="-67193"/>
                    <a:lumOff val="20931"/>
                  </a:schemeClr>
                </a:solidFill>
              </a:rPr>
              <a:t>os.path.split()</a:t>
            </a:r>
            <a:r>
              <a:t>函数，这样可以把一个路径拆分为两部分，后一部分总是最后级别的目录或文件名：</a:t>
            </a:r>
          </a:p>
        </p:txBody>
      </p:sp>
      <p:pic>
        <p:nvPicPr>
          <p:cNvPr id="2827" name="图像" descr="图像"/>
          <p:cNvPicPr>
            <a:picLocks noChangeAspect="1"/>
          </p:cNvPicPr>
          <p:nvPr/>
        </p:nvPicPr>
        <p:blipFill>
          <a:blip r:embed="rId3">
            <a:extLst/>
          </a:blip>
          <a:stretch>
            <a:fillRect/>
          </a:stretch>
        </p:blipFill>
        <p:spPr>
          <a:xfrm>
            <a:off x="292044" y="2263648"/>
            <a:ext cx="8745113" cy="1263065"/>
          </a:xfrm>
          <a:prstGeom prst="rect">
            <a:avLst/>
          </a:prstGeom>
          <a:ln w="12700">
            <a:miter lim="400000"/>
          </a:ln>
        </p:spPr>
      </p:pic>
      <p:pic>
        <p:nvPicPr>
          <p:cNvPr id="2828" name="图像" descr="图像"/>
          <p:cNvPicPr>
            <a:picLocks noChangeAspect="1"/>
          </p:cNvPicPr>
          <p:nvPr/>
        </p:nvPicPr>
        <p:blipFill>
          <a:blip r:embed="rId4">
            <a:extLst/>
          </a:blip>
          <a:stretch>
            <a:fillRect/>
          </a:stretch>
        </p:blipFill>
        <p:spPr>
          <a:xfrm>
            <a:off x="1076850" y="5886870"/>
            <a:ext cx="7175501" cy="622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2" name="12.3 操作文件和目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12.3	</a:t>
            </a:r>
            <a:r>
              <a:t>操作文件和目录</a:t>
            </a:r>
          </a:p>
        </p:txBody>
      </p:sp>
      <p:sp>
        <p:nvSpPr>
          <p:cNvPr id="2833" name="os.path.splitext()可以直接得到文件扩展名，很多时候非常方便："/>
          <p:cNvSpPr txBox="1"/>
          <p:nvPr/>
        </p:nvSpPr>
        <p:spPr>
          <a:xfrm>
            <a:off x="571240" y="1233085"/>
            <a:ext cx="8001521"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os.path.splitext()可以直接得到文件扩展名，很多时候非常方便：</a:t>
            </a:r>
          </a:p>
        </p:txBody>
      </p:sp>
      <p:sp>
        <p:nvSpPr>
          <p:cNvPr id="2834" name="这些合并、拆分路径的函数并不要求目录和文件要真实存在，它们只对字符串进行操作。文件操作使用下面的函数。假定当前目录下有一个test.txt文件："/>
          <p:cNvSpPr txBox="1"/>
          <p:nvPr/>
        </p:nvSpPr>
        <p:spPr>
          <a:xfrm>
            <a:off x="571240" y="3335055"/>
            <a:ext cx="8001521"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这些合并、拆分路径的函数并不要求目录和文件要真实存在，它们只对字符串进行操作。文件操作使用下面的函数。假定当前目录下有一个</a:t>
            </a:r>
            <a:r>
              <a:rPr>
                <a:solidFill>
                  <a:schemeClr val="accent2">
                    <a:satOff val="-67193"/>
                    <a:lumOff val="20931"/>
                  </a:schemeClr>
                </a:solidFill>
              </a:rPr>
              <a:t>test.txt</a:t>
            </a:r>
            <a:r>
              <a:t>文件：</a:t>
            </a:r>
          </a:p>
        </p:txBody>
      </p:sp>
      <p:pic>
        <p:nvPicPr>
          <p:cNvPr id="2835" name="图像" descr="图像"/>
          <p:cNvPicPr>
            <a:picLocks noChangeAspect="1"/>
          </p:cNvPicPr>
          <p:nvPr/>
        </p:nvPicPr>
        <p:blipFill>
          <a:blip r:embed="rId3">
            <a:extLst/>
          </a:blip>
          <a:stretch>
            <a:fillRect/>
          </a:stretch>
        </p:blipFill>
        <p:spPr>
          <a:xfrm>
            <a:off x="971550" y="2091750"/>
            <a:ext cx="7200900" cy="660401"/>
          </a:xfrm>
          <a:prstGeom prst="rect">
            <a:avLst/>
          </a:prstGeom>
          <a:ln w="12700">
            <a:miter lim="400000"/>
          </a:ln>
        </p:spPr>
      </p:pic>
      <p:pic>
        <p:nvPicPr>
          <p:cNvPr id="2836" name="图像" descr="图像"/>
          <p:cNvPicPr>
            <a:picLocks noChangeAspect="1"/>
          </p:cNvPicPr>
          <p:nvPr/>
        </p:nvPicPr>
        <p:blipFill>
          <a:blip r:embed="rId4">
            <a:extLst/>
          </a:blip>
          <a:stretch>
            <a:fillRect/>
          </a:stretch>
        </p:blipFill>
        <p:spPr>
          <a:xfrm>
            <a:off x="1898650" y="4974702"/>
            <a:ext cx="5346700" cy="381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0" name="12.3 操作文件和目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12.3	</a:t>
            </a:r>
            <a:r>
              <a:t>操作文件和目录</a:t>
            </a:r>
          </a:p>
        </p:txBody>
      </p:sp>
      <p:sp>
        <p:nvSpPr>
          <p:cNvPr id="2841" name="复制文件的函数在os模块中不存在，原因是复制文件并非由操作系统提供的系统调用。理论上讲，通过上一节的读写文件可以完成文件复制，只不过需要过多代码。…"/>
          <p:cNvSpPr txBox="1"/>
          <p:nvPr/>
        </p:nvSpPr>
        <p:spPr>
          <a:xfrm>
            <a:off x="443913" y="1041137"/>
            <a:ext cx="8256174" cy="23395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复制文件的函数在os模块中不存在，原因是复制文件并非由操作系统提供的系统调用。理论上讲，通过上一节的读写文件可以完成文件复制，只不过需要过多代码。</a:t>
            </a:r>
          </a:p>
          <a:p>
            <a:pPr defTabSz="457200">
              <a:defRPr>
                <a:solidFill>
                  <a:srgbClr val="000000"/>
                </a:solidFill>
                <a:latin typeface="Helvetica Neue"/>
                <a:ea typeface="Helvetica Neue"/>
                <a:cs typeface="Helvetica Neue"/>
                <a:sym typeface="Helvetica Neue"/>
              </a:defRPr>
            </a:pPr>
            <a:r>
              <a:t>       但是</a:t>
            </a:r>
            <a:r>
              <a:rPr>
                <a:solidFill>
                  <a:schemeClr val="accent2">
                    <a:satOff val="-67193"/>
                    <a:lumOff val="20931"/>
                  </a:schemeClr>
                </a:solidFill>
              </a:rPr>
              <a:t>shutil</a:t>
            </a:r>
            <a:r>
              <a:t>模块提供了</a:t>
            </a:r>
            <a:r>
              <a:rPr>
                <a:solidFill>
                  <a:schemeClr val="accent2">
                    <a:satOff val="-67193"/>
                    <a:lumOff val="20931"/>
                  </a:schemeClr>
                </a:solidFill>
              </a:rPr>
              <a:t>copyfile()</a:t>
            </a:r>
            <a:r>
              <a:t>的函数，还可以在</a:t>
            </a:r>
            <a:r>
              <a:rPr>
                <a:solidFill>
                  <a:schemeClr val="accent2">
                    <a:satOff val="-67193"/>
                    <a:lumOff val="20931"/>
                  </a:schemeClr>
                </a:solidFill>
              </a:rPr>
              <a:t>shutil</a:t>
            </a:r>
            <a:r>
              <a:t>模块中找到很多实用函数，它们可以看做是</a:t>
            </a:r>
            <a:r>
              <a:rPr>
                <a:solidFill>
                  <a:schemeClr val="accent2">
                    <a:satOff val="-67193"/>
                    <a:lumOff val="20931"/>
                  </a:schemeClr>
                </a:solidFill>
              </a:rPr>
              <a:t>os</a:t>
            </a:r>
            <a:r>
              <a:t>模块的补充。</a:t>
            </a:r>
          </a:p>
          <a:p>
            <a:pPr defTabSz="457200">
              <a:defRPr>
                <a:solidFill>
                  <a:srgbClr val="000000"/>
                </a:solidFill>
                <a:latin typeface="Helvetica Neue"/>
                <a:ea typeface="Helvetica Neue"/>
                <a:cs typeface="Helvetica Neue"/>
                <a:sym typeface="Helvetica Neue"/>
              </a:defRPr>
            </a:pPr>
            <a:r>
              <a:t>       如何利用Python的特性来过滤文件。比如列出当前目录下的所有目录，只需要一行代码：</a:t>
            </a:r>
          </a:p>
        </p:txBody>
      </p:sp>
      <p:pic>
        <p:nvPicPr>
          <p:cNvPr id="2842" name="图像" descr="图像"/>
          <p:cNvPicPr>
            <a:picLocks noChangeAspect="1"/>
          </p:cNvPicPr>
          <p:nvPr/>
        </p:nvPicPr>
        <p:blipFill>
          <a:blip r:embed="rId3">
            <a:extLst/>
          </a:blip>
          <a:stretch>
            <a:fillRect/>
          </a:stretch>
        </p:blipFill>
        <p:spPr>
          <a:xfrm>
            <a:off x="1701800" y="3544870"/>
            <a:ext cx="5740400" cy="660401"/>
          </a:xfrm>
          <a:prstGeom prst="rect">
            <a:avLst/>
          </a:prstGeom>
          <a:ln w="12700">
            <a:miter lim="400000"/>
          </a:ln>
        </p:spPr>
      </p:pic>
      <p:sp>
        <p:nvSpPr>
          <p:cNvPr id="2843" name="要列出所有的.py文件，也只需一行代码："/>
          <p:cNvSpPr txBox="1"/>
          <p:nvPr/>
        </p:nvSpPr>
        <p:spPr>
          <a:xfrm>
            <a:off x="888131" y="4369459"/>
            <a:ext cx="430375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要列出所有的</a:t>
            </a:r>
            <a:r>
              <a:rPr>
                <a:solidFill>
                  <a:schemeClr val="accent2">
                    <a:satOff val="-67193"/>
                    <a:lumOff val="20931"/>
                  </a:schemeClr>
                </a:solidFill>
              </a:rPr>
              <a:t>.py</a:t>
            </a:r>
            <a:r>
              <a:t>文件，也只需一行代码：</a:t>
            </a:r>
          </a:p>
        </p:txBody>
      </p:sp>
      <p:pic>
        <p:nvPicPr>
          <p:cNvPr id="2844" name="图像" descr="图像"/>
          <p:cNvPicPr>
            <a:picLocks noChangeAspect="1"/>
          </p:cNvPicPr>
          <p:nvPr/>
        </p:nvPicPr>
        <p:blipFill>
          <a:blip r:embed="rId4">
            <a:extLst/>
          </a:blip>
          <a:stretch>
            <a:fillRect/>
          </a:stretch>
        </p:blipFill>
        <p:spPr>
          <a:xfrm>
            <a:off x="410108" y="4942589"/>
            <a:ext cx="8323784" cy="705406"/>
          </a:xfrm>
          <a:prstGeom prst="rect">
            <a:avLst/>
          </a:prstGeom>
          <a:ln w="12700">
            <a:miter lim="400000"/>
          </a:ln>
        </p:spPr>
      </p:pic>
      <p:sp>
        <p:nvSpPr>
          <p:cNvPr id="2845" name="Python的os模块封装了操作系统的目录和文件操作，要注意这些函数有的在os模块中，有的在os.path模块中。"/>
          <p:cNvSpPr txBox="1"/>
          <p:nvPr/>
        </p:nvSpPr>
        <p:spPr>
          <a:xfrm>
            <a:off x="538879" y="5812183"/>
            <a:ext cx="8066242"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Python的</a:t>
            </a:r>
            <a:r>
              <a:rPr>
                <a:solidFill>
                  <a:schemeClr val="accent2">
                    <a:satOff val="-67193"/>
                    <a:lumOff val="20931"/>
                  </a:schemeClr>
                </a:solidFill>
              </a:rPr>
              <a:t>os</a:t>
            </a:r>
            <a:r>
              <a:t>模块封装了操作系统的目录和文件操作，要注意这些函数有的在</a:t>
            </a:r>
            <a:r>
              <a:rPr>
                <a:solidFill>
                  <a:schemeClr val="accent2">
                    <a:satOff val="-67193"/>
                    <a:lumOff val="20931"/>
                  </a:schemeClr>
                </a:solidFill>
              </a:rPr>
              <a:t>os</a:t>
            </a:r>
            <a:r>
              <a:t>模块中，有的在</a:t>
            </a:r>
            <a:r>
              <a:rPr>
                <a:solidFill>
                  <a:schemeClr val="accent2">
                    <a:satOff val="-67193"/>
                    <a:lumOff val="20931"/>
                  </a:schemeClr>
                </a:solidFill>
              </a:rPr>
              <a:t>os.path</a:t>
            </a:r>
            <a:r>
              <a:t>模块中。</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9" name="12.3 操作文件和目录"/>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12.3	</a:t>
            </a:r>
            <a:r>
              <a:t>操作文件和目录</a:t>
            </a:r>
          </a:p>
        </p:txBody>
      </p:sp>
      <p:sp>
        <p:nvSpPr>
          <p:cNvPr id="2850"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851" name="练习："/>
          <p:cNvSpPr txBox="1"/>
          <p:nvPr/>
        </p:nvSpPr>
        <p:spPr>
          <a:xfrm>
            <a:off x="1219159" y="862275"/>
            <a:ext cx="866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b="1" sz="2000">
                <a:solidFill>
                  <a:srgbClr val="000000"/>
                </a:solidFill>
                <a:latin typeface="Helvetica Neue"/>
                <a:ea typeface="Helvetica Neue"/>
                <a:cs typeface="Helvetica Neue"/>
                <a:sym typeface="Helvetica Neue"/>
              </a:defRPr>
            </a:pPr>
            <a:r>
              <a:t>练习</a:t>
            </a:r>
            <a:r>
              <a:t>：</a:t>
            </a:r>
          </a:p>
        </p:txBody>
      </p:sp>
      <p:sp>
        <p:nvSpPr>
          <p:cNvPr id="2852" name="编写一个程序，能在当前目录以及当前目录的所有子目录下查找文件名包含指定字符串的文件，并打印出相对路径。"/>
          <p:cNvSpPr txBox="1"/>
          <p:nvPr/>
        </p:nvSpPr>
        <p:spPr>
          <a:xfrm>
            <a:off x="602072" y="1572150"/>
            <a:ext cx="793985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编写一个程序，能在当前目录以及当前目录的所有子目录下查找文件名包含指定字符串的文件，并打印出相对路径。</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6" name="12.4 序列化"/>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12.4	</a:t>
            </a:r>
            <a:r>
              <a:t>序列化</a:t>
            </a:r>
          </a:p>
        </p:txBody>
      </p:sp>
      <p:sp>
        <p:nvSpPr>
          <p:cNvPr id="2857" name="在程序运行的过程中，所有的变量都是在内存中，比如，定义一个dict："/>
          <p:cNvSpPr txBox="1"/>
          <p:nvPr/>
        </p:nvSpPr>
        <p:spPr>
          <a:xfrm>
            <a:off x="900391" y="1031171"/>
            <a:ext cx="7343218"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在程序运行的过程中，所有的变量都是在内存中，比如，定义一个</a:t>
            </a:r>
            <a:r>
              <a:rPr>
                <a:solidFill>
                  <a:schemeClr val="accent2">
                    <a:satOff val="-67193"/>
                    <a:lumOff val="20931"/>
                  </a:schemeClr>
                </a:solidFill>
              </a:rPr>
              <a:t>dict</a:t>
            </a:r>
            <a:r>
              <a:t>：</a:t>
            </a:r>
          </a:p>
        </p:txBody>
      </p:sp>
      <p:sp>
        <p:nvSpPr>
          <p:cNvPr id="2858" name="d = dict(name='Bob', age=20, score=88)"/>
          <p:cNvSpPr txBox="1"/>
          <p:nvPr/>
        </p:nvSpPr>
        <p:spPr>
          <a:xfrm>
            <a:off x="3087065" y="1599067"/>
            <a:ext cx="2969870"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200">
                <a:solidFill>
                  <a:srgbClr val="444444"/>
                </a:solidFill>
                <a:latin typeface="PingFang SC Regular"/>
                <a:ea typeface="PingFang SC Regular"/>
                <a:cs typeface="PingFang SC Regular"/>
                <a:sym typeface="PingFang SC Regular"/>
              </a:defRPr>
            </a:pPr>
            <a:r>
              <a:t>d = dict(name='Bob', age=</a:t>
            </a:r>
            <a:r>
              <a:rPr>
                <a:solidFill>
                  <a:srgbClr val="009999"/>
                </a:solidFill>
              </a:rPr>
              <a:t>20</a:t>
            </a:r>
            <a:r>
              <a:t>, score=</a:t>
            </a:r>
            <a:r>
              <a:rPr>
                <a:solidFill>
                  <a:srgbClr val="009999"/>
                </a:solidFill>
              </a:rPr>
              <a:t>88</a:t>
            </a:r>
            <a:r>
              <a:t>)</a:t>
            </a:r>
          </a:p>
        </p:txBody>
      </p:sp>
      <p:sp>
        <p:nvSpPr>
          <p:cNvPr id="2859" name="可以随时修改变量，比如把name改成'Bill'，但是一旦程序结束，变量所占用的内存就被操作系统全部回收。如果没有把修改后的'Bill'存储到磁盘上，下次重新运行程序，变量又被初始化为'Bob'。…"/>
          <p:cNvSpPr txBox="1"/>
          <p:nvPr/>
        </p:nvSpPr>
        <p:spPr>
          <a:xfrm>
            <a:off x="499999" y="2226707"/>
            <a:ext cx="8144002" cy="36351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可以随时修改变量，比如把</a:t>
            </a:r>
            <a:r>
              <a:rPr>
                <a:solidFill>
                  <a:schemeClr val="accent2">
                    <a:satOff val="-67193"/>
                    <a:lumOff val="20931"/>
                  </a:schemeClr>
                </a:solidFill>
              </a:rPr>
              <a:t>name</a:t>
            </a:r>
            <a:r>
              <a:t>改成</a:t>
            </a:r>
            <a:r>
              <a:rPr>
                <a:solidFill>
                  <a:schemeClr val="accent2">
                    <a:satOff val="-67193"/>
                    <a:lumOff val="20931"/>
                  </a:schemeClr>
                </a:solidFill>
              </a:rPr>
              <a:t>'Bill'</a:t>
            </a:r>
            <a:r>
              <a:t>，但是一旦程序结束，变量所占用的内存就被操作系统全部回收。如果没有把修改后的</a:t>
            </a:r>
            <a:r>
              <a:rPr>
                <a:solidFill>
                  <a:schemeClr val="accent2">
                    <a:satOff val="-67193"/>
                    <a:lumOff val="20931"/>
                  </a:schemeClr>
                </a:solidFill>
              </a:rPr>
              <a:t>'Bill'</a:t>
            </a:r>
            <a:r>
              <a:t>存储到磁盘上，下次重新运行程序，变量又被初始化为</a:t>
            </a:r>
            <a:r>
              <a:rPr>
                <a:solidFill>
                  <a:schemeClr val="accent2">
                    <a:satOff val="-67193"/>
                    <a:lumOff val="20931"/>
                  </a:schemeClr>
                </a:solidFill>
              </a:rPr>
              <a:t>'Bob'</a:t>
            </a:r>
            <a:r>
              <a:t>。</a:t>
            </a:r>
          </a:p>
          <a:p>
            <a:pPr defTabSz="457200">
              <a:defRPr>
                <a:solidFill>
                  <a:srgbClr val="000000"/>
                </a:solidFill>
                <a:latin typeface="Helvetica Neue"/>
                <a:ea typeface="Helvetica Neue"/>
                <a:cs typeface="Helvetica Neue"/>
                <a:sym typeface="Helvetica Neue"/>
              </a:defRPr>
            </a:pPr>
            <a:r>
              <a:t>       把变量从内存中变成可存储或传输的过程称之为序列化，在Python中叫</a:t>
            </a:r>
            <a:r>
              <a:rPr>
                <a:solidFill>
                  <a:schemeClr val="accent2">
                    <a:satOff val="-67193"/>
                    <a:lumOff val="20931"/>
                  </a:schemeClr>
                </a:solidFill>
              </a:rPr>
              <a:t>pickling</a:t>
            </a:r>
            <a:r>
              <a:t>，在其他语言中也被称之为</a:t>
            </a:r>
            <a:r>
              <a:rPr>
                <a:solidFill>
                  <a:schemeClr val="accent2">
                    <a:satOff val="-67193"/>
                    <a:lumOff val="20931"/>
                  </a:schemeClr>
                </a:solidFill>
              </a:rPr>
              <a:t>serialization</a:t>
            </a:r>
            <a:r>
              <a:t>，</a:t>
            </a:r>
            <a:r>
              <a:rPr>
                <a:solidFill>
                  <a:schemeClr val="accent2">
                    <a:satOff val="-67193"/>
                    <a:lumOff val="20931"/>
                  </a:schemeClr>
                </a:solidFill>
              </a:rPr>
              <a:t>marshalling</a:t>
            </a:r>
            <a:r>
              <a:t>，</a:t>
            </a:r>
            <a:r>
              <a:rPr>
                <a:solidFill>
                  <a:schemeClr val="accent2">
                    <a:satOff val="-67193"/>
                    <a:lumOff val="20931"/>
                  </a:schemeClr>
                </a:solidFill>
              </a:rPr>
              <a:t>flattening</a:t>
            </a:r>
            <a:r>
              <a:t>等等，都是一个意思。</a:t>
            </a:r>
          </a:p>
          <a:p>
            <a:pPr defTabSz="457200">
              <a:defRPr>
                <a:solidFill>
                  <a:srgbClr val="000000"/>
                </a:solidFill>
                <a:latin typeface="Helvetica Neue"/>
                <a:ea typeface="Helvetica Neue"/>
                <a:cs typeface="Helvetica Neue"/>
                <a:sym typeface="Helvetica Neue"/>
              </a:defRPr>
            </a:pPr>
            <a:r>
              <a:t>       序列化之后，就可以把序列化后的内容写入磁盘，或者通过网络传输到别的机器上。</a:t>
            </a:r>
          </a:p>
          <a:p>
            <a:pPr defTabSz="457200">
              <a:defRPr>
                <a:solidFill>
                  <a:srgbClr val="000000"/>
                </a:solidFill>
                <a:latin typeface="Helvetica Neue"/>
                <a:ea typeface="Helvetica Neue"/>
                <a:cs typeface="Helvetica Neue"/>
                <a:sym typeface="Helvetica Neue"/>
              </a:defRPr>
            </a:pPr>
            <a:r>
              <a:t>       反过来，把变量内容从序列化的对象重新读到内存里称之为反序列化，即</a:t>
            </a:r>
            <a:r>
              <a:rPr>
                <a:solidFill>
                  <a:schemeClr val="accent2">
                    <a:satOff val="-67193"/>
                    <a:lumOff val="20931"/>
                  </a:schemeClr>
                </a:solidFill>
              </a:rPr>
              <a:t>unpickling</a:t>
            </a:r>
            <a:r>
              <a:t>。</a:t>
            </a:r>
          </a:p>
          <a:p>
            <a:pPr defTabSz="457200">
              <a:defRPr>
                <a:solidFill>
                  <a:srgbClr val="000000"/>
                </a:solidFill>
                <a:latin typeface="Helvetica Neue"/>
                <a:ea typeface="Helvetica Neue"/>
                <a:cs typeface="Helvetica Neue"/>
                <a:sym typeface="Helvetica Neue"/>
              </a:defRPr>
            </a:pPr>
            <a:r>
              <a:t>       Python提供了</a:t>
            </a:r>
            <a:r>
              <a:rPr>
                <a:solidFill>
                  <a:schemeClr val="accent2">
                    <a:satOff val="-67193"/>
                    <a:lumOff val="20931"/>
                  </a:schemeClr>
                </a:solidFill>
              </a:rPr>
              <a:t>pickle</a:t>
            </a:r>
            <a:r>
              <a:t>模块来实现序列化。</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3.3 输入和输出"/>
          <p:cNvSpPr txBox="1"/>
          <p:nvPr/>
        </p:nvSpPr>
        <p:spPr>
          <a:xfrm>
            <a:off x="-1" y="-2"/>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4.1	</a:t>
            </a:r>
            <a:r>
              <a:t>数据类型和变量</a:t>
            </a:r>
          </a:p>
        </p:txBody>
      </p:sp>
      <p:sp>
        <p:nvSpPr>
          <p:cNvPr id="410" name="输入："/>
          <p:cNvSpPr txBox="1"/>
          <p:nvPr/>
        </p:nvSpPr>
        <p:spPr>
          <a:xfrm>
            <a:off x="1075139" y="995109"/>
            <a:ext cx="16281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数据类型：</a:t>
            </a:r>
          </a:p>
        </p:txBody>
      </p:sp>
      <p:sp>
        <p:nvSpPr>
          <p:cNvPr id="411"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412" name="TextBox 4"/>
          <p:cNvSpPr txBox="1"/>
          <p:nvPr/>
        </p:nvSpPr>
        <p:spPr>
          <a:xfrm>
            <a:off x="651964" y="1534456"/>
            <a:ext cx="7241279" cy="408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191919"/>
                </a:solidFill>
                <a:latin typeface="微软雅黑"/>
                <a:ea typeface="微软雅黑"/>
                <a:cs typeface="微软雅黑"/>
                <a:sym typeface="微软雅黑"/>
              </a:defRPr>
            </a:pPr>
            <a:r>
              <a:t>在</a:t>
            </a:r>
            <a:r>
              <a:t>Python</a:t>
            </a:r>
            <a:r>
              <a:t>中，能够直接处理的数据类型有以下几种：</a:t>
            </a:r>
          </a:p>
        </p:txBody>
      </p:sp>
      <p:sp>
        <p:nvSpPr>
          <p:cNvPr id="413" name="矩形 5"/>
          <p:cNvSpPr txBox="1"/>
          <p:nvPr/>
        </p:nvSpPr>
        <p:spPr>
          <a:xfrm>
            <a:off x="591567" y="2070136"/>
            <a:ext cx="8512489" cy="100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solidFill>
                  <a:srgbClr val="191919"/>
                </a:solidFill>
                <a:latin typeface="微软雅黑"/>
                <a:ea typeface="微软雅黑"/>
                <a:cs typeface="微软雅黑"/>
                <a:sym typeface="微软雅黑"/>
              </a:defRPr>
            </a:pPr>
            <a:r>
              <a:t>整数</a:t>
            </a:r>
          </a:p>
          <a:p>
            <a:pPr>
              <a:defRPr b="1">
                <a:solidFill>
                  <a:srgbClr val="191919"/>
                </a:solidFill>
                <a:latin typeface="微软雅黑"/>
                <a:ea typeface="微软雅黑"/>
                <a:cs typeface="微软雅黑"/>
                <a:sym typeface="微软雅黑"/>
              </a:defRPr>
            </a:pPr>
          </a:p>
          <a:p>
            <a:pPr>
              <a:defRPr>
                <a:solidFill>
                  <a:srgbClr val="191919"/>
                </a:solidFill>
                <a:latin typeface="微软雅黑"/>
                <a:ea typeface="微软雅黑"/>
                <a:cs typeface="微软雅黑"/>
                <a:sym typeface="微软雅黑"/>
              </a:defRPr>
            </a:pPr>
            <a:r>
              <a:t>Python</a:t>
            </a:r>
            <a:r>
              <a:t>可以处理任意大小的整数，当然包括负整数 如：</a:t>
            </a:r>
            <a:r>
              <a:t>1</a:t>
            </a:r>
            <a:r>
              <a:t>，</a:t>
            </a:r>
            <a:r>
              <a:t>0</a:t>
            </a:r>
            <a:r>
              <a:t>，</a:t>
            </a:r>
            <a:r>
              <a:t>50</a:t>
            </a:r>
            <a:r>
              <a:t>，</a:t>
            </a:r>
            <a:r>
              <a:t>-2</a:t>
            </a:r>
            <a:r>
              <a:t>等</a:t>
            </a:r>
          </a:p>
        </p:txBody>
      </p:sp>
      <p:sp>
        <p:nvSpPr>
          <p:cNvPr id="414" name="Rectangle 1"/>
          <p:cNvSpPr txBox="1"/>
          <p:nvPr/>
        </p:nvSpPr>
        <p:spPr>
          <a:xfrm>
            <a:off x="651964" y="3202720"/>
            <a:ext cx="7241279" cy="2819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b="1">
                <a:solidFill>
                  <a:srgbClr val="191919"/>
                </a:solidFill>
                <a:latin typeface="微软雅黑"/>
                <a:ea typeface="微软雅黑"/>
                <a:cs typeface="微软雅黑"/>
                <a:sym typeface="微软雅黑"/>
              </a:defRPr>
            </a:pPr>
            <a:r>
              <a:t>浮点数</a:t>
            </a:r>
          </a:p>
          <a:p>
            <a:pPr>
              <a:defRPr b="1">
                <a:solidFill>
                  <a:srgbClr val="191919"/>
                </a:solidFill>
                <a:latin typeface="微软雅黑"/>
                <a:ea typeface="微软雅黑"/>
                <a:cs typeface="微软雅黑"/>
                <a:sym typeface="微软雅黑"/>
              </a:defRPr>
            </a:pPr>
          </a:p>
          <a:p>
            <a:pPr>
              <a:lnSpc>
                <a:spcPct val="150000"/>
              </a:lnSpc>
              <a:defRPr>
                <a:solidFill>
                  <a:srgbClr val="191919"/>
                </a:solidFill>
                <a:latin typeface="微软雅黑"/>
                <a:ea typeface="微软雅黑"/>
                <a:cs typeface="微软雅黑"/>
                <a:sym typeface="微软雅黑"/>
              </a:defRPr>
            </a:pPr>
            <a:r>
              <a:t>浮点数也就是小数，浮点数可以用数学写法，如1.23，3.14，-9.01，等等。对于很大或很小的浮点数，用科学计数法表示，把10用e替代，1.23x109就是1.23e9，或者12.3e8，0.000012可以写成1.2e-5，等。</a:t>
            </a:r>
          </a:p>
          <a:p>
            <a:pPr>
              <a:lnSpc>
                <a:spcPct val="150000"/>
              </a:lnSpc>
              <a:defRPr>
                <a:solidFill>
                  <a:srgbClr val="191919"/>
                </a:solidFill>
                <a:latin typeface="微软雅黑"/>
                <a:ea typeface="微软雅黑"/>
                <a:cs typeface="微软雅黑"/>
                <a:sym typeface="微软雅黑"/>
              </a:defRPr>
            </a:pPr>
            <a:r>
              <a:t>整数和浮点数在计算机内部存储的方式不同，整数运算永远是精确的，而浮点数运算则可能会有四舍五入的误差。</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3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3" name="12.4 序列化"/>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12.4	</a:t>
            </a:r>
            <a:r>
              <a:t>序列化</a:t>
            </a:r>
          </a:p>
        </p:txBody>
      </p:sp>
      <p:sp>
        <p:nvSpPr>
          <p:cNvPr id="2864" name="首先，尝试把一个对象序列化并写入文件："/>
          <p:cNvSpPr txBox="1"/>
          <p:nvPr/>
        </p:nvSpPr>
        <p:spPr>
          <a:xfrm>
            <a:off x="900391" y="1031171"/>
            <a:ext cx="44475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首先，尝试把一个对象序列化并写入文件：</a:t>
            </a:r>
          </a:p>
        </p:txBody>
      </p:sp>
      <p:sp>
        <p:nvSpPr>
          <p:cNvPr id="2865" name="pickle.dumps()方法把任意对象序列化成一个bytes，然后，就可以把这个bytes写入文件。或者用另一个方法pickle.dump()直接把对象序列化后写入一个file-like Object："/>
          <p:cNvSpPr txBox="1"/>
          <p:nvPr/>
        </p:nvSpPr>
        <p:spPr>
          <a:xfrm>
            <a:off x="499999" y="2672777"/>
            <a:ext cx="8144002"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pickle.dumps()</a:t>
            </a:r>
            <a:r>
              <a:t>方法把任意对象序列化成一个</a:t>
            </a:r>
            <a:r>
              <a:rPr>
                <a:solidFill>
                  <a:schemeClr val="accent2">
                    <a:satOff val="-67193"/>
                    <a:lumOff val="20931"/>
                  </a:schemeClr>
                </a:solidFill>
              </a:rPr>
              <a:t>bytes</a:t>
            </a:r>
            <a:r>
              <a:t>，然后，就可以把这个</a:t>
            </a:r>
            <a:r>
              <a:rPr>
                <a:solidFill>
                  <a:schemeClr val="accent2">
                    <a:satOff val="-67193"/>
                    <a:lumOff val="20931"/>
                  </a:schemeClr>
                </a:solidFill>
              </a:rPr>
              <a:t>bytes</a:t>
            </a:r>
            <a:r>
              <a:t>写入文件。或者用另一个方法</a:t>
            </a:r>
            <a:r>
              <a:rPr>
                <a:solidFill>
                  <a:schemeClr val="accent2">
                    <a:satOff val="-67193"/>
                    <a:lumOff val="20931"/>
                  </a:schemeClr>
                </a:solidFill>
              </a:rPr>
              <a:t>pickle.dump()</a:t>
            </a:r>
            <a:r>
              <a:t>直接把对象序列化后写入一个</a:t>
            </a:r>
            <a:r>
              <a:rPr>
                <a:solidFill>
                  <a:schemeClr val="accent2">
                    <a:satOff val="-67193"/>
                    <a:lumOff val="20931"/>
                  </a:schemeClr>
                </a:solidFill>
              </a:rPr>
              <a:t>file-like Object</a:t>
            </a:r>
            <a:r>
              <a:t>：</a:t>
            </a:r>
          </a:p>
        </p:txBody>
      </p:sp>
      <p:pic>
        <p:nvPicPr>
          <p:cNvPr id="2866" name="图像" descr="图像"/>
          <p:cNvPicPr>
            <a:picLocks noChangeAspect="1"/>
          </p:cNvPicPr>
          <p:nvPr/>
        </p:nvPicPr>
        <p:blipFill>
          <a:blip r:embed="rId3">
            <a:extLst/>
          </a:blip>
          <a:stretch>
            <a:fillRect/>
          </a:stretch>
        </p:blipFill>
        <p:spPr>
          <a:xfrm>
            <a:off x="367733" y="1557085"/>
            <a:ext cx="8408534" cy="877591"/>
          </a:xfrm>
          <a:prstGeom prst="rect">
            <a:avLst/>
          </a:prstGeom>
          <a:ln w="12700">
            <a:miter lim="400000"/>
          </a:ln>
        </p:spPr>
      </p:pic>
      <p:pic>
        <p:nvPicPr>
          <p:cNvPr id="2867" name="图像" descr="图像"/>
          <p:cNvPicPr>
            <a:picLocks noChangeAspect="1"/>
          </p:cNvPicPr>
          <p:nvPr/>
        </p:nvPicPr>
        <p:blipFill>
          <a:blip r:embed="rId4">
            <a:extLst/>
          </a:blip>
          <a:stretch>
            <a:fillRect/>
          </a:stretch>
        </p:blipFill>
        <p:spPr>
          <a:xfrm>
            <a:off x="3111500" y="3832805"/>
            <a:ext cx="2921000" cy="635001"/>
          </a:xfrm>
          <a:prstGeom prst="rect">
            <a:avLst/>
          </a:prstGeom>
          <a:ln w="12700">
            <a:miter lim="400000"/>
          </a:ln>
        </p:spPr>
      </p:pic>
      <p:sp>
        <p:nvSpPr>
          <p:cNvPr id="2868" name="写入的dump.txt文件，都是Python保存的对象内部信息。"/>
          <p:cNvSpPr txBox="1"/>
          <p:nvPr/>
        </p:nvSpPr>
        <p:spPr>
          <a:xfrm>
            <a:off x="456691" y="4962184"/>
            <a:ext cx="8230618"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写入的</a:t>
            </a:r>
            <a:r>
              <a:rPr>
                <a:solidFill>
                  <a:schemeClr val="accent2">
                    <a:satOff val="-67193"/>
                    <a:lumOff val="20931"/>
                  </a:schemeClr>
                </a:solidFill>
              </a:rPr>
              <a:t>dump.txt</a:t>
            </a:r>
            <a:r>
              <a:t>文件，都是Python保存的对象内部信息。</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2" name="12.4 序列化"/>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12.4	</a:t>
            </a:r>
            <a:r>
              <a:t>序列化</a:t>
            </a:r>
          </a:p>
        </p:txBody>
      </p:sp>
      <p:sp>
        <p:nvSpPr>
          <p:cNvPr id="2873" name="要把对象从磁盘读到内存时，可以先把内容读到一个bytes，然后用pickle.loads()方法反序列化出对象，也可以直接用pickle.load()方法从一个file-like Object中直接反序列化出对象。我们打开另一个Python命令行来反序列化刚才保存的对象："/>
          <p:cNvSpPr txBox="1"/>
          <p:nvPr/>
        </p:nvSpPr>
        <p:spPr>
          <a:xfrm>
            <a:off x="646374" y="945787"/>
            <a:ext cx="7851252" cy="1380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要把对象从磁盘读到内存时，可以先把内容读到一个</a:t>
            </a:r>
            <a:r>
              <a:rPr>
                <a:solidFill>
                  <a:schemeClr val="accent2">
                    <a:satOff val="-67193"/>
                    <a:lumOff val="20931"/>
                  </a:schemeClr>
                </a:solidFill>
              </a:rPr>
              <a:t>bytes</a:t>
            </a:r>
            <a:r>
              <a:t>，然后用</a:t>
            </a:r>
            <a:r>
              <a:rPr>
                <a:solidFill>
                  <a:schemeClr val="accent2">
                    <a:satOff val="-67193"/>
                    <a:lumOff val="20931"/>
                  </a:schemeClr>
                </a:solidFill>
              </a:rPr>
              <a:t>pickle.loads()</a:t>
            </a:r>
            <a:r>
              <a:t>方法反序列化出对象，也可以直接用</a:t>
            </a:r>
            <a:r>
              <a:rPr>
                <a:solidFill>
                  <a:schemeClr val="accent2">
                    <a:satOff val="-67193"/>
                    <a:lumOff val="20931"/>
                  </a:schemeClr>
                </a:solidFill>
              </a:rPr>
              <a:t>pickle.load()</a:t>
            </a:r>
            <a:r>
              <a:t>方法从一个</a:t>
            </a:r>
            <a:r>
              <a:rPr>
                <a:solidFill>
                  <a:schemeClr val="accent2">
                    <a:satOff val="-67193"/>
                    <a:lumOff val="20931"/>
                  </a:schemeClr>
                </a:solidFill>
              </a:rPr>
              <a:t>file-like Object</a:t>
            </a:r>
            <a:r>
              <a:t>中直接反序列化出对象。我们打开另一个Python命令行来反序列化刚才保存的对象：</a:t>
            </a:r>
          </a:p>
        </p:txBody>
      </p:sp>
      <p:pic>
        <p:nvPicPr>
          <p:cNvPr id="2874" name="图像" descr="图像"/>
          <p:cNvPicPr>
            <a:picLocks noChangeAspect="1"/>
          </p:cNvPicPr>
          <p:nvPr/>
        </p:nvPicPr>
        <p:blipFill>
          <a:blip r:embed="rId3">
            <a:extLst/>
          </a:blip>
          <a:stretch>
            <a:fillRect/>
          </a:stretch>
        </p:blipFill>
        <p:spPr>
          <a:xfrm>
            <a:off x="2686050" y="2421057"/>
            <a:ext cx="3771900" cy="1066801"/>
          </a:xfrm>
          <a:prstGeom prst="rect">
            <a:avLst/>
          </a:prstGeom>
          <a:ln w="12700">
            <a:miter lim="400000"/>
          </a:ln>
        </p:spPr>
      </p:pic>
      <p:sp>
        <p:nvSpPr>
          <p:cNvPr id="2875" name="变量的内容又回来了！这个变量和原来的变量是完全不相干的对象，它们只是内容相同而已。…"/>
          <p:cNvSpPr txBox="1"/>
          <p:nvPr/>
        </p:nvSpPr>
        <p:spPr>
          <a:xfrm>
            <a:off x="646754" y="3733386"/>
            <a:ext cx="7850492" cy="16335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1700">
                <a:solidFill>
                  <a:srgbClr val="000000"/>
                </a:solidFill>
                <a:latin typeface="Helvetica Neue"/>
                <a:ea typeface="Helvetica Neue"/>
                <a:cs typeface="Helvetica Neue"/>
                <a:sym typeface="Helvetica Neue"/>
              </a:defRPr>
            </a:pPr>
            <a:r>
              <a:t>        变量的内容又回来了！这个变量和原来的变量是完全不相干的对象，它们只是内容相同而已。</a:t>
            </a:r>
          </a:p>
          <a:p>
            <a:pPr defTabSz="457200">
              <a:defRPr sz="1700">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Pickle</a:t>
            </a:r>
            <a:r>
              <a:t>的问题和所有其他编程语言特有的序列化问题一样，就是它只能用于Python，并且可能不同版本的Python彼此都不兼容，因此，只能用</a:t>
            </a:r>
            <a:r>
              <a:rPr>
                <a:solidFill>
                  <a:schemeClr val="accent2">
                    <a:satOff val="-67193"/>
                    <a:lumOff val="20931"/>
                  </a:schemeClr>
                </a:solidFill>
              </a:rPr>
              <a:t>Pickle</a:t>
            </a:r>
            <a:r>
              <a:t>保存那些不重要的数据，不能成功地反序列化也没关系。</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9" name="12.4 序列化"/>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12.4	</a:t>
            </a:r>
            <a:r>
              <a:t>序列化</a:t>
            </a:r>
          </a:p>
        </p:txBody>
      </p:sp>
      <p:sp>
        <p:nvSpPr>
          <p:cNvPr id="2880" name="如果要在不同的编程语言之间传递对象，就必须把对象序列化为标准格式，比如XML，但更好的方法是序列化为JSON，因为JSON表示出来就是一个字符串，可以被所有语言读取，也可以方便地存储到磁盘或者通过网络传输。JSON不仅是标准格式，并且比XML更快，而且可以直接在Web页面中读取，非常方便。…"/>
          <p:cNvSpPr txBox="1"/>
          <p:nvPr/>
        </p:nvSpPr>
        <p:spPr>
          <a:xfrm>
            <a:off x="499999" y="1448456"/>
            <a:ext cx="8144002" cy="23459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如果要在不同的编程语言之间传递对象，就必须把对象序列化为标准格式，比如</a:t>
            </a:r>
            <a:r>
              <a:rPr>
                <a:solidFill>
                  <a:schemeClr val="accent2">
                    <a:satOff val="-67193"/>
                    <a:lumOff val="20931"/>
                  </a:schemeClr>
                </a:solidFill>
              </a:rPr>
              <a:t>XML</a:t>
            </a:r>
            <a:r>
              <a:t>，但更好的方法是序列化为</a:t>
            </a:r>
            <a:r>
              <a:rPr>
                <a:solidFill>
                  <a:schemeClr val="accent2">
                    <a:satOff val="-67193"/>
                    <a:lumOff val="20931"/>
                  </a:schemeClr>
                </a:solidFill>
              </a:rPr>
              <a:t>JSON</a:t>
            </a:r>
            <a:r>
              <a:t>，因为</a:t>
            </a:r>
            <a:r>
              <a:rPr>
                <a:solidFill>
                  <a:schemeClr val="accent2">
                    <a:satOff val="-67193"/>
                    <a:lumOff val="20931"/>
                  </a:schemeClr>
                </a:solidFill>
              </a:rPr>
              <a:t>JSON</a:t>
            </a:r>
            <a:r>
              <a:t>表示出来就是一个字符串，可以被所有语言读取，也可以方便地存储到磁盘或者通过网络传输。</a:t>
            </a:r>
            <a:r>
              <a:rPr>
                <a:solidFill>
                  <a:schemeClr val="accent2">
                    <a:satOff val="-67193"/>
                    <a:lumOff val="20931"/>
                  </a:schemeClr>
                </a:solidFill>
              </a:rPr>
              <a:t>JSON</a:t>
            </a:r>
            <a:r>
              <a:t>不仅是标准格式，并且比</a:t>
            </a:r>
            <a:r>
              <a:rPr>
                <a:solidFill>
                  <a:schemeClr val="accent2">
                    <a:satOff val="-67193"/>
                    <a:lumOff val="20931"/>
                  </a:schemeClr>
                </a:solidFill>
              </a:rPr>
              <a:t>XML</a:t>
            </a:r>
            <a:r>
              <a:t>更快，而且可以直接在</a:t>
            </a:r>
            <a:r>
              <a:rPr>
                <a:solidFill>
                  <a:schemeClr val="accent2">
                    <a:satOff val="-67193"/>
                    <a:lumOff val="20931"/>
                  </a:schemeClr>
                </a:solidFill>
              </a:rPr>
              <a:t>Web</a:t>
            </a:r>
            <a:r>
              <a:t>页面中读取，非常方便。</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JSON</a:t>
            </a:r>
            <a:r>
              <a:t>表示的对象就是标准的</a:t>
            </a:r>
            <a:r>
              <a:rPr>
                <a:solidFill>
                  <a:schemeClr val="accent2">
                    <a:satOff val="-67193"/>
                    <a:lumOff val="20931"/>
                  </a:schemeClr>
                </a:solidFill>
              </a:rPr>
              <a:t>JavaScript</a:t>
            </a:r>
            <a:r>
              <a:t>语言的对象，</a:t>
            </a:r>
            <a:r>
              <a:rPr>
                <a:solidFill>
                  <a:schemeClr val="accent2">
                    <a:satOff val="-67193"/>
                    <a:lumOff val="20931"/>
                  </a:schemeClr>
                </a:solidFill>
              </a:rPr>
              <a:t>JSON</a:t>
            </a:r>
            <a:r>
              <a:t>和Python内置的数据类型对应如下：</a:t>
            </a:r>
          </a:p>
        </p:txBody>
      </p:sp>
      <p:sp>
        <p:nvSpPr>
          <p:cNvPr id="2881"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882" name="JSON："/>
          <p:cNvSpPr txBox="1"/>
          <p:nvPr/>
        </p:nvSpPr>
        <p:spPr>
          <a:xfrm>
            <a:off x="1219159" y="862275"/>
            <a:ext cx="1050037"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b="1" sz="2000">
                <a:solidFill>
                  <a:srgbClr val="000000"/>
                </a:solidFill>
                <a:latin typeface="Helvetica Neue"/>
                <a:ea typeface="Helvetica Neue"/>
                <a:cs typeface="Helvetica Neue"/>
                <a:sym typeface="Helvetica Neue"/>
              </a:defRPr>
            </a:pPr>
            <a:r>
              <a:t>JSON</a:t>
            </a:r>
            <a:r>
              <a:t>：</a:t>
            </a:r>
          </a:p>
        </p:txBody>
      </p:sp>
      <p:graphicFrame>
        <p:nvGraphicFramePr>
          <p:cNvPr id="2883" name="表格"/>
          <p:cNvGraphicFramePr/>
          <p:nvPr/>
        </p:nvGraphicFramePr>
        <p:xfrm>
          <a:off x="2066137" y="3753215"/>
          <a:ext cx="5024426" cy="3048509"/>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381754"/>
                <a:gridCol w="2629969"/>
              </a:tblGrid>
              <a:tr h="473864">
                <a:tc>
                  <a:txBody>
                    <a:bodyPr/>
                    <a:lstStyle/>
                    <a:p>
                      <a:pPr algn="l" defTabSz="457200">
                        <a:defRPr sz="1800">
                          <a:solidFill>
                            <a:srgbClr val="000000"/>
                          </a:solidFill>
                        </a:defRPr>
                      </a:pPr>
                      <a:r>
                        <a:rPr b="1" sz="1400">
                          <a:solidFill>
                            <a:srgbClr val="666666"/>
                          </a:solidFill>
                          <a:latin typeface="Helvetica Neue"/>
                          <a:ea typeface="Helvetica Neue"/>
                          <a:cs typeface="Helvetica Neue"/>
                          <a:sym typeface="Helvetica Neue"/>
                        </a:rPr>
                        <a:t>JSON类型</a:t>
                      </a:r>
                    </a:p>
                  </a:txBody>
                  <a:tcPr marL="101600" marR="101600" marT="101600" marB="101600" anchor="b" anchorCtr="0" horzOverflow="overflow">
                    <a:lnB w="12700">
                      <a:solidFill>
                        <a:srgbClr val="DDDDDD"/>
                      </a:solidFill>
                      <a:miter lim="400000"/>
                    </a:lnB>
                  </a:tcPr>
                </a:tc>
                <a:tc>
                  <a:txBody>
                    <a:bodyPr/>
                    <a:lstStyle/>
                    <a:p>
                      <a:pPr algn="l" defTabSz="457200">
                        <a:defRPr sz="1800">
                          <a:solidFill>
                            <a:srgbClr val="000000"/>
                          </a:solidFill>
                        </a:defRPr>
                      </a:pPr>
                      <a:r>
                        <a:rPr b="1" sz="1400">
                          <a:solidFill>
                            <a:srgbClr val="666666"/>
                          </a:solidFill>
                          <a:latin typeface="Helvetica Neue"/>
                          <a:ea typeface="Helvetica Neue"/>
                          <a:cs typeface="Helvetica Neue"/>
                          <a:sym typeface="Helvetica Neue"/>
                        </a:rPr>
                        <a:t>Python类型</a:t>
                      </a:r>
                    </a:p>
                  </a:txBody>
                  <a:tcPr marL="101600" marR="101600" marT="101600" marB="101600" anchor="b" anchorCtr="0" horzOverflow="overflow">
                    <a:lnB w="12700">
                      <a:solidFill>
                        <a:srgbClr val="DDDDDD"/>
                      </a:solidFill>
                      <a:miter lim="400000"/>
                    </a:lnB>
                  </a:tcPr>
                </a:tc>
              </a:tr>
              <a:tr h="417615">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a:t>
                      </a:r>
                    </a:p>
                  </a:txBody>
                  <a:tcPr marL="101600" marR="101600" marT="101600" marB="101600" anchor="t" anchorCtr="0" horzOverflow="overflow">
                    <a:lnT w="12700">
                      <a:solidFill>
                        <a:srgbClr val="DDDDDD"/>
                      </a:solidFill>
                      <a:miter lim="400000"/>
                    </a:lnT>
                    <a:lnB w="12700">
                      <a:solidFill>
                        <a:srgbClr val="DDDDDD"/>
                      </a:solidFill>
                      <a:miter lim="400000"/>
                    </a:lnB>
                  </a:tcPr>
                </a:tc>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dict</a:t>
                      </a:r>
                    </a:p>
                  </a:txBody>
                  <a:tcPr marL="101600" marR="101600" marT="101600" marB="101600" anchor="t" anchorCtr="0" horzOverflow="overflow">
                    <a:lnT w="12700">
                      <a:solidFill>
                        <a:srgbClr val="DDDDDD"/>
                      </a:solidFill>
                      <a:miter lim="400000"/>
                    </a:lnT>
                    <a:lnB w="12700">
                      <a:solidFill>
                        <a:srgbClr val="DDDDDD"/>
                      </a:solidFill>
                      <a:miter lim="400000"/>
                    </a:lnB>
                  </a:tcPr>
                </a:tc>
              </a:tr>
              <a:tr h="417615">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a:t>
                      </a:r>
                    </a:p>
                  </a:txBody>
                  <a:tcPr marL="101600" marR="101600" marT="101600" marB="101600" anchor="t" anchorCtr="0" horzOverflow="overflow">
                    <a:lnT w="12700">
                      <a:solidFill>
                        <a:srgbClr val="DDDDDD"/>
                      </a:solidFill>
                      <a:miter lim="400000"/>
                    </a:lnT>
                    <a:lnB w="12700">
                      <a:solidFill>
                        <a:srgbClr val="DDDDDD"/>
                      </a:solidFill>
                      <a:miter lim="400000"/>
                    </a:lnB>
                  </a:tcPr>
                </a:tc>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list</a:t>
                      </a:r>
                    </a:p>
                  </a:txBody>
                  <a:tcPr marL="101600" marR="101600" marT="101600" marB="101600" anchor="t" anchorCtr="0" horzOverflow="overflow">
                    <a:lnT w="12700">
                      <a:solidFill>
                        <a:srgbClr val="DDDDDD"/>
                      </a:solidFill>
                      <a:miter lim="400000"/>
                    </a:lnT>
                    <a:lnB w="12700">
                      <a:solidFill>
                        <a:srgbClr val="DDDDDD"/>
                      </a:solidFill>
                      <a:miter lim="400000"/>
                    </a:lnB>
                  </a:tcPr>
                </a:tc>
              </a:tr>
              <a:tr h="417615">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"string"</a:t>
                      </a:r>
                    </a:p>
                  </a:txBody>
                  <a:tcPr marL="101600" marR="101600" marT="101600" marB="101600" anchor="t" anchorCtr="0" horzOverflow="overflow">
                    <a:lnT w="12700">
                      <a:solidFill>
                        <a:srgbClr val="DDDDDD"/>
                      </a:solidFill>
                      <a:miter lim="400000"/>
                    </a:lnT>
                    <a:lnB w="12700">
                      <a:solidFill>
                        <a:srgbClr val="DDDDDD"/>
                      </a:solidFill>
                      <a:miter lim="400000"/>
                    </a:lnB>
                  </a:tcPr>
                </a:tc>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str</a:t>
                      </a:r>
                    </a:p>
                  </a:txBody>
                  <a:tcPr marL="101600" marR="101600" marT="101600" marB="101600" anchor="t" anchorCtr="0" horzOverflow="overflow">
                    <a:lnT w="12700">
                      <a:solidFill>
                        <a:srgbClr val="DDDDDD"/>
                      </a:solidFill>
                      <a:miter lim="400000"/>
                    </a:lnT>
                    <a:lnB w="12700">
                      <a:solidFill>
                        <a:srgbClr val="DDDDDD"/>
                      </a:solidFill>
                      <a:miter lim="400000"/>
                    </a:lnB>
                  </a:tcPr>
                </a:tc>
              </a:tr>
              <a:tr h="473864">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1234.56</a:t>
                      </a:r>
                    </a:p>
                  </a:txBody>
                  <a:tcPr marL="101600" marR="101600" marT="101600" marB="101600" anchor="t" anchorCtr="0" horzOverflow="overflow">
                    <a:lnT w="12700">
                      <a:solidFill>
                        <a:srgbClr val="DDDDDD"/>
                      </a:solidFill>
                      <a:miter lim="400000"/>
                    </a:lnT>
                    <a:lnB w="12700">
                      <a:solidFill>
                        <a:srgbClr val="DDDDDD"/>
                      </a:solidFill>
                      <a:miter lim="400000"/>
                    </a:lnB>
                  </a:tcPr>
                </a:tc>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int或float</a:t>
                      </a:r>
                    </a:p>
                  </a:txBody>
                  <a:tcPr marL="101600" marR="101600" marT="101600" marB="101600" anchor="t" anchorCtr="0" horzOverflow="overflow">
                    <a:lnT w="12700">
                      <a:solidFill>
                        <a:srgbClr val="DDDDDD"/>
                      </a:solidFill>
                      <a:miter lim="400000"/>
                    </a:lnT>
                    <a:lnB w="12700">
                      <a:solidFill>
                        <a:srgbClr val="DDDDDD"/>
                      </a:solidFill>
                      <a:miter lim="400000"/>
                    </a:lnB>
                  </a:tcPr>
                </a:tc>
              </a:tr>
              <a:tr h="417615">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true/false</a:t>
                      </a:r>
                    </a:p>
                  </a:txBody>
                  <a:tcPr marL="101600" marR="101600" marT="101600" marB="101600" anchor="t" anchorCtr="0" horzOverflow="overflow">
                    <a:lnT w="12700">
                      <a:solidFill>
                        <a:srgbClr val="DDDDDD"/>
                      </a:solidFill>
                      <a:miter lim="400000"/>
                    </a:lnT>
                    <a:lnB w="12700">
                      <a:solidFill>
                        <a:srgbClr val="DDDDDD"/>
                      </a:solidFill>
                      <a:miter lim="400000"/>
                    </a:lnB>
                  </a:tcPr>
                </a:tc>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True/False</a:t>
                      </a:r>
                    </a:p>
                  </a:txBody>
                  <a:tcPr marL="101600" marR="101600" marT="101600" marB="101600" anchor="t" anchorCtr="0" horzOverflow="overflow">
                    <a:lnT w="12700">
                      <a:solidFill>
                        <a:srgbClr val="DDDDDD"/>
                      </a:solidFill>
                      <a:miter lim="400000"/>
                    </a:lnT>
                    <a:lnB w="12700">
                      <a:solidFill>
                        <a:srgbClr val="DDDDDD"/>
                      </a:solidFill>
                      <a:miter lim="400000"/>
                    </a:lnB>
                  </a:tcPr>
                </a:tc>
              </a:tr>
              <a:tr h="417615">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null</a:t>
                      </a:r>
                    </a:p>
                  </a:txBody>
                  <a:tcPr marL="101600" marR="101600" marT="101600" marB="101600" anchor="t" anchorCtr="0" horzOverflow="overflow">
                    <a:lnT w="12700">
                      <a:solidFill>
                        <a:srgbClr val="DDDDDD"/>
                      </a:solidFill>
                      <a:miter lim="400000"/>
                    </a:lnT>
                    <a:lnB w="12700">
                      <a:solidFill>
                        <a:srgbClr val="DDDDDD"/>
                      </a:solidFill>
                      <a:miter lim="400000"/>
                    </a:lnB>
                  </a:tcPr>
                </a:tc>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None</a:t>
                      </a:r>
                    </a:p>
                  </a:txBody>
                  <a:tcPr marL="101600" marR="101600" marT="101600" marB="101600" anchor="t" anchorCtr="0" horzOverflow="overflow">
                    <a:lnT w="12700">
                      <a:solidFill>
                        <a:srgbClr val="DDDDDD"/>
                      </a:solidFill>
                      <a:miter lim="400000"/>
                    </a:lnT>
                    <a:lnB w="12700">
                      <a:solidFill>
                        <a:srgbClr val="DDDDDD"/>
                      </a:solidFill>
                      <a:miter lim="400000"/>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7" name="12.4 序列化"/>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12.4	</a:t>
            </a:r>
            <a:r>
              <a:t>序列化</a:t>
            </a:r>
          </a:p>
        </p:txBody>
      </p:sp>
      <p:sp>
        <p:nvSpPr>
          <p:cNvPr id="2888" name="Python内置的json模块提供了非常完善的Python对象到JSON格式的转换。我们先看看如何把Python对象变成一个JSON："/>
          <p:cNvSpPr txBox="1"/>
          <p:nvPr/>
        </p:nvSpPr>
        <p:spPr>
          <a:xfrm>
            <a:off x="576374" y="1021681"/>
            <a:ext cx="7991252"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Python内置的</a:t>
            </a:r>
            <a:r>
              <a:rPr>
                <a:solidFill>
                  <a:schemeClr val="accent2">
                    <a:satOff val="-67193"/>
                    <a:lumOff val="20931"/>
                  </a:schemeClr>
                </a:solidFill>
              </a:rPr>
              <a:t>json</a:t>
            </a:r>
            <a:r>
              <a:t>模块提供了非常完善的Python对象到</a:t>
            </a:r>
            <a:r>
              <a:rPr>
                <a:solidFill>
                  <a:schemeClr val="accent2">
                    <a:satOff val="-67193"/>
                    <a:lumOff val="20931"/>
                  </a:schemeClr>
                </a:solidFill>
              </a:rPr>
              <a:t>JSON</a:t>
            </a:r>
            <a:r>
              <a:t>格式的转换。我们先看看如何把Python对象变成一个</a:t>
            </a:r>
            <a:r>
              <a:rPr>
                <a:solidFill>
                  <a:schemeClr val="accent2">
                    <a:satOff val="-67193"/>
                    <a:lumOff val="20931"/>
                  </a:schemeClr>
                </a:solidFill>
              </a:rPr>
              <a:t>JSON</a:t>
            </a:r>
            <a:r>
              <a:t>：</a:t>
            </a:r>
          </a:p>
        </p:txBody>
      </p:sp>
      <p:sp>
        <p:nvSpPr>
          <p:cNvPr id="2889" name="dumps()方法返回一个str，内容就是标准的JSON。类似的，dump()方法可以直接把JSON写入一个file-like Object。…"/>
          <p:cNvSpPr txBox="1"/>
          <p:nvPr/>
        </p:nvSpPr>
        <p:spPr>
          <a:xfrm>
            <a:off x="499999" y="2919539"/>
            <a:ext cx="8144002" cy="1380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dumps()</a:t>
            </a:r>
            <a:r>
              <a:t>方法返回一个str，内容就是标准的JSON。类似的，</a:t>
            </a:r>
            <a:r>
              <a:rPr>
                <a:solidFill>
                  <a:schemeClr val="accent2">
                    <a:satOff val="-67193"/>
                    <a:lumOff val="20931"/>
                  </a:schemeClr>
                </a:solidFill>
              </a:rPr>
              <a:t>dump()</a:t>
            </a:r>
            <a:r>
              <a:t>方法可以直接把JSON写入一个</a:t>
            </a:r>
            <a:r>
              <a:rPr>
                <a:solidFill>
                  <a:schemeClr val="accent2">
                    <a:satOff val="-67193"/>
                    <a:lumOff val="20931"/>
                  </a:schemeClr>
                </a:solidFill>
              </a:rPr>
              <a:t>file-like Object</a:t>
            </a:r>
            <a:r>
              <a:t>。</a:t>
            </a:r>
          </a:p>
          <a:p>
            <a:pPr defTabSz="457200">
              <a:defRPr>
                <a:solidFill>
                  <a:srgbClr val="000000"/>
                </a:solidFill>
                <a:latin typeface="Helvetica Neue"/>
                <a:ea typeface="Helvetica Neue"/>
                <a:cs typeface="Helvetica Neue"/>
                <a:sym typeface="Helvetica Neue"/>
              </a:defRPr>
            </a:pPr>
            <a:r>
              <a:t>       要把JSON反序列化为Python对象，用</a:t>
            </a:r>
            <a:r>
              <a:rPr>
                <a:solidFill>
                  <a:schemeClr val="accent2">
                    <a:satOff val="-67193"/>
                    <a:lumOff val="20931"/>
                  </a:schemeClr>
                </a:solidFill>
              </a:rPr>
              <a:t>loads()</a:t>
            </a:r>
            <a:r>
              <a:t>或者对应的</a:t>
            </a:r>
            <a:r>
              <a:rPr>
                <a:solidFill>
                  <a:schemeClr val="accent2">
                    <a:satOff val="-67193"/>
                    <a:lumOff val="20931"/>
                  </a:schemeClr>
                </a:solidFill>
              </a:rPr>
              <a:t>load()</a:t>
            </a:r>
            <a:r>
              <a:t>方法，前者把JSON的字符串反序列化，后者从</a:t>
            </a:r>
            <a:r>
              <a:rPr>
                <a:solidFill>
                  <a:schemeClr val="accent2">
                    <a:satOff val="-67193"/>
                    <a:lumOff val="20931"/>
                  </a:schemeClr>
                </a:solidFill>
              </a:rPr>
              <a:t>file-like Object</a:t>
            </a:r>
            <a:r>
              <a:t>中读取字符串并反序列化：</a:t>
            </a:r>
          </a:p>
        </p:txBody>
      </p:sp>
      <p:pic>
        <p:nvPicPr>
          <p:cNvPr id="2890" name="图像" descr="图像"/>
          <p:cNvPicPr>
            <a:picLocks noChangeAspect="1"/>
          </p:cNvPicPr>
          <p:nvPr/>
        </p:nvPicPr>
        <p:blipFill>
          <a:blip r:embed="rId3">
            <a:extLst/>
          </a:blip>
          <a:stretch>
            <a:fillRect/>
          </a:stretch>
        </p:blipFill>
        <p:spPr>
          <a:xfrm>
            <a:off x="2571750" y="1857641"/>
            <a:ext cx="4000500" cy="838201"/>
          </a:xfrm>
          <a:prstGeom prst="rect">
            <a:avLst/>
          </a:prstGeom>
          <a:ln w="12700">
            <a:miter lim="400000"/>
          </a:ln>
        </p:spPr>
      </p:pic>
      <p:pic>
        <p:nvPicPr>
          <p:cNvPr id="2891" name="图像" descr="图像"/>
          <p:cNvPicPr>
            <a:picLocks noChangeAspect="1"/>
          </p:cNvPicPr>
          <p:nvPr/>
        </p:nvPicPr>
        <p:blipFill>
          <a:blip r:embed="rId4">
            <a:extLst/>
          </a:blip>
          <a:stretch>
            <a:fillRect/>
          </a:stretch>
        </p:blipFill>
        <p:spPr>
          <a:xfrm>
            <a:off x="1879600" y="4523880"/>
            <a:ext cx="5384800" cy="647701"/>
          </a:xfrm>
          <a:prstGeom prst="rect">
            <a:avLst/>
          </a:prstGeom>
          <a:ln w="12700">
            <a:miter lim="400000"/>
          </a:ln>
        </p:spPr>
      </p:pic>
      <p:sp>
        <p:nvSpPr>
          <p:cNvPr id="2892" name="由于JSON标准规定JSON编码是UTF-8，所以总是能正确地在Python的str与JSON的字符串之间转换。"/>
          <p:cNvSpPr txBox="1"/>
          <p:nvPr/>
        </p:nvSpPr>
        <p:spPr>
          <a:xfrm>
            <a:off x="499999" y="5395278"/>
            <a:ext cx="8144002"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由于JSON标准规定JSON编码是</a:t>
            </a:r>
            <a:r>
              <a:rPr>
                <a:solidFill>
                  <a:schemeClr val="accent2">
                    <a:satOff val="-67193"/>
                    <a:lumOff val="20931"/>
                  </a:schemeClr>
                </a:solidFill>
              </a:rPr>
              <a:t>UTF-8</a:t>
            </a:r>
            <a:r>
              <a:t>，所以总是能正确地在Python的</a:t>
            </a:r>
            <a:r>
              <a:rPr>
                <a:solidFill>
                  <a:schemeClr val="accent2">
                    <a:satOff val="-67193"/>
                    <a:lumOff val="20931"/>
                  </a:schemeClr>
                </a:solidFill>
              </a:rPr>
              <a:t>str</a:t>
            </a:r>
            <a:r>
              <a:t>与JSON的字符串之间转换。</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6" name="12.4 序列化"/>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12.4	</a:t>
            </a:r>
            <a:r>
              <a:t>序列化</a:t>
            </a:r>
          </a:p>
        </p:txBody>
      </p:sp>
      <p:sp>
        <p:nvSpPr>
          <p:cNvPr id="2897" name="Python的dict对象可以直接序列化为JSON的{}，不过，很多时候，更倾向于用class表示对象，比如定义Student类，然后序列化："/>
          <p:cNvSpPr txBox="1"/>
          <p:nvPr/>
        </p:nvSpPr>
        <p:spPr>
          <a:xfrm>
            <a:off x="499999" y="1448456"/>
            <a:ext cx="8144002"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Python的</a:t>
            </a:r>
            <a:r>
              <a:rPr>
                <a:solidFill>
                  <a:schemeClr val="accent2">
                    <a:satOff val="-67193"/>
                    <a:lumOff val="20931"/>
                  </a:schemeClr>
                </a:solidFill>
              </a:rPr>
              <a:t>dict</a:t>
            </a:r>
            <a:r>
              <a:t>对象可以直接序列化为JSON的</a:t>
            </a:r>
            <a:r>
              <a:rPr>
                <a:solidFill>
                  <a:schemeClr val="accent2">
                    <a:satOff val="-67193"/>
                    <a:lumOff val="20931"/>
                  </a:schemeClr>
                </a:solidFill>
              </a:rPr>
              <a:t>{}</a:t>
            </a:r>
            <a:r>
              <a:t>，不过，很多时候，更倾向于用</a:t>
            </a:r>
            <a:r>
              <a:rPr>
                <a:solidFill>
                  <a:schemeClr val="accent2">
                    <a:satOff val="-67193"/>
                    <a:lumOff val="20931"/>
                  </a:schemeClr>
                </a:solidFill>
              </a:rPr>
              <a:t>class</a:t>
            </a:r>
            <a:r>
              <a:t>表示对象，比如定义</a:t>
            </a:r>
            <a:r>
              <a:rPr>
                <a:solidFill>
                  <a:schemeClr val="accent2">
                    <a:satOff val="-67193"/>
                    <a:lumOff val="20931"/>
                  </a:schemeClr>
                </a:solidFill>
              </a:rPr>
              <a:t>Student</a:t>
            </a:r>
            <a:r>
              <a:t>类，然后序列化：</a:t>
            </a:r>
          </a:p>
        </p:txBody>
      </p:sp>
      <p:sp>
        <p:nvSpPr>
          <p:cNvPr id="2898"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899" name="JSON进阶："/>
          <p:cNvSpPr txBox="1"/>
          <p:nvPr/>
        </p:nvSpPr>
        <p:spPr>
          <a:xfrm>
            <a:off x="1219159" y="862275"/>
            <a:ext cx="1558037"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b="1" sz="2000">
                <a:solidFill>
                  <a:srgbClr val="000000"/>
                </a:solidFill>
                <a:latin typeface="Helvetica Neue"/>
                <a:ea typeface="Helvetica Neue"/>
                <a:cs typeface="Helvetica Neue"/>
                <a:sym typeface="Helvetica Neue"/>
              </a:defRPr>
            </a:pPr>
            <a:r>
              <a:t>JSON</a:t>
            </a:r>
            <a:r>
              <a:t>进阶：</a:t>
            </a:r>
          </a:p>
        </p:txBody>
      </p:sp>
      <p:sp>
        <p:nvSpPr>
          <p:cNvPr id="2900" name="import json…"/>
          <p:cNvSpPr txBox="1"/>
          <p:nvPr/>
        </p:nvSpPr>
        <p:spPr>
          <a:xfrm>
            <a:off x="2177685" y="2334409"/>
            <a:ext cx="5042630" cy="20069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import</a:t>
            </a:r>
            <a:r>
              <a:rPr>
                <a:solidFill>
                  <a:srgbClr val="668099">
                    <a:alpha val="40000"/>
                  </a:srgbClr>
                </a:solidFill>
              </a:rPr>
              <a:t> json</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Student</a:t>
            </a:r>
            <a:r>
              <a:rPr>
                <a:solidFill>
                  <a:srgbClr val="666600"/>
                </a:solidFill>
              </a:rPr>
              <a:t>(</a:t>
            </a:r>
            <a:r>
              <a:rPr>
                <a:solidFill>
                  <a:srgbClr val="668099">
                    <a:alpha val="40000"/>
                  </a:srgbClr>
                </a:solidFill>
              </a:rPr>
              <a:t>object</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t>self</a:t>
            </a:r>
            <a:r>
              <a:rPr>
                <a:solidFill>
                  <a:srgbClr val="666600"/>
                </a:solidFill>
              </a:rPr>
              <a:t>,</a:t>
            </a:r>
            <a:r>
              <a:t> name</a:t>
            </a:r>
            <a:r>
              <a:rPr>
                <a:solidFill>
                  <a:srgbClr val="666600"/>
                </a:solidFill>
              </a:rPr>
              <a:t>,</a:t>
            </a:r>
            <a:r>
              <a:t> age</a:t>
            </a:r>
            <a:r>
              <a:rPr>
                <a:solidFill>
                  <a:srgbClr val="666600"/>
                </a:solidFill>
              </a:rPr>
              <a:t>,</a:t>
            </a:r>
            <a:r>
              <a:t> score</a:t>
            </a:r>
            <a:r>
              <a:rPr>
                <a:solidFill>
                  <a:srgbClr val="666600"/>
                </a:solidFill>
              </a:rPr>
              <a:t>):</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self</a:t>
            </a:r>
            <a:r>
              <a:rPr>
                <a:solidFill>
                  <a:srgbClr val="666600"/>
                </a:solidFill>
              </a:rPr>
              <a:t>.</a:t>
            </a:r>
            <a:r>
              <a:t>name </a:t>
            </a:r>
            <a:r>
              <a:rPr>
                <a:solidFill>
                  <a:srgbClr val="666600"/>
                </a:solidFill>
              </a:rPr>
              <a:t>=</a:t>
            </a:r>
            <a:r>
              <a:t> name</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self</a:t>
            </a:r>
            <a:r>
              <a:rPr>
                <a:solidFill>
                  <a:srgbClr val="666600"/>
                </a:solidFill>
              </a:rPr>
              <a:t>.</a:t>
            </a:r>
            <a:r>
              <a:t>age </a:t>
            </a:r>
            <a:r>
              <a:rPr>
                <a:solidFill>
                  <a:srgbClr val="666600"/>
                </a:solidFill>
              </a:rPr>
              <a:t>=</a:t>
            </a:r>
            <a:r>
              <a:t> age</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self</a:t>
            </a:r>
            <a:r>
              <a:rPr>
                <a:solidFill>
                  <a:srgbClr val="666600"/>
                </a:solidFill>
              </a:rPr>
              <a:t>.</a:t>
            </a:r>
            <a:r>
              <a:t>score </a:t>
            </a:r>
            <a:r>
              <a:rPr>
                <a:solidFill>
                  <a:srgbClr val="666600"/>
                </a:solidFill>
              </a:rPr>
              <a:t>=</a:t>
            </a:r>
            <a:r>
              <a:t> score</a:t>
            </a:r>
          </a:p>
          <a:p>
            <a:pPr marL="457200" indent="-317500" defTabSz="457200">
              <a:buClr>
                <a:srgbClr val="000088"/>
              </a:buClr>
              <a:buSzPct val="100000"/>
              <a:buFont typeface="Monaco"/>
              <a:buAutoNum type="arabicPeriod" startAt="1"/>
              <a:defRPr sz="1400">
                <a:solidFill>
                  <a:srgbClr val="660066"/>
                </a:solidFill>
                <a:latin typeface="Monaco"/>
                <a:ea typeface="Monaco"/>
                <a:cs typeface="Monaco"/>
                <a:sym typeface="Monaco"/>
              </a:defRPr>
            </a:pPr>
            <a:r>
              <a:rPr>
                <a:solidFill>
                  <a:srgbClr val="668099">
                    <a:alpha val="40000"/>
                  </a:srgbClr>
                </a:solidFill>
              </a:rPr>
              <a:t>s </a:t>
            </a:r>
            <a:r>
              <a:rPr>
                <a:solidFill>
                  <a:srgbClr val="666600"/>
                </a:solidFill>
              </a:rPr>
              <a:t>=</a:t>
            </a:r>
            <a:r>
              <a:rPr>
                <a:solidFill>
                  <a:srgbClr val="668099">
                    <a:alpha val="40000"/>
                  </a:srgbClr>
                </a:solidFill>
              </a:rPr>
              <a:t> </a:t>
            </a:r>
            <a:r>
              <a:t>Student</a:t>
            </a:r>
            <a:r>
              <a:rPr>
                <a:solidFill>
                  <a:srgbClr val="666600"/>
                </a:solidFill>
              </a:rPr>
              <a:t>(</a:t>
            </a:r>
            <a:r>
              <a:rPr>
                <a:solidFill>
                  <a:srgbClr val="008800"/>
                </a:solidFill>
              </a:rPr>
              <a:t>'Bob'</a:t>
            </a:r>
            <a:r>
              <a:rPr>
                <a:solidFill>
                  <a:srgbClr val="666600"/>
                </a:solidFill>
              </a:rPr>
              <a:t>,</a:t>
            </a:r>
            <a:r>
              <a:rPr>
                <a:solidFill>
                  <a:srgbClr val="668099">
                    <a:alpha val="40000"/>
                  </a:srgbClr>
                </a:solidFill>
              </a:rPr>
              <a:t> </a:t>
            </a:r>
            <a:r>
              <a:rPr>
                <a:solidFill>
                  <a:srgbClr val="006666"/>
                </a:solidFill>
              </a:rPr>
              <a:t>20</a:t>
            </a:r>
            <a:r>
              <a:rPr>
                <a:solidFill>
                  <a:srgbClr val="666600"/>
                </a:solidFill>
              </a:rPr>
              <a:t>,</a:t>
            </a:r>
            <a:r>
              <a:rPr>
                <a:solidFill>
                  <a:srgbClr val="668099">
                    <a:alpha val="40000"/>
                  </a:srgbClr>
                </a:solidFill>
              </a:rPr>
              <a:t> </a:t>
            </a:r>
            <a:r>
              <a:rPr>
                <a:solidFill>
                  <a:srgbClr val="006666"/>
                </a:solidFill>
              </a:rPr>
              <a:t>88</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print</a:t>
            </a:r>
            <a:r>
              <a:rPr>
                <a:solidFill>
                  <a:srgbClr val="666600"/>
                </a:solidFill>
              </a:rPr>
              <a:t>(</a:t>
            </a:r>
            <a:r>
              <a:rPr>
                <a:solidFill>
                  <a:srgbClr val="668099">
                    <a:alpha val="40000"/>
                  </a:srgbClr>
                </a:solidFill>
              </a:rPr>
              <a:t>json</a:t>
            </a:r>
            <a:r>
              <a:rPr>
                <a:solidFill>
                  <a:srgbClr val="666600"/>
                </a:solidFill>
              </a:rPr>
              <a:t>.</a:t>
            </a:r>
            <a:r>
              <a:rPr>
                <a:solidFill>
                  <a:srgbClr val="668099">
                    <a:alpha val="40000"/>
                  </a:srgbClr>
                </a:solidFill>
              </a:rPr>
              <a:t>dumps</a:t>
            </a:r>
            <a:r>
              <a:rPr>
                <a:solidFill>
                  <a:srgbClr val="666600"/>
                </a:solidFill>
              </a:rPr>
              <a:t>(</a:t>
            </a:r>
            <a:r>
              <a:rPr>
                <a:solidFill>
                  <a:srgbClr val="668099">
                    <a:alpha val="40000"/>
                  </a:srgbClr>
                </a:solidFill>
              </a:rPr>
              <a:t>s</a:t>
            </a:r>
            <a:r>
              <a:rPr>
                <a:solidFill>
                  <a:srgbClr val="666600"/>
                </a:solidFill>
              </a:rPr>
              <a:t>))</a:t>
            </a:r>
          </a:p>
        </p:txBody>
      </p:sp>
      <p:sp>
        <p:nvSpPr>
          <p:cNvPr id="2901" name="运行代码，得到一个TypeError："/>
          <p:cNvSpPr txBox="1"/>
          <p:nvPr/>
        </p:nvSpPr>
        <p:spPr>
          <a:xfrm>
            <a:off x="852188" y="4494515"/>
            <a:ext cx="3363748"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运行代码，得到一个</a:t>
            </a:r>
            <a:r>
              <a:rPr>
                <a:solidFill>
                  <a:schemeClr val="accent2">
                    <a:satOff val="-67193"/>
                    <a:lumOff val="20931"/>
                  </a:schemeClr>
                </a:solidFill>
              </a:rPr>
              <a:t>TypeError</a:t>
            </a:r>
            <a:r>
              <a:t>：</a:t>
            </a:r>
          </a:p>
        </p:txBody>
      </p:sp>
      <p:pic>
        <p:nvPicPr>
          <p:cNvPr id="2902" name="图像" descr="图像"/>
          <p:cNvPicPr>
            <a:picLocks noChangeAspect="1"/>
          </p:cNvPicPr>
          <p:nvPr/>
        </p:nvPicPr>
        <p:blipFill>
          <a:blip r:embed="rId3">
            <a:extLst/>
          </a:blip>
          <a:stretch>
            <a:fillRect/>
          </a:stretch>
        </p:blipFill>
        <p:spPr>
          <a:xfrm>
            <a:off x="2762250" y="5075834"/>
            <a:ext cx="3619500" cy="787401"/>
          </a:xfrm>
          <a:prstGeom prst="rect">
            <a:avLst/>
          </a:prstGeom>
          <a:ln w="12700">
            <a:miter lim="400000"/>
          </a:ln>
        </p:spPr>
      </p:pic>
      <p:sp>
        <p:nvSpPr>
          <p:cNvPr id="2903" name="错误的原因是Student对象不是一个可序列化为JSON的对象。"/>
          <p:cNvSpPr txBox="1"/>
          <p:nvPr/>
        </p:nvSpPr>
        <p:spPr>
          <a:xfrm>
            <a:off x="874905" y="6145119"/>
            <a:ext cx="6314974"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错误的原因是</a:t>
            </a:r>
            <a:r>
              <a:rPr>
                <a:solidFill>
                  <a:schemeClr val="accent2">
                    <a:satOff val="-67193"/>
                    <a:lumOff val="20931"/>
                  </a:schemeClr>
                </a:solidFill>
              </a:rPr>
              <a:t>Student</a:t>
            </a:r>
            <a:r>
              <a:t>对象不是一个可序列化为JSON的对象。</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7" name="12.4 序列化"/>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12.4	</a:t>
            </a:r>
            <a:r>
              <a:t>序列化</a:t>
            </a:r>
          </a:p>
        </p:txBody>
      </p:sp>
      <p:sp>
        <p:nvSpPr>
          <p:cNvPr id="2908" name="class的实例对象是可以序列化为JSON的。dumps()方法的参数列表，除了第一个必须的obj参数外，dumps()方法还提供了许多的可选参数：…"/>
          <p:cNvSpPr txBox="1"/>
          <p:nvPr/>
        </p:nvSpPr>
        <p:spPr>
          <a:xfrm>
            <a:off x="512302" y="956605"/>
            <a:ext cx="8119396" cy="26317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class的实例对象是可以序列化为JSON的。</a:t>
            </a:r>
            <a:r>
              <a:rPr>
                <a:solidFill>
                  <a:schemeClr val="accent2">
                    <a:satOff val="-67193"/>
                    <a:lumOff val="20931"/>
                  </a:schemeClr>
                </a:solidFill>
              </a:rPr>
              <a:t>dumps()</a:t>
            </a:r>
            <a:r>
              <a:t>方法的参数列表，除了第一个必须的</a:t>
            </a:r>
            <a:r>
              <a:rPr>
                <a:solidFill>
                  <a:schemeClr val="accent2">
                    <a:satOff val="-67193"/>
                    <a:lumOff val="20931"/>
                  </a:schemeClr>
                </a:solidFill>
              </a:rPr>
              <a:t>obj</a:t>
            </a:r>
            <a:r>
              <a:t>参数外，</a:t>
            </a:r>
            <a:r>
              <a:rPr>
                <a:solidFill>
                  <a:schemeClr val="accent2">
                    <a:satOff val="-67193"/>
                    <a:lumOff val="20931"/>
                  </a:schemeClr>
                </a:solidFill>
              </a:rPr>
              <a:t>dumps()</a:t>
            </a:r>
            <a:r>
              <a:t>方法还提供了许多的可选参数：</a:t>
            </a:r>
            <a:endParaRPr>
              <a:solidFill>
                <a:schemeClr val="accent4">
                  <a:satOff val="-1335"/>
                  <a:lumOff val="-10274"/>
                </a:schemeClr>
              </a:solidFill>
            </a:endParaRPr>
          </a:p>
          <a:p>
            <a:pPr defTabSz="457200">
              <a:defRPr>
                <a:solidFill>
                  <a:schemeClr val="accent4">
                    <a:satOff val="-1335"/>
                    <a:lumOff val="-10274"/>
                  </a:schemeClr>
                </a:solidFill>
                <a:latin typeface="Helvetica Neue"/>
                <a:ea typeface="Helvetica Neue"/>
                <a:cs typeface="Helvetica Neue"/>
                <a:sym typeface="Helvetica Neue"/>
              </a:defRPr>
            </a:pPr>
            <a:r>
              <a:t>                </a:t>
            </a:r>
            <a:r>
              <a:rPr>
                <a:hlinkClick r:id="rId3" invalidUrl="" action="" tgtFrame="" tooltip="" history="1" highlightClick="0" endSnd="0"/>
              </a:rPr>
              <a:t>https://docs.python.org/3/library/json.html#json.dumps</a:t>
            </a:r>
          </a:p>
          <a:p>
            <a:pPr defTabSz="457200">
              <a:defRPr>
                <a:solidFill>
                  <a:srgbClr val="000000"/>
                </a:solidFill>
                <a:latin typeface="Helvetica Neue"/>
                <a:ea typeface="Helvetica Neue"/>
                <a:cs typeface="Helvetica Neue"/>
                <a:sym typeface="Helvetica Neue"/>
              </a:defRPr>
            </a:pPr>
            <a:r>
              <a:t>        这些可选参数可以定制JSON序列化。前面的代码之所以无法把</a:t>
            </a:r>
            <a:r>
              <a:rPr>
                <a:solidFill>
                  <a:schemeClr val="accent2">
                    <a:satOff val="-67193"/>
                    <a:lumOff val="20931"/>
                  </a:schemeClr>
                </a:solidFill>
              </a:rPr>
              <a:t>Student</a:t>
            </a:r>
            <a:r>
              <a:t>类实例序列化为JSON，是因为默认情况下，</a:t>
            </a:r>
            <a:r>
              <a:rPr>
                <a:solidFill>
                  <a:schemeClr val="accent2">
                    <a:satOff val="-67193"/>
                    <a:lumOff val="20931"/>
                  </a:schemeClr>
                </a:solidFill>
              </a:rPr>
              <a:t>dumps()</a:t>
            </a:r>
            <a:r>
              <a:t>方法不知道如何将</a:t>
            </a:r>
            <a:r>
              <a:rPr>
                <a:solidFill>
                  <a:schemeClr val="accent2">
                    <a:satOff val="-67193"/>
                    <a:lumOff val="20931"/>
                  </a:schemeClr>
                </a:solidFill>
              </a:rPr>
              <a:t>Student</a:t>
            </a:r>
            <a:r>
              <a:t>实例变为一个</a:t>
            </a:r>
            <a:r>
              <a:rPr>
                <a:solidFill>
                  <a:schemeClr val="accent2">
                    <a:satOff val="-67193"/>
                    <a:lumOff val="20931"/>
                  </a:schemeClr>
                </a:solidFill>
              </a:rPr>
              <a:t>JSON的{}</a:t>
            </a:r>
            <a:r>
              <a:t>对象。可选参数</a:t>
            </a:r>
            <a:r>
              <a:rPr>
                <a:solidFill>
                  <a:schemeClr val="accent2">
                    <a:satOff val="-67193"/>
                    <a:lumOff val="20931"/>
                  </a:schemeClr>
                </a:solidFill>
              </a:rPr>
              <a:t>default</a:t>
            </a:r>
            <a:r>
              <a:t>就是把任意一个对象变成一个可序列为JSON的对象，只需要为</a:t>
            </a:r>
            <a:r>
              <a:rPr>
                <a:solidFill>
                  <a:schemeClr val="accent2">
                    <a:satOff val="-67193"/>
                    <a:lumOff val="20931"/>
                  </a:schemeClr>
                </a:solidFill>
              </a:rPr>
              <a:t>Student</a:t>
            </a:r>
            <a:r>
              <a:t>专门写一个转换函数，再把函数传进去即可：</a:t>
            </a:r>
          </a:p>
        </p:txBody>
      </p:sp>
      <p:sp>
        <p:nvSpPr>
          <p:cNvPr id="2909" name="def student2dict(std):…"/>
          <p:cNvSpPr txBox="1"/>
          <p:nvPr/>
        </p:nvSpPr>
        <p:spPr>
          <a:xfrm>
            <a:off x="2776270" y="3428408"/>
            <a:ext cx="3442170" cy="15243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student2dict</a:t>
            </a:r>
            <a:r>
              <a:rPr>
                <a:solidFill>
                  <a:srgbClr val="666600"/>
                </a:solidFill>
              </a:rPr>
              <a:t>(</a:t>
            </a:r>
            <a:r>
              <a:t>std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8800"/>
                </a:solidFill>
              </a:rPr>
              <a:t>'name'</a:t>
            </a:r>
            <a:r>
              <a:rPr>
                <a:solidFill>
                  <a:srgbClr val="666600"/>
                </a:solidFill>
              </a:rPr>
              <a:t>:</a:t>
            </a:r>
            <a:r>
              <a:t> std</a:t>
            </a:r>
            <a:r>
              <a:rPr>
                <a:solidFill>
                  <a:srgbClr val="666600"/>
                </a:solidFill>
              </a:rPr>
              <a:t>.</a:t>
            </a:r>
            <a:r>
              <a:t>name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8800"/>
                </a:solidFill>
              </a:rPr>
              <a:t>'age'</a:t>
            </a:r>
            <a:r>
              <a:rPr>
                <a:solidFill>
                  <a:srgbClr val="666600"/>
                </a:solidFill>
              </a:rPr>
              <a:t>:</a:t>
            </a:r>
            <a:r>
              <a:t> std</a:t>
            </a:r>
            <a:r>
              <a:rPr>
                <a:solidFill>
                  <a:srgbClr val="666600"/>
                </a:solidFill>
              </a:rPr>
              <a:t>.</a:t>
            </a:r>
            <a:r>
              <a:t>age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8800"/>
                </a:solidFill>
              </a:rPr>
              <a:t>'score'</a:t>
            </a:r>
            <a:r>
              <a:rPr>
                <a:solidFill>
                  <a:srgbClr val="666600"/>
                </a:solidFill>
              </a:rPr>
              <a:t>:</a:t>
            </a:r>
            <a:r>
              <a:t> std</a:t>
            </a:r>
            <a:r>
              <a:rPr>
                <a:solidFill>
                  <a:srgbClr val="666600"/>
                </a:solidFill>
              </a:rPr>
              <a:t>.</a:t>
            </a:r>
            <a:r>
              <a:t>score</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666600"/>
                </a:solidFill>
              </a:rPr>
              <a:t>}</a:t>
            </a:r>
          </a:p>
        </p:txBody>
      </p:sp>
      <p:sp>
        <p:nvSpPr>
          <p:cNvPr id="2910" name="Student实例首先被student2dict()函数转换成dict，然后再被顺利序列化为JSON："/>
          <p:cNvSpPr txBox="1"/>
          <p:nvPr/>
        </p:nvSpPr>
        <p:spPr>
          <a:xfrm>
            <a:off x="549477" y="5109013"/>
            <a:ext cx="804504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Student</a:t>
            </a:r>
            <a:r>
              <a:t>实例首先被</a:t>
            </a:r>
            <a:r>
              <a:rPr>
                <a:solidFill>
                  <a:schemeClr val="accent2">
                    <a:satOff val="-67193"/>
                    <a:lumOff val="20931"/>
                  </a:schemeClr>
                </a:solidFill>
              </a:rPr>
              <a:t>student2dict()</a:t>
            </a:r>
            <a:r>
              <a:t>函数转换成</a:t>
            </a:r>
            <a:r>
              <a:rPr>
                <a:solidFill>
                  <a:schemeClr val="accent2">
                    <a:satOff val="-67193"/>
                    <a:lumOff val="20931"/>
                  </a:schemeClr>
                </a:solidFill>
              </a:rPr>
              <a:t>dict</a:t>
            </a:r>
            <a:r>
              <a:t>，然后再被顺利序列化为JSON：</a:t>
            </a:r>
          </a:p>
        </p:txBody>
      </p:sp>
      <p:pic>
        <p:nvPicPr>
          <p:cNvPr id="2911" name="图像" descr="图像"/>
          <p:cNvPicPr>
            <a:picLocks noChangeAspect="1"/>
          </p:cNvPicPr>
          <p:nvPr/>
        </p:nvPicPr>
        <p:blipFill>
          <a:blip r:embed="rId4">
            <a:extLst/>
          </a:blip>
          <a:stretch>
            <a:fillRect/>
          </a:stretch>
        </p:blipFill>
        <p:spPr>
          <a:xfrm>
            <a:off x="2178050" y="5886097"/>
            <a:ext cx="4787900" cy="5207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5" name="12.4 序列化"/>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12.4	</a:t>
            </a:r>
            <a:r>
              <a:t>序列化</a:t>
            </a:r>
          </a:p>
        </p:txBody>
      </p:sp>
      <p:sp>
        <p:nvSpPr>
          <p:cNvPr id="2916" name="如果要把JSON反序列化为一个Student对象实例，loads()方法首先转换出一个dict对象，传入的object_hook函数负责把dict转换为Student实例："/>
          <p:cNvSpPr txBox="1"/>
          <p:nvPr/>
        </p:nvSpPr>
        <p:spPr>
          <a:xfrm>
            <a:off x="512302" y="956605"/>
            <a:ext cx="811939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如果要把JSON反序列化为一个</a:t>
            </a:r>
            <a:r>
              <a:rPr>
                <a:solidFill>
                  <a:schemeClr val="accent2">
                    <a:satOff val="-67193"/>
                    <a:lumOff val="20931"/>
                  </a:schemeClr>
                </a:solidFill>
              </a:rPr>
              <a:t>Student</a:t>
            </a:r>
            <a:r>
              <a:t>对象实例，</a:t>
            </a:r>
            <a:r>
              <a:rPr>
                <a:solidFill>
                  <a:schemeClr val="accent2">
                    <a:satOff val="-67193"/>
                    <a:lumOff val="20931"/>
                  </a:schemeClr>
                </a:solidFill>
              </a:rPr>
              <a:t>loads()</a:t>
            </a:r>
            <a:r>
              <a:t>方法首先转换出一个</a:t>
            </a:r>
            <a:r>
              <a:rPr>
                <a:solidFill>
                  <a:schemeClr val="accent2">
                    <a:satOff val="-67193"/>
                    <a:lumOff val="20931"/>
                  </a:schemeClr>
                </a:solidFill>
              </a:rPr>
              <a:t>dict</a:t>
            </a:r>
            <a:r>
              <a:t>对象，传入的</a:t>
            </a:r>
            <a:r>
              <a:rPr>
                <a:solidFill>
                  <a:schemeClr val="accent2">
                    <a:satOff val="-67193"/>
                    <a:lumOff val="20931"/>
                  </a:schemeClr>
                </a:solidFill>
              </a:rPr>
              <a:t>object_hook</a:t>
            </a:r>
            <a:r>
              <a:t>函数负责把</a:t>
            </a:r>
            <a:r>
              <a:rPr>
                <a:solidFill>
                  <a:schemeClr val="accent2">
                    <a:satOff val="-67193"/>
                    <a:lumOff val="20931"/>
                  </a:schemeClr>
                </a:solidFill>
              </a:rPr>
              <a:t>dict</a:t>
            </a:r>
            <a:r>
              <a:t>转换为</a:t>
            </a:r>
            <a:r>
              <a:rPr>
                <a:solidFill>
                  <a:schemeClr val="accent2">
                    <a:satOff val="-67193"/>
                    <a:lumOff val="20931"/>
                  </a:schemeClr>
                </a:solidFill>
              </a:rPr>
              <a:t>Student</a:t>
            </a:r>
            <a:r>
              <a:t>实例：</a:t>
            </a:r>
          </a:p>
        </p:txBody>
      </p:sp>
      <p:sp>
        <p:nvSpPr>
          <p:cNvPr id="2917" name="打印出的是反序列化的Student实例对象："/>
          <p:cNvSpPr txBox="1"/>
          <p:nvPr/>
        </p:nvSpPr>
        <p:spPr>
          <a:xfrm>
            <a:off x="388132" y="5092833"/>
            <a:ext cx="8045047"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打印出的是反序列化的</a:t>
            </a:r>
            <a:r>
              <a:rPr>
                <a:solidFill>
                  <a:schemeClr val="accent2">
                    <a:satOff val="-67193"/>
                    <a:lumOff val="20931"/>
                  </a:schemeClr>
                </a:solidFill>
              </a:rPr>
              <a:t>Student</a:t>
            </a:r>
            <a:r>
              <a:t>实例对象：</a:t>
            </a:r>
          </a:p>
        </p:txBody>
      </p:sp>
      <p:pic>
        <p:nvPicPr>
          <p:cNvPr id="2918" name="图像" descr="图像"/>
          <p:cNvPicPr>
            <a:picLocks noChangeAspect="1"/>
          </p:cNvPicPr>
          <p:nvPr/>
        </p:nvPicPr>
        <p:blipFill>
          <a:blip r:embed="rId3">
            <a:extLst/>
          </a:blip>
          <a:stretch>
            <a:fillRect/>
          </a:stretch>
        </p:blipFill>
        <p:spPr>
          <a:xfrm>
            <a:off x="1733550" y="3907962"/>
            <a:ext cx="5676900" cy="787401"/>
          </a:xfrm>
          <a:prstGeom prst="rect">
            <a:avLst/>
          </a:prstGeom>
          <a:ln w="12700">
            <a:miter lim="400000"/>
          </a:ln>
        </p:spPr>
      </p:pic>
      <p:sp>
        <p:nvSpPr>
          <p:cNvPr id="2919" name="def dict2student(d):…"/>
          <p:cNvSpPr txBox="1"/>
          <p:nvPr/>
        </p:nvSpPr>
        <p:spPr>
          <a:xfrm>
            <a:off x="1570547" y="2232408"/>
            <a:ext cx="6002906"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dict2student</a:t>
            </a:r>
            <a:r>
              <a:rPr>
                <a:solidFill>
                  <a:srgbClr val="666600"/>
                </a:solidFill>
              </a:rPr>
              <a:t>(</a:t>
            </a:r>
            <a:r>
              <a:t>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660066"/>
                </a:solidFill>
              </a:rPr>
              <a:t>Student</a:t>
            </a:r>
            <a:r>
              <a:rPr>
                <a:solidFill>
                  <a:srgbClr val="666600"/>
                </a:solidFill>
              </a:rPr>
              <a:t>(</a:t>
            </a:r>
            <a:r>
              <a:t>d</a:t>
            </a:r>
            <a:r>
              <a:rPr>
                <a:solidFill>
                  <a:srgbClr val="666600"/>
                </a:solidFill>
              </a:rPr>
              <a:t>[</a:t>
            </a:r>
            <a:r>
              <a:rPr>
                <a:solidFill>
                  <a:srgbClr val="008800"/>
                </a:solidFill>
              </a:rPr>
              <a:t>'name'</a:t>
            </a:r>
            <a:r>
              <a:rPr>
                <a:solidFill>
                  <a:srgbClr val="666600"/>
                </a:solidFill>
              </a:rPr>
              <a:t>],</a:t>
            </a:r>
            <a:r>
              <a:t> d</a:t>
            </a:r>
            <a:r>
              <a:rPr>
                <a:solidFill>
                  <a:srgbClr val="666600"/>
                </a:solidFill>
              </a:rPr>
              <a:t>[</a:t>
            </a:r>
            <a:r>
              <a:rPr>
                <a:solidFill>
                  <a:srgbClr val="008800"/>
                </a:solidFill>
              </a:rPr>
              <a:t>'age'</a:t>
            </a:r>
            <a:r>
              <a:rPr>
                <a:solidFill>
                  <a:srgbClr val="666600"/>
                </a:solidFill>
              </a:rPr>
              <a:t>],</a:t>
            </a:r>
            <a:r>
              <a:t> d</a:t>
            </a:r>
            <a:r>
              <a:rPr>
                <a:solidFill>
                  <a:srgbClr val="666600"/>
                </a:solidFill>
              </a:rPr>
              <a:t>[</a:t>
            </a:r>
            <a:r>
              <a:rPr>
                <a:solidFill>
                  <a:srgbClr val="008800"/>
                </a:solidFill>
              </a:rPr>
              <a:t>'score'</a:t>
            </a:r>
            <a:r>
              <a:rPr>
                <a:solidFill>
                  <a:srgbClr val="666600"/>
                </a:solidFill>
              </a:rPr>
              <a:t>])</a:t>
            </a:r>
          </a:p>
        </p:txBody>
      </p:sp>
      <p:sp>
        <p:nvSpPr>
          <p:cNvPr id="2920" name="运行结果："/>
          <p:cNvSpPr txBox="1"/>
          <p:nvPr/>
        </p:nvSpPr>
        <p:spPr>
          <a:xfrm>
            <a:off x="1011112" y="3101551"/>
            <a:ext cx="12471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000000"/>
                </a:solidFill>
              </a:defRPr>
            </a:lvl1pPr>
          </a:lstStyle>
          <a:p>
            <a:pPr/>
            <a:r>
              <a:t>运行结果：</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4" name="12.4 序列化"/>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12.4	</a:t>
            </a:r>
            <a:r>
              <a:t>序列化</a:t>
            </a:r>
          </a:p>
        </p:txBody>
      </p:sp>
      <p:sp>
        <p:nvSpPr>
          <p:cNvPr id="2925" name="对中文进行JSON序列化时，json.dumps()提供了一个ensure_ascii参数，观察该参数对结果的影响："/>
          <p:cNvSpPr txBox="1"/>
          <p:nvPr/>
        </p:nvSpPr>
        <p:spPr>
          <a:xfrm>
            <a:off x="499999" y="1448456"/>
            <a:ext cx="8144002"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对中文进行JSON序列化时，</a:t>
            </a:r>
            <a:r>
              <a:rPr>
                <a:solidFill>
                  <a:schemeClr val="accent2">
                    <a:satOff val="-67193"/>
                    <a:lumOff val="20931"/>
                  </a:schemeClr>
                </a:solidFill>
              </a:rPr>
              <a:t>json.dumps()</a:t>
            </a:r>
            <a:r>
              <a:t>提供了一个</a:t>
            </a:r>
            <a:r>
              <a:rPr>
                <a:solidFill>
                  <a:schemeClr val="accent2">
                    <a:satOff val="-67193"/>
                    <a:lumOff val="20931"/>
                  </a:schemeClr>
                </a:solidFill>
              </a:rPr>
              <a:t>ensure_ascii</a:t>
            </a:r>
            <a:r>
              <a:t>参数，观察该参数对结果的影响：</a:t>
            </a:r>
          </a:p>
        </p:txBody>
      </p:sp>
      <p:sp>
        <p:nvSpPr>
          <p:cNvPr id="2926"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927" name="练习："/>
          <p:cNvSpPr txBox="1"/>
          <p:nvPr/>
        </p:nvSpPr>
        <p:spPr>
          <a:xfrm>
            <a:off x="1219159" y="862275"/>
            <a:ext cx="866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b="1" sz="2000">
                <a:solidFill>
                  <a:srgbClr val="000000"/>
                </a:solidFill>
                <a:latin typeface="Helvetica Neue"/>
                <a:ea typeface="Helvetica Neue"/>
                <a:cs typeface="Helvetica Neue"/>
                <a:sym typeface="Helvetica Neue"/>
              </a:defRPr>
            </a:pPr>
            <a:r>
              <a:t>练习</a:t>
            </a:r>
            <a:r>
              <a:t>：</a:t>
            </a:r>
          </a:p>
        </p:txBody>
      </p:sp>
      <p:sp>
        <p:nvSpPr>
          <p:cNvPr id="2928" name="obj = dict(name='小明', age=20)…"/>
          <p:cNvSpPr txBox="1"/>
          <p:nvPr/>
        </p:nvSpPr>
        <p:spPr>
          <a:xfrm>
            <a:off x="2264080" y="2463300"/>
            <a:ext cx="4615840" cy="586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obj </a:t>
            </a:r>
            <a:r>
              <a:rPr>
                <a:solidFill>
                  <a:srgbClr val="666600"/>
                </a:solidFill>
              </a:rPr>
              <a:t>=</a:t>
            </a:r>
            <a:r>
              <a:t> dict</a:t>
            </a:r>
            <a:r>
              <a:rPr>
                <a:solidFill>
                  <a:srgbClr val="666600"/>
                </a:solidFill>
              </a:rPr>
              <a:t>(</a:t>
            </a:r>
            <a:r>
              <a:t>name</a:t>
            </a:r>
            <a:r>
              <a:rPr>
                <a:solidFill>
                  <a:srgbClr val="666600"/>
                </a:solidFill>
              </a:rPr>
              <a:t>=</a:t>
            </a:r>
            <a:r>
              <a:rPr>
                <a:solidFill>
                  <a:srgbClr val="008800"/>
                </a:solidFill>
              </a:rPr>
              <a:t>'小明'</a:t>
            </a:r>
            <a:r>
              <a:rPr>
                <a:solidFill>
                  <a:srgbClr val="666600"/>
                </a:solidFill>
              </a:rPr>
              <a:t>,</a:t>
            </a:r>
            <a:r>
              <a:t> age</a:t>
            </a:r>
            <a:r>
              <a:rPr>
                <a:solidFill>
                  <a:srgbClr val="666600"/>
                </a:solidFill>
              </a:rPr>
              <a:t>=</a:t>
            </a:r>
            <a:r>
              <a:rPr>
                <a:solidFill>
                  <a:srgbClr val="006666"/>
                </a:solidFill>
              </a:rPr>
              <a:t>20</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s </a:t>
            </a:r>
            <a:r>
              <a:rPr>
                <a:solidFill>
                  <a:srgbClr val="666600"/>
                </a:solidFill>
              </a:rPr>
              <a:t>=</a:t>
            </a:r>
            <a:r>
              <a:t> json</a:t>
            </a:r>
            <a:r>
              <a:rPr>
                <a:solidFill>
                  <a:srgbClr val="666600"/>
                </a:solidFill>
              </a:rPr>
              <a:t>.</a:t>
            </a:r>
            <a:r>
              <a:t>dumps</a:t>
            </a:r>
            <a:r>
              <a:rPr>
                <a:solidFill>
                  <a:srgbClr val="666600"/>
                </a:solidFill>
              </a:rPr>
              <a:t>(</a:t>
            </a:r>
            <a:r>
              <a:t>obj</a:t>
            </a:r>
            <a:r>
              <a:rPr>
                <a:solidFill>
                  <a:srgbClr val="666600"/>
                </a:solidFill>
              </a:rPr>
              <a:t>,</a:t>
            </a:r>
            <a:r>
              <a:t> ensure_ascii</a:t>
            </a:r>
            <a:r>
              <a:rPr>
                <a:solidFill>
                  <a:srgbClr val="666600"/>
                </a:solidFill>
              </a:rPr>
              <a:t>=</a:t>
            </a:r>
            <a:r>
              <a:rPr>
                <a:solidFill>
                  <a:srgbClr val="000088"/>
                </a:solidFill>
              </a:rPr>
              <a:t>True</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2" name="形状"/>
          <p:cNvSpPr/>
          <p:nvPr/>
        </p:nvSpPr>
        <p:spPr>
          <a:xfrm>
            <a:off x="3459536" y="2745049"/>
            <a:ext cx="5547560" cy="2873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7" y="0"/>
                </a:moveTo>
                <a:lnTo>
                  <a:pt x="21600" y="0"/>
                </a:lnTo>
                <a:lnTo>
                  <a:pt x="21600" y="21600"/>
                </a:lnTo>
                <a:lnTo>
                  <a:pt x="517" y="21600"/>
                </a:lnTo>
                <a:cubicBezTo>
                  <a:pt x="232" y="21600"/>
                  <a:pt x="0" y="21031"/>
                  <a:pt x="0" y="20333"/>
                </a:cubicBezTo>
                <a:lnTo>
                  <a:pt x="0" y="1267"/>
                </a:lnTo>
                <a:cubicBezTo>
                  <a:pt x="0" y="569"/>
                  <a:pt x="232" y="0"/>
                  <a:pt x="517" y="0"/>
                </a:cubicBezTo>
                <a:close/>
              </a:path>
            </a:pathLst>
          </a:custGeom>
          <a:solidFill>
            <a:srgbClr val="024C89"/>
          </a:solidFill>
          <a:ln w="12700">
            <a:miter lim="400000"/>
          </a:ln>
          <a:extLst>
            <a:ext uri="{C572A759-6A51-4108-AA02-DFA0A04FC94B}">
              <ma14:wrappingTextBoxFlag xmlns:ma14="http://schemas.microsoft.com/office/mac/drawingml/2011/main" val="1"/>
            </a:ext>
          </a:extLst>
        </p:spPr>
        <p:txBody>
          <a:bodyPr lIns="45719" rIns="45719"/>
          <a:lstStyle/>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p:txBody>
      </p:sp>
      <p:sp>
        <p:nvSpPr>
          <p:cNvPr id="2933" name="13.进程和线程"/>
          <p:cNvSpPr txBox="1"/>
          <p:nvPr/>
        </p:nvSpPr>
        <p:spPr>
          <a:xfrm>
            <a:off x="3519487" y="1468437"/>
            <a:ext cx="5427663" cy="87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4400">
                <a:solidFill>
                  <a:srgbClr val="024C89"/>
                </a:solidFill>
                <a:latin typeface="微软雅黑"/>
                <a:ea typeface="微软雅黑"/>
                <a:cs typeface="微软雅黑"/>
                <a:sym typeface="微软雅黑"/>
              </a:defRPr>
            </a:lvl1pPr>
          </a:lstStyle>
          <a:p>
            <a:pPr/>
            <a:r>
              <a:t>13.进程和线程</a:t>
            </a:r>
          </a:p>
        </p:txBody>
      </p:sp>
      <p:sp>
        <p:nvSpPr>
          <p:cNvPr id="2934" name="椭圆形"/>
          <p:cNvSpPr/>
          <p:nvPr/>
        </p:nvSpPr>
        <p:spPr>
          <a:xfrm>
            <a:off x="3854450" y="30611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2935" name="圆形"/>
          <p:cNvSpPr/>
          <p:nvPr/>
        </p:nvSpPr>
        <p:spPr>
          <a:xfrm>
            <a:off x="3854450" y="3596163"/>
            <a:ext cx="144463" cy="142876"/>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2936" name="多进程"/>
          <p:cNvSpPr txBox="1"/>
          <p:nvPr/>
        </p:nvSpPr>
        <p:spPr>
          <a:xfrm>
            <a:off x="4200525" y="29297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1">
                    <a:lumOff val="44000"/>
                  </a:schemeClr>
                </a:solidFill>
                <a:latin typeface="微软雅黑"/>
                <a:ea typeface="微软雅黑"/>
                <a:cs typeface="微软雅黑"/>
                <a:sym typeface="微软雅黑"/>
              </a:defRPr>
            </a:lvl1pPr>
          </a:lstStyle>
          <a:p>
            <a:pPr/>
            <a:r>
              <a:t>多进程</a:t>
            </a:r>
          </a:p>
        </p:txBody>
      </p:sp>
      <p:sp>
        <p:nvSpPr>
          <p:cNvPr id="2937" name="多线程"/>
          <p:cNvSpPr txBox="1"/>
          <p:nvPr/>
        </p:nvSpPr>
        <p:spPr>
          <a:xfrm>
            <a:off x="4200525" y="34631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多线程</a:t>
            </a:r>
          </a:p>
        </p:txBody>
      </p:sp>
      <p:sp>
        <p:nvSpPr>
          <p:cNvPr id="2938" name="形状"/>
          <p:cNvSpPr/>
          <p:nvPr/>
        </p:nvSpPr>
        <p:spPr>
          <a:xfrm>
            <a:off x="1090612" y="2363787"/>
            <a:ext cx="1936751" cy="178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939" name="椭圆形"/>
          <p:cNvSpPr/>
          <p:nvPr/>
        </p:nvSpPr>
        <p:spPr>
          <a:xfrm>
            <a:off x="3854450" y="41279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2940" name="ThreadLocal"/>
          <p:cNvSpPr txBox="1"/>
          <p:nvPr/>
        </p:nvSpPr>
        <p:spPr>
          <a:xfrm>
            <a:off x="4200525" y="3996531"/>
            <a:ext cx="38481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ThreadLocal</a:t>
            </a:r>
          </a:p>
        </p:txBody>
      </p:sp>
      <p:sp>
        <p:nvSpPr>
          <p:cNvPr id="2941" name="椭圆形"/>
          <p:cNvSpPr/>
          <p:nvPr/>
        </p:nvSpPr>
        <p:spPr>
          <a:xfrm>
            <a:off x="3854450" y="4662963"/>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2942" name="线程vs.进程"/>
          <p:cNvSpPr txBox="1"/>
          <p:nvPr/>
        </p:nvSpPr>
        <p:spPr>
          <a:xfrm>
            <a:off x="4200525" y="4531518"/>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线程vs.进程</a:t>
            </a:r>
          </a:p>
        </p:txBody>
      </p:sp>
      <p:sp>
        <p:nvSpPr>
          <p:cNvPr id="2943" name="椭圆形"/>
          <p:cNvSpPr/>
          <p:nvPr/>
        </p:nvSpPr>
        <p:spPr>
          <a:xfrm>
            <a:off x="3854450" y="5197951"/>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2944" name="分布式进程"/>
          <p:cNvSpPr txBox="1"/>
          <p:nvPr/>
        </p:nvSpPr>
        <p:spPr>
          <a:xfrm>
            <a:off x="4200525" y="5066506"/>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分布式进程</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6" name="现代操作系统比如Mac OS X，UNIX，Linux，Windows等，都是支持“多任务”的操作系统。…"/>
          <p:cNvSpPr txBox="1"/>
          <p:nvPr/>
        </p:nvSpPr>
        <p:spPr>
          <a:xfrm>
            <a:off x="698612" y="668375"/>
            <a:ext cx="7746776" cy="55212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现代操作系统比如Mac OS X，UNIX，Linux，Windows等，都是支持“多任务”的操作系统。</a:t>
            </a:r>
          </a:p>
          <a:p>
            <a:pPr defTabSz="457200">
              <a:defRPr>
                <a:solidFill>
                  <a:srgbClr val="000000"/>
                </a:solidFill>
                <a:latin typeface="Helvetica Neue"/>
                <a:ea typeface="Helvetica Neue"/>
                <a:cs typeface="Helvetica Neue"/>
                <a:sym typeface="Helvetica Neue"/>
              </a:defRPr>
            </a:pPr>
            <a:r>
              <a:t>        什么叫“多任务”，简单地说，就是操作系统可以同时运行多个任务。比如：一边在用浏览器上网，一边在听MP3，一边在用Word赶作业，这就是多任务，至少同时有3个任务正在运行。还有很多任务悄悄地在后台同时运行着，只是桌面上没有显示而已。</a:t>
            </a:r>
          </a:p>
          <a:p>
            <a:pPr defTabSz="457200">
              <a:defRPr>
                <a:solidFill>
                  <a:srgbClr val="000000"/>
                </a:solidFill>
                <a:latin typeface="Helvetica Neue"/>
                <a:ea typeface="Helvetica Neue"/>
                <a:cs typeface="Helvetica Neue"/>
                <a:sym typeface="Helvetica Neue"/>
              </a:defRPr>
            </a:pPr>
            <a:r>
              <a:t>        现在，多核CPU已经非常普及了，但是，即使过去的单核CPU，也可以执行多任务。由于CPU执行代码都是顺序执行的，那么，单核CPU是怎么执行多任务的呢？</a:t>
            </a:r>
          </a:p>
          <a:p>
            <a:pPr defTabSz="457200">
              <a:defRPr>
                <a:solidFill>
                  <a:srgbClr val="000000"/>
                </a:solidFill>
                <a:latin typeface="Helvetica Neue"/>
                <a:ea typeface="Helvetica Neue"/>
                <a:cs typeface="Helvetica Neue"/>
                <a:sym typeface="Helvetica Neue"/>
              </a:defRPr>
            </a:pPr>
            <a:r>
              <a:t>        操作系统轮流让各个任务交替执行，任务1执行0.01秒，切换到任务2，任务2执行0.01秒，再切换到任务3，执行0.01秒……这样反复执行下去。表面上看，每个任务都是交替执行的，但是，由于CPU的执行速度实在是太快了，感觉就像所有任务都在同时执行一样。</a:t>
            </a:r>
          </a:p>
          <a:p>
            <a:pPr defTabSz="457200">
              <a:defRPr>
                <a:solidFill>
                  <a:srgbClr val="000000"/>
                </a:solidFill>
                <a:latin typeface="Helvetica Neue"/>
                <a:ea typeface="Helvetica Neue"/>
                <a:cs typeface="Helvetica Neue"/>
                <a:sym typeface="Helvetica Neue"/>
              </a:defRPr>
            </a:pPr>
            <a:r>
              <a:t>        真正的并行执行多任务只能在多核CPU上实现，但是，由于任务数量远远多于CPU的核心数量，所以，操作系统也会自动把很多任务轮流调度到每个核心上执行。</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3.3 输入和输出"/>
          <p:cNvSpPr txBox="1"/>
          <p:nvPr/>
        </p:nvSpPr>
        <p:spPr>
          <a:xfrm>
            <a:off x="-1" y="-2"/>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4.1	</a:t>
            </a:r>
            <a:r>
              <a:t>数据类型和变量</a:t>
            </a:r>
          </a:p>
        </p:txBody>
      </p:sp>
      <p:sp>
        <p:nvSpPr>
          <p:cNvPr id="417" name="Rectangle 1"/>
          <p:cNvSpPr txBox="1"/>
          <p:nvPr/>
        </p:nvSpPr>
        <p:spPr>
          <a:xfrm>
            <a:off x="613071" y="1973278"/>
            <a:ext cx="7917858" cy="248285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b="1">
                <a:solidFill>
                  <a:srgbClr val="191919"/>
                </a:solidFill>
                <a:latin typeface="微软雅黑"/>
                <a:ea typeface="微软雅黑"/>
                <a:cs typeface="微软雅黑"/>
                <a:sym typeface="微软雅黑"/>
              </a:defRPr>
            </a:pPr>
            <a:r>
              <a:t>字符串</a:t>
            </a:r>
          </a:p>
          <a:p>
            <a:pPr>
              <a:lnSpc>
                <a:spcPct val="150000"/>
              </a:lnSpc>
              <a:defRPr b="1">
                <a:solidFill>
                  <a:srgbClr val="191919"/>
                </a:solidFill>
                <a:latin typeface="微软雅黑"/>
                <a:ea typeface="微软雅黑"/>
                <a:cs typeface="微软雅黑"/>
                <a:sym typeface="微软雅黑"/>
              </a:defRPr>
            </a:pPr>
          </a:p>
          <a:p>
            <a:pPr>
              <a:lnSpc>
                <a:spcPct val="150000"/>
              </a:lnSpc>
              <a:defRPr>
                <a:solidFill>
                  <a:srgbClr val="191919"/>
                </a:solidFill>
                <a:latin typeface="微软雅黑"/>
                <a:ea typeface="微软雅黑"/>
                <a:cs typeface="微软雅黑"/>
                <a:sym typeface="微软雅黑"/>
              </a:defRPr>
            </a:pPr>
            <a:r>
              <a:t>字符串是以单引号</a:t>
            </a:r>
            <a:r>
              <a:rPr>
                <a:solidFill>
                  <a:srgbClr val="405E7E"/>
                </a:solidFill>
              </a:rPr>
              <a:t>'</a:t>
            </a:r>
            <a:r>
              <a:t>或双引号</a:t>
            </a:r>
            <a:r>
              <a:rPr>
                <a:solidFill>
                  <a:srgbClr val="405E7E"/>
                </a:solidFill>
              </a:rPr>
              <a:t>"</a:t>
            </a:r>
            <a:r>
              <a:t>括起来的任意文本，比如'abc'，"xyz"等等。</a:t>
            </a:r>
          </a:p>
          <a:p>
            <a:pPr>
              <a:lnSpc>
                <a:spcPct val="150000"/>
              </a:lnSpc>
              <a:defRPr>
                <a:solidFill>
                  <a:srgbClr val="191919"/>
                </a:solidFill>
                <a:latin typeface="微软雅黑"/>
                <a:ea typeface="微软雅黑"/>
                <a:cs typeface="微软雅黑"/>
                <a:sym typeface="微软雅黑"/>
              </a:defRPr>
            </a:pPr>
            <a:r>
              <a:t>请注意，''或""本身只是一种表示方式，不是字符串的一部分，因此，字符串'abc'只有a，b，c这3个字符。如果'本身也是一个字符，那就可以用</a:t>
            </a:r>
            <a:r>
              <a:rPr>
                <a:solidFill>
                  <a:srgbClr val="405E7E"/>
                </a:solidFill>
              </a:rPr>
              <a:t>""</a:t>
            </a:r>
            <a:r>
              <a:t>括起来，比如"I'm OK"包含的字符是I，'，m，空格，O，K这6个字符。</a:t>
            </a:r>
          </a:p>
        </p:txBody>
      </p:sp>
      <p:sp>
        <p:nvSpPr>
          <p:cNvPr id="418" name="输入："/>
          <p:cNvSpPr txBox="1"/>
          <p:nvPr/>
        </p:nvSpPr>
        <p:spPr>
          <a:xfrm>
            <a:off x="1075139" y="995109"/>
            <a:ext cx="16281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数据类型：</a:t>
            </a:r>
          </a:p>
        </p:txBody>
      </p:sp>
      <p:sp>
        <p:nvSpPr>
          <p:cNvPr id="419"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Tree>
  </p:cSld>
  <p:clrMapOvr>
    <a:masterClrMapping/>
  </p:clrMapOvr>
  <p:transition xmlns:p14="http://schemas.microsoft.com/office/powerpoint/2010/main" spd="med" advClick="1"/>
</p:sld>
</file>

<file path=ppt/slides/slide3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8" name="对于操作系统来说，一个任务就是一个进程（Process），比如打开一个浏览器就是启动一个浏览器进程，打开一个记事本就启动了一个记事本进程，打开两个记事本就启动了两个记事本进程，打开一个Word就启动了一个Word进程。…"/>
          <p:cNvSpPr txBox="1"/>
          <p:nvPr/>
        </p:nvSpPr>
        <p:spPr>
          <a:xfrm>
            <a:off x="698612" y="1161900"/>
            <a:ext cx="7746776" cy="4867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对于操作系统来说，一个任务就是一个进程（Process），比如打开一个浏览器就是启动一个浏览器进程，打开一个记事本就启动了一个记事本进程，打开两个记事本就启动了两个记事本进程，打开一个Word就启动了一个Word进程。</a:t>
            </a:r>
          </a:p>
          <a:p>
            <a:pPr defTabSz="457200">
              <a:defRPr>
                <a:solidFill>
                  <a:srgbClr val="000000"/>
                </a:solidFill>
                <a:latin typeface="Helvetica Neue"/>
                <a:ea typeface="Helvetica Neue"/>
                <a:cs typeface="Helvetica Neue"/>
                <a:sym typeface="Helvetica Neue"/>
              </a:defRPr>
            </a:pPr>
            <a:r>
              <a:t>        有些进程还不止同时干一件事，比如Word，它可以同时进行打字、拼写检查、打印等事情。在一个进程内部，要同时干多件事，就需要同时运行多个“子任务”，我们把进程内的这些“子任务”称为线程（Thread）。</a:t>
            </a:r>
          </a:p>
          <a:p>
            <a:pPr defTabSz="457200">
              <a:defRPr>
                <a:solidFill>
                  <a:srgbClr val="000000"/>
                </a:solidFill>
                <a:latin typeface="Helvetica Neue"/>
                <a:ea typeface="Helvetica Neue"/>
                <a:cs typeface="Helvetica Neue"/>
                <a:sym typeface="Helvetica Neue"/>
              </a:defRPr>
            </a:pPr>
            <a:r>
              <a:t>        由于每个进程至少要干一件事，所以，一个进程至少有一个线程。像Word这种复杂的进程可以有多个线程，多个线程可以同时执行，多线程的执行方式和多进程是一样的，也是由操作系统在多个线程之间快速切换，让每个线程都短暂地交替运行，看起来就像同时执行一样。当然，真正地同时执行多线程需要多核CPU才可能实现。</a:t>
            </a:r>
          </a:p>
          <a:p>
            <a:pPr defTabSz="457200">
              <a:defRPr>
                <a:solidFill>
                  <a:srgbClr val="000000"/>
                </a:solidFill>
                <a:latin typeface="Helvetica Neue"/>
                <a:ea typeface="Helvetica Neue"/>
                <a:cs typeface="Helvetica Neue"/>
                <a:sym typeface="Helvetica Neue"/>
              </a:defRPr>
            </a:pPr>
            <a:r>
              <a:t>        前面编写的所有的Python程序，都是执行单任务的进程，也就是只有一个线程。如果我们要同时执行多个任务怎么办？</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0" name="有三种解决方案：…"/>
          <p:cNvSpPr txBox="1"/>
          <p:nvPr/>
        </p:nvSpPr>
        <p:spPr>
          <a:xfrm>
            <a:off x="546758" y="1481327"/>
            <a:ext cx="7746776" cy="38953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有三种解决方案：</a:t>
            </a:r>
          </a:p>
          <a:p>
            <a:pPr defTabSz="457200">
              <a:defRPr>
                <a:solidFill>
                  <a:srgbClr val="000000"/>
                </a:solidFill>
                <a:latin typeface="Helvetica Neue"/>
                <a:ea typeface="Helvetica Neue"/>
                <a:cs typeface="Helvetica Neue"/>
                <a:sym typeface="Helvetica Neue"/>
              </a:defRPr>
            </a:pPr>
            <a:r>
              <a:t>        一种是启动多个进程，每个进程虽然只有一个线程，但多个进程可以一块执行多个任务。</a:t>
            </a:r>
          </a:p>
          <a:p>
            <a:pPr defTabSz="457200">
              <a:defRPr>
                <a:solidFill>
                  <a:srgbClr val="000000"/>
                </a:solidFill>
                <a:latin typeface="Helvetica Neue"/>
                <a:ea typeface="Helvetica Neue"/>
                <a:cs typeface="Helvetica Neue"/>
                <a:sym typeface="Helvetica Neue"/>
              </a:defRPr>
            </a:pPr>
            <a:r>
              <a:t>       另一种方法是启动一个进程，在一个进程内启动多个线程，这样，多个线程也可以一块执行多个任务。</a:t>
            </a:r>
          </a:p>
          <a:p>
            <a:pPr defTabSz="457200">
              <a:defRPr>
                <a:solidFill>
                  <a:srgbClr val="000000"/>
                </a:solidFill>
                <a:latin typeface="Helvetica Neue"/>
                <a:ea typeface="Helvetica Neue"/>
                <a:cs typeface="Helvetica Neue"/>
                <a:sym typeface="Helvetica Neue"/>
              </a:defRPr>
            </a:pPr>
            <a:r>
              <a:t>       还有第三种方法，启动多个进程，每个进程再启动多个线程，这样同时执行的任务就更多了，当然这种模型更复杂，实际很少采用。</a:t>
            </a:r>
          </a:p>
          <a:p>
            <a:pPr defTabSz="457200">
              <a:defRPr>
                <a:solidFill>
                  <a:srgbClr val="000000"/>
                </a:solidFill>
                <a:latin typeface="Helvetica Neue"/>
                <a:ea typeface="Helvetica Neue"/>
                <a:cs typeface="Helvetica Neue"/>
                <a:sym typeface="Helvetica Neue"/>
              </a:defRPr>
            </a:pPr>
            <a:r>
              <a:t>总结一下就是，多任务的实现有3种方式：</a:t>
            </a:r>
          </a:p>
          <a:p>
            <a:pPr marL="457200" indent="-317500" defTabSz="457200">
              <a:buClr>
                <a:srgbClr val="666666"/>
              </a:buClr>
              <a:buSzPct val="100000"/>
              <a:buFont typeface="Helvetica Neue"/>
              <a:buChar char="•"/>
              <a:defRPr>
                <a:solidFill>
                  <a:srgbClr val="000000"/>
                </a:solidFill>
                <a:latin typeface="Helvetica Neue"/>
                <a:ea typeface="Helvetica Neue"/>
                <a:cs typeface="Helvetica Neue"/>
                <a:sym typeface="Helvetica Neue"/>
              </a:defRPr>
            </a:pPr>
            <a:r>
              <a:t>多进程模式；</a:t>
            </a:r>
          </a:p>
          <a:p>
            <a:pPr marL="457200" indent="-317500" defTabSz="457200">
              <a:buClr>
                <a:srgbClr val="666666"/>
              </a:buClr>
              <a:buSzPct val="100000"/>
              <a:buFont typeface="Helvetica Neue"/>
              <a:buChar char="•"/>
              <a:defRPr>
                <a:solidFill>
                  <a:srgbClr val="000000"/>
                </a:solidFill>
                <a:latin typeface="Helvetica Neue"/>
                <a:ea typeface="Helvetica Neue"/>
                <a:cs typeface="Helvetica Neue"/>
                <a:sym typeface="Helvetica Neue"/>
              </a:defRPr>
            </a:pPr>
            <a:r>
              <a:t>多线程模式；</a:t>
            </a:r>
          </a:p>
          <a:p>
            <a:pPr marL="457200" indent="-317500" defTabSz="457200">
              <a:buClr>
                <a:srgbClr val="666666"/>
              </a:buClr>
              <a:buSzPct val="100000"/>
              <a:buFont typeface="Helvetica Neue"/>
              <a:buChar char="•"/>
              <a:defRPr>
                <a:solidFill>
                  <a:srgbClr val="000000"/>
                </a:solidFill>
                <a:latin typeface="Helvetica Neue"/>
                <a:ea typeface="Helvetica Neue"/>
                <a:cs typeface="Helvetica Neue"/>
                <a:sym typeface="Helvetica Neue"/>
              </a:defRPr>
            </a:pPr>
            <a:r>
              <a:t>多进程+多线程模式。</a:t>
            </a:r>
          </a:p>
          <a:p>
            <a:pPr defTabSz="457200">
              <a:defRPr>
                <a:solidFill>
                  <a:srgbClr val="000000"/>
                </a:solidFill>
                <a:latin typeface="Helvetica Neue"/>
                <a:ea typeface="Helvetica Neue"/>
                <a:cs typeface="Helvetica Neue"/>
                <a:sym typeface="Helvetica Neue"/>
              </a:defRPr>
            </a:pPr>
            <a:r>
              <a:t>      </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2" name="同时执行多个任务通常各个任务之间并不是没有关联的，而是需要相互通信和协调，有时，任务1必须暂停等待任务2完成后才能继续执行，有时，任务3和任务4又不能同时执行，所以，多进程和多线程的程序的复杂度要远远高于前面写的单进程单线程的程序。…"/>
          <p:cNvSpPr txBox="1"/>
          <p:nvPr/>
        </p:nvSpPr>
        <p:spPr>
          <a:xfrm>
            <a:off x="546758" y="1481327"/>
            <a:ext cx="7746776" cy="32984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同时执行多个任务通常各个任务之间并不是没有关联的，而是需要相互通信和协调，有时，任务1必须暂停等待任务2完成后才能继续执行，有时，任务3和任务4又不能同时执行，所以，多进程和多线程的程序的复杂度要远远高于前面写的单进程单线程的程序。</a:t>
            </a:r>
          </a:p>
          <a:p>
            <a:pPr defTabSz="457200">
              <a:defRPr>
                <a:solidFill>
                  <a:srgbClr val="000000"/>
                </a:solidFill>
                <a:latin typeface="Helvetica Neue"/>
                <a:ea typeface="Helvetica Neue"/>
                <a:cs typeface="Helvetica Neue"/>
                <a:sym typeface="Helvetica Neue"/>
              </a:defRPr>
            </a:pPr>
            <a:r>
              <a:t>        因为复杂度高，调试困难，所以，不是迫不得已，并不想编写多任务。但是，有很多时候，多任务是必须的。比如在电脑上看电影，就必须由一个线程播放视频，另一个线程播放音频，否则，单线程实现的话就只能先把视频播放完再播放音频，或者先把音频播放完再播放视频，这显然是不行的。</a:t>
            </a:r>
          </a:p>
          <a:p>
            <a:pPr defTabSz="457200">
              <a:defRPr>
                <a:solidFill>
                  <a:srgbClr val="000000"/>
                </a:solidFill>
                <a:latin typeface="Helvetica Neue"/>
                <a:ea typeface="Helvetica Neue"/>
                <a:cs typeface="Helvetica Neue"/>
                <a:sym typeface="Helvetica Neue"/>
              </a:defRPr>
            </a:pPr>
            <a:r>
              <a:t>Python既支持多进程，又支持多线程，接下来讨论如何编写这两种多任务程序。</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4" name="13.1 多进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13.1	</a:t>
            </a:r>
            <a:r>
              <a:t>多进程</a:t>
            </a:r>
          </a:p>
        </p:txBody>
      </p:sp>
      <p:sp>
        <p:nvSpPr>
          <p:cNvPr id="2955" name="要让Python程序实现多进程（multiprocessing），先了解操作系统的相关知识。…"/>
          <p:cNvSpPr txBox="1"/>
          <p:nvPr/>
        </p:nvSpPr>
        <p:spPr>
          <a:xfrm>
            <a:off x="499999" y="954932"/>
            <a:ext cx="8144002" cy="36287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要让Python程序实现多进程（multiprocessing），先了解操作系统的相关知识。</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Unix/Linux</a:t>
            </a:r>
            <a:r>
              <a:t>操作系统提供了一个</a:t>
            </a:r>
            <a:r>
              <a:rPr>
                <a:solidFill>
                  <a:schemeClr val="accent2">
                    <a:satOff val="-67193"/>
                    <a:lumOff val="20931"/>
                  </a:schemeClr>
                </a:solidFill>
              </a:rPr>
              <a:t>fork()</a:t>
            </a:r>
            <a:r>
              <a:t>系统调用，它非常特殊。普通的函数调用，调用一次，返回一次，但是</a:t>
            </a:r>
            <a:r>
              <a:rPr>
                <a:solidFill>
                  <a:schemeClr val="accent2">
                    <a:satOff val="-67193"/>
                    <a:lumOff val="20931"/>
                  </a:schemeClr>
                </a:solidFill>
              </a:rPr>
              <a:t>fork()</a:t>
            </a:r>
            <a:r>
              <a:t>调用一次，返回两次，因为操作系统自动把当前进程（称为父进程）复制了一份（称为子进程），然后，分别在父进程和子进程内返回。</a:t>
            </a:r>
          </a:p>
          <a:p>
            <a:pPr defTabSz="457200">
              <a:defRPr>
                <a:solidFill>
                  <a:srgbClr val="000000"/>
                </a:solidFill>
                <a:latin typeface="Helvetica Neue"/>
                <a:ea typeface="Helvetica Neue"/>
                <a:cs typeface="Helvetica Neue"/>
                <a:sym typeface="Helvetica Neue"/>
              </a:defRPr>
            </a:pPr>
            <a:r>
              <a:t>       子进程永远返回0，而父进程返回子进程的ID。这样做的理由是，一个父进程可以</a:t>
            </a:r>
            <a:r>
              <a:rPr>
                <a:solidFill>
                  <a:schemeClr val="accent2">
                    <a:satOff val="-67193"/>
                    <a:lumOff val="20931"/>
                  </a:schemeClr>
                </a:solidFill>
              </a:rPr>
              <a:t>fork</a:t>
            </a:r>
            <a:r>
              <a:t>出很多子进程，所以，父进程要记下每个子进程的ID，而子进程只需要调用</a:t>
            </a:r>
            <a:r>
              <a:rPr>
                <a:solidFill>
                  <a:schemeClr val="accent2">
                    <a:satOff val="-67193"/>
                    <a:lumOff val="20931"/>
                  </a:schemeClr>
                </a:solidFill>
              </a:rPr>
              <a:t>getppid()</a:t>
            </a:r>
            <a:r>
              <a:t>就可以拿到父进程的ID。</a:t>
            </a:r>
          </a:p>
          <a:p>
            <a:pPr defTabSz="457200">
              <a:defRPr>
                <a:solidFill>
                  <a:srgbClr val="000000"/>
                </a:solidFill>
                <a:latin typeface="Helvetica Neue"/>
                <a:ea typeface="Helvetica Neue"/>
                <a:cs typeface="Helvetica Neue"/>
                <a:sym typeface="Helvetica Neue"/>
              </a:defRPr>
            </a:pPr>
            <a:r>
              <a:t>        Python的os模块封装了常见的系统调用，其中就包括</a:t>
            </a:r>
            <a:r>
              <a:rPr>
                <a:solidFill>
                  <a:schemeClr val="accent2">
                    <a:satOff val="-67193"/>
                    <a:lumOff val="20931"/>
                  </a:schemeClr>
                </a:solidFill>
              </a:rPr>
              <a:t>fork</a:t>
            </a:r>
            <a:r>
              <a:t>，可以在Python程序中轻松创建子进程：</a:t>
            </a:r>
          </a:p>
        </p:txBody>
      </p:sp>
      <p:sp>
        <p:nvSpPr>
          <p:cNvPr id="2956" name="import os…"/>
          <p:cNvSpPr txBox="1"/>
          <p:nvPr/>
        </p:nvSpPr>
        <p:spPr>
          <a:xfrm>
            <a:off x="417178" y="4586277"/>
            <a:ext cx="8563644" cy="22482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import</a:t>
            </a:r>
            <a:r>
              <a:rPr>
                <a:solidFill>
                  <a:srgbClr val="668099">
                    <a:alpha val="40000"/>
                  </a:srgbClr>
                </a:solidFill>
              </a:rPr>
              <a:t> os</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000088"/>
                </a:solidFill>
              </a:rPr>
              <a:t>print</a:t>
            </a:r>
            <a:r>
              <a:rPr>
                <a:solidFill>
                  <a:srgbClr val="666600"/>
                </a:solidFill>
              </a:rPr>
              <a:t>(</a:t>
            </a:r>
            <a:r>
              <a:t>'Process (%s) start...'</a:t>
            </a:r>
            <a:r>
              <a:rPr>
                <a:solidFill>
                  <a:srgbClr val="668099">
                    <a:alpha val="40000"/>
                  </a:srgbClr>
                </a:solidFill>
              </a:rPr>
              <a:t> </a:t>
            </a:r>
            <a:r>
              <a:rPr>
                <a:solidFill>
                  <a:srgbClr val="666600"/>
                </a:solidFill>
              </a:rPr>
              <a:t>%</a:t>
            </a:r>
            <a:r>
              <a:rPr>
                <a:solidFill>
                  <a:srgbClr val="668099">
                    <a:alpha val="40000"/>
                  </a:srgbClr>
                </a:solidFill>
              </a:rPr>
              <a:t> os</a:t>
            </a:r>
            <a:r>
              <a:rPr>
                <a:solidFill>
                  <a:srgbClr val="666600"/>
                </a:solidFill>
              </a:rPr>
              <a:t>.</a:t>
            </a:r>
            <a:r>
              <a:rPr>
                <a:solidFill>
                  <a:srgbClr val="668099">
                    <a:alpha val="40000"/>
                  </a:srgbClr>
                </a:solidFill>
              </a:rPr>
              <a:t>getpid</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t># Only works on Unix/Linux/Mac:</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pid </a:t>
            </a:r>
            <a:r>
              <a:rPr>
                <a:solidFill>
                  <a:srgbClr val="666600"/>
                </a:solidFill>
              </a:rPr>
              <a:t>=</a:t>
            </a:r>
            <a:r>
              <a:t> os</a:t>
            </a:r>
            <a:r>
              <a:rPr>
                <a:solidFill>
                  <a:srgbClr val="666600"/>
                </a:solidFill>
              </a:rPr>
              <a:t>.</a:t>
            </a:r>
            <a:r>
              <a:t>fork</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if</a:t>
            </a:r>
            <a:r>
              <a:rPr>
                <a:solidFill>
                  <a:srgbClr val="668099">
                    <a:alpha val="40000"/>
                  </a:srgbClr>
                </a:solidFill>
              </a:rPr>
              <a:t> pid </a:t>
            </a:r>
            <a:r>
              <a:rPr>
                <a:solidFill>
                  <a:srgbClr val="666600"/>
                </a:solidFill>
              </a:rPr>
              <a:t>==</a:t>
            </a:r>
            <a:r>
              <a:rPr>
                <a:solidFill>
                  <a:srgbClr val="668099">
                    <a:alpha val="40000"/>
                  </a:srgbClr>
                </a:solidFill>
              </a:rPr>
              <a:t> </a:t>
            </a:r>
            <a:r>
              <a:rPr>
                <a:solidFill>
                  <a:srgbClr val="006666"/>
                </a:solidFill>
              </a:rPr>
              <a:t>0</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'I am child process (%s) and my parent is %s.'</a:t>
            </a:r>
            <a:r>
              <a:rPr>
                <a:solidFill>
                  <a:srgbClr val="668099">
                    <a:alpha val="40000"/>
                  </a:srgbClr>
                </a:solidFill>
              </a:rPr>
              <a:t> </a:t>
            </a:r>
            <a:r>
              <a:rPr>
                <a:solidFill>
                  <a:srgbClr val="666600"/>
                </a:solidFill>
              </a:rPr>
              <a:t>%</a:t>
            </a:r>
            <a:r>
              <a:rPr>
                <a:solidFill>
                  <a:srgbClr val="668099">
                    <a:alpha val="40000"/>
                  </a:srgbClr>
                </a:solidFill>
              </a:rPr>
              <a:t> </a:t>
            </a:r>
            <a:r>
              <a:rPr>
                <a:solidFill>
                  <a:srgbClr val="666600"/>
                </a:solidFill>
              </a:rPr>
              <a:t>(</a:t>
            </a:r>
            <a:r>
              <a:rPr>
                <a:solidFill>
                  <a:srgbClr val="668099">
                    <a:alpha val="40000"/>
                  </a:srgbClr>
                </a:solidFill>
              </a:rPr>
              <a:t>os</a:t>
            </a:r>
            <a:r>
              <a:rPr>
                <a:solidFill>
                  <a:srgbClr val="666600"/>
                </a:solidFill>
              </a:rPr>
              <a:t>.</a:t>
            </a:r>
            <a:r>
              <a:rPr>
                <a:solidFill>
                  <a:srgbClr val="668099">
                    <a:alpha val="40000"/>
                  </a:srgbClr>
                </a:solidFill>
              </a:rPr>
              <a:t>getpid</a:t>
            </a:r>
            <a:r>
              <a:rPr>
                <a:solidFill>
                  <a:srgbClr val="666600"/>
                </a:solidFill>
              </a:rPr>
              <a:t>(),</a:t>
            </a:r>
            <a:r>
              <a:rPr>
                <a:solidFill>
                  <a:srgbClr val="668099">
                    <a:alpha val="40000"/>
                  </a:srgbClr>
                </a:solidFill>
              </a:rPr>
              <a:t> os</a:t>
            </a:r>
            <a:r>
              <a:rPr>
                <a:solidFill>
                  <a:srgbClr val="666600"/>
                </a:solidFill>
              </a:rPr>
              <a:t>.</a:t>
            </a:r>
            <a:r>
              <a:rPr>
                <a:solidFill>
                  <a:srgbClr val="668099">
                    <a:alpha val="40000"/>
                  </a:srgbClr>
                </a:solidFill>
              </a:rPr>
              <a:t>getppid</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else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'I (%s) just created a child process (%s).'</a:t>
            </a:r>
            <a:r>
              <a:rPr>
                <a:solidFill>
                  <a:srgbClr val="668099">
                    <a:alpha val="40000"/>
                  </a:srgbClr>
                </a:solidFill>
              </a:rPr>
              <a:t> </a:t>
            </a:r>
            <a:r>
              <a:rPr>
                <a:solidFill>
                  <a:srgbClr val="666600"/>
                </a:solidFill>
              </a:rPr>
              <a:t>%</a:t>
            </a:r>
            <a:r>
              <a:rPr>
                <a:solidFill>
                  <a:srgbClr val="668099">
                    <a:alpha val="40000"/>
                  </a:srgbClr>
                </a:solidFill>
              </a:rPr>
              <a:t> </a:t>
            </a:r>
            <a:r>
              <a:rPr>
                <a:solidFill>
                  <a:srgbClr val="666600"/>
                </a:solidFill>
              </a:rPr>
              <a:t>(</a:t>
            </a:r>
            <a:r>
              <a:rPr>
                <a:solidFill>
                  <a:srgbClr val="668099">
                    <a:alpha val="40000"/>
                  </a:srgbClr>
                </a:solidFill>
              </a:rPr>
              <a:t>os</a:t>
            </a:r>
            <a:r>
              <a:rPr>
                <a:solidFill>
                  <a:srgbClr val="666600"/>
                </a:solidFill>
              </a:rPr>
              <a:t>.</a:t>
            </a:r>
            <a:r>
              <a:rPr>
                <a:solidFill>
                  <a:srgbClr val="668099">
                    <a:alpha val="40000"/>
                  </a:srgbClr>
                </a:solidFill>
              </a:rPr>
              <a:t>getpid</a:t>
            </a:r>
            <a:r>
              <a:rPr>
                <a:solidFill>
                  <a:srgbClr val="666600"/>
                </a:solidFill>
              </a:rPr>
              <a:t>(),</a:t>
            </a:r>
            <a:r>
              <a:rPr>
                <a:solidFill>
                  <a:srgbClr val="668099">
                    <a:alpha val="40000"/>
                  </a:srgbClr>
                </a:solidFill>
              </a:rPr>
              <a:t> pid</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0" name="13.1 多进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13.1	</a:t>
            </a:r>
            <a:r>
              <a:t>多进程</a:t>
            </a:r>
          </a:p>
        </p:txBody>
      </p:sp>
      <p:sp>
        <p:nvSpPr>
          <p:cNvPr id="2961" name="运行结果如下："/>
          <p:cNvSpPr txBox="1"/>
          <p:nvPr/>
        </p:nvSpPr>
        <p:spPr>
          <a:xfrm>
            <a:off x="499999" y="1301348"/>
            <a:ext cx="814400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运行结果如下：</a:t>
            </a:r>
          </a:p>
        </p:txBody>
      </p:sp>
      <p:pic>
        <p:nvPicPr>
          <p:cNvPr id="2962" name="图像" descr="图像"/>
          <p:cNvPicPr>
            <a:picLocks noChangeAspect="1"/>
          </p:cNvPicPr>
          <p:nvPr/>
        </p:nvPicPr>
        <p:blipFill>
          <a:blip r:embed="rId3">
            <a:extLst/>
          </a:blip>
          <a:stretch>
            <a:fillRect/>
          </a:stretch>
        </p:blipFill>
        <p:spPr>
          <a:xfrm>
            <a:off x="2108200" y="2412197"/>
            <a:ext cx="4927600" cy="723901"/>
          </a:xfrm>
          <a:prstGeom prst="rect">
            <a:avLst/>
          </a:prstGeom>
          <a:ln w="12700">
            <a:miter lim="400000"/>
          </a:ln>
        </p:spPr>
      </p:pic>
      <p:sp>
        <p:nvSpPr>
          <p:cNvPr id="2963" name="由于Windows没有fork调用，上面的代码在Windows上无法运行。由于Mac系统是基于BSD（Unix的一种）内核，所以，在Mac下运行是没有问题的，推荐用Mac学Python！…"/>
          <p:cNvSpPr txBox="1"/>
          <p:nvPr/>
        </p:nvSpPr>
        <p:spPr>
          <a:xfrm>
            <a:off x="499999" y="3678154"/>
            <a:ext cx="8144002" cy="20284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由于Windows没有</a:t>
            </a:r>
            <a:r>
              <a:rPr>
                <a:solidFill>
                  <a:schemeClr val="accent2">
                    <a:satOff val="-67193"/>
                    <a:lumOff val="20931"/>
                  </a:schemeClr>
                </a:solidFill>
              </a:rPr>
              <a:t>fork</a:t>
            </a:r>
            <a:r>
              <a:t>调用，上面的代码在Windows上无法运行。由于Mac系统是基于BSD（Unix的一种）内核，所以，在Mac下运行是没有问题的，推荐用Mac学Python！</a:t>
            </a:r>
          </a:p>
          <a:p>
            <a:pPr defTabSz="457200">
              <a:defRPr>
                <a:solidFill>
                  <a:srgbClr val="000000"/>
                </a:solidFill>
                <a:latin typeface="Helvetica Neue"/>
                <a:ea typeface="Helvetica Neue"/>
                <a:cs typeface="Helvetica Neue"/>
                <a:sym typeface="Helvetica Neue"/>
              </a:defRPr>
            </a:pPr>
            <a:r>
              <a:t>        有了</a:t>
            </a:r>
            <a:r>
              <a:rPr>
                <a:solidFill>
                  <a:schemeClr val="accent2">
                    <a:satOff val="-67193"/>
                    <a:lumOff val="20931"/>
                  </a:schemeClr>
                </a:solidFill>
              </a:rPr>
              <a:t>fork</a:t>
            </a:r>
            <a:r>
              <a:t>调用，一个进程在接到新任务时就可以复制出一个子进程来处理新任务，常见的</a:t>
            </a:r>
            <a:r>
              <a:rPr>
                <a:solidFill>
                  <a:schemeClr val="accent2">
                    <a:satOff val="-67193"/>
                    <a:lumOff val="20931"/>
                  </a:schemeClr>
                </a:solidFill>
              </a:rPr>
              <a:t>Apache</a:t>
            </a:r>
            <a:r>
              <a:t>服务器就是由父进程监听端口，每当有新的</a:t>
            </a:r>
            <a:r>
              <a:rPr>
                <a:solidFill>
                  <a:schemeClr val="accent2">
                    <a:satOff val="-67193"/>
                    <a:lumOff val="20931"/>
                  </a:schemeClr>
                </a:solidFill>
              </a:rPr>
              <a:t>http</a:t>
            </a:r>
            <a:r>
              <a:t>请求时，就</a:t>
            </a:r>
            <a:r>
              <a:rPr>
                <a:solidFill>
                  <a:schemeClr val="accent2">
                    <a:satOff val="-67193"/>
                    <a:lumOff val="20931"/>
                  </a:schemeClr>
                </a:solidFill>
              </a:rPr>
              <a:t>fork</a:t>
            </a:r>
            <a:r>
              <a:t>出子进程来处理新的</a:t>
            </a:r>
            <a:r>
              <a:rPr>
                <a:solidFill>
                  <a:schemeClr val="accent2">
                    <a:satOff val="-67193"/>
                    <a:lumOff val="20931"/>
                  </a:schemeClr>
                </a:solidFill>
              </a:rPr>
              <a:t>http</a:t>
            </a:r>
            <a:r>
              <a:t>请求。</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7" name="13.1 多进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13.1	</a:t>
            </a:r>
            <a:r>
              <a:t>多进程</a:t>
            </a:r>
          </a:p>
        </p:txBody>
      </p:sp>
      <p:sp>
        <p:nvSpPr>
          <p:cNvPr id="2968" name="如果打算编写多进程的服务程序，Unix/Linux无疑是正确的选择。Windows没有fork调用，由于Python是跨平台的，自然也应该提供一个跨平台的多进程支持。multiprocessing模块就是跨平台版本的多进程模块。…"/>
          <p:cNvSpPr txBox="1"/>
          <p:nvPr/>
        </p:nvSpPr>
        <p:spPr>
          <a:xfrm>
            <a:off x="499999" y="1572150"/>
            <a:ext cx="8144002" cy="17045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如果打算编写多进程的服务程序，Unix/Linux无疑是正确的选择。Windows没有</a:t>
            </a:r>
            <a:r>
              <a:rPr>
                <a:solidFill>
                  <a:schemeClr val="accent2">
                    <a:satOff val="-67193"/>
                    <a:lumOff val="20931"/>
                  </a:schemeClr>
                </a:solidFill>
              </a:rPr>
              <a:t>fork</a:t>
            </a:r>
            <a:r>
              <a:t>调用，由于Python是跨平台的，自然也应该提供一个跨平台的多进程支持。</a:t>
            </a:r>
            <a:r>
              <a:rPr>
                <a:solidFill>
                  <a:schemeClr val="accent2">
                    <a:satOff val="-67193"/>
                    <a:lumOff val="20931"/>
                  </a:schemeClr>
                </a:solidFill>
              </a:rPr>
              <a:t>multiprocessing</a:t>
            </a:r>
            <a:r>
              <a:t>模块就是跨平台版本的多进程模块。</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 multiprocessing</a:t>
            </a:r>
            <a:r>
              <a:t>模块提供了一个</a:t>
            </a:r>
            <a:r>
              <a:rPr>
                <a:solidFill>
                  <a:schemeClr val="accent2">
                    <a:satOff val="-67193"/>
                    <a:lumOff val="20931"/>
                  </a:schemeClr>
                </a:solidFill>
              </a:rPr>
              <a:t>Process</a:t>
            </a:r>
            <a:r>
              <a:t>类来代表一个进程对象，下面的例子演示了启动一个子进程并等待其结束：</a:t>
            </a:r>
          </a:p>
        </p:txBody>
      </p:sp>
      <p:sp>
        <p:nvSpPr>
          <p:cNvPr id="2969"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970" name="multiprocessing："/>
          <p:cNvSpPr txBox="1"/>
          <p:nvPr/>
        </p:nvSpPr>
        <p:spPr>
          <a:xfrm>
            <a:off x="1219159" y="862275"/>
            <a:ext cx="2299717"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b="1" sz="2000">
                <a:solidFill>
                  <a:srgbClr val="000000"/>
                </a:solidFill>
                <a:latin typeface="Helvetica Neue"/>
                <a:ea typeface="Helvetica Neue"/>
                <a:cs typeface="Helvetica Neue"/>
                <a:sym typeface="Helvetica Neue"/>
              </a:defRPr>
            </a:pPr>
            <a:r>
              <a:t>multiprocessing</a:t>
            </a:r>
            <a:r>
              <a:t>：</a:t>
            </a:r>
          </a:p>
        </p:txBody>
      </p:sp>
      <p:sp>
        <p:nvSpPr>
          <p:cNvPr id="2971" name="from multiprocessing import Process…"/>
          <p:cNvSpPr txBox="1"/>
          <p:nvPr/>
        </p:nvSpPr>
        <p:spPr>
          <a:xfrm>
            <a:off x="877014" y="3365868"/>
            <a:ext cx="7389972" cy="299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from</a:t>
            </a:r>
            <a:r>
              <a:t> multiprocessing </a:t>
            </a:r>
            <a:r>
              <a:rPr>
                <a:solidFill>
                  <a:srgbClr val="000088"/>
                </a:solidFill>
              </a:rPr>
              <a:t>import</a:t>
            </a:r>
            <a:r>
              <a:t> </a:t>
            </a:r>
            <a:r>
              <a:rPr>
                <a:solidFill>
                  <a:srgbClr val="660066"/>
                </a:solidFill>
              </a:rPr>
              <a:t>Process</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import</a:t>
            </a:r>
            <a:r>
              <a:rPr>
                <a:solidFill>
                  <a:srgbClr val="668099">
                    <a:alpha val="40000"/>
                  </a:srgbClr>
                </a:solidFill>
              </a:rPr>
              <a:t> os</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t># 子进程要执行的代码</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run_proc</a:t>
            </a:r>
            <a:r>
              <a:rPr>
                <a:solidFill>
                  <a:srgbClr val="666600"/>
                </a:solidFill>
              </a:rPr>
              <a:t>(</a:t>
            </a:r>
            <a:r>
              <a:t>name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'Run child process %s (%s)...'</a:t>
            </a:r>
            <a:r>
              <a:rPr>
                <a:solidFill>
                  <a:srgbClr val="668099">
                    <a:alpha val="40000"/>
                  </a:srgbClr>
                </a:solidFill>
              </a:rPr>
              <a:t> </a:t>
            </a:r>
            <a:r>
              <a:rPr>
                <a:solidFill>
                  <a:srgbClr val="666600"/>
                </a:solidFill>
              </a:rPr>
              <a:t>%</a:t>
            </a:r>
            <a:r>
              <a:rPr>
                <a:solidFill>
                  <a:srgbClr val="668099">
                    <a:alpha val="40000"/>
                  </a:srgbClr>
                </a:solidFill>
              </a:rPr>
              <a:t> </a:t>
            </a:r>
            <a:r>
              <a:rPr>
                <a:solidFill>
                  <a:srgbClr val="666600"/>
                </a:solidFill>
              </a:rPr>
              <a:t>(</a:t>
            </a:r>
            <a:r>
              <a:rPr>
                <a:solidFill>
                  <a:srgbClr val="668099">
                    <a:alpha val="40000"/>
                  </a:srgbClr>
                </a:solidFill>
              </a:rPr>
              <a:t>name</a:t>
            </a:r>
            <a:r>
              <a:rPr>
                <a:solidFill>
                  <a:srgbClr val="666600"/>
                </a:solidFill>
              </a:rPr>
              <a:t>,</a:t>
            </a:r>
            <a:r>
              <a:rPr>
                <a:solidFill>
                  <a:srgbClr val="668099">
                    <a:alpha val="40000"/>
                  </a:srgbClr>
                </a:solidFill>
              </a:rPr>
              <a:t> os</a:t>
            </a:r>
            <a:r>
              <a:rPr>
                <a:solidFill>
                  <a:srgbClr val="666600"/>
                </a:solidFill>
              </a:rPr>
              <a:t>.</a:t>
            </a:r>
            <a:r>
              <a:rPr>
                <a:solidFill>
                  <a:srgbClr val="668099">
                    <a:alpha val="40000"/>
                  </a:srgbClr>
                </a:solidFill>
              </a:rPr>
              <a:t>getpid</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000088"/>
                </a:solidFill>
              </a:rPr>
              <a:t>if</a:t>
            </a:r>
            <a:r>
              <a:rPr>
                <a:solidFill>
                  <a:srgbClr val="668099">
                    <a:alpha val="40000"/>
                  </a:srgbClr>
                </a:solidFill>
              </a:rPr>
              <a:t> __name__</a:t>
            </a:r>
            <a:r>
              <a:rPr>
                <a:solidFill>
                  <a:srgbClr val="666600"/>
                </a:solidFill>
              </a:rPr>
              <a:t>==</a:t>
            </a:r>
            <a:r>
              <a:t>'__main__'</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'Parent process %s.'</a:t>
            </a:r>
            <a:r>
              <a:rPr>
                <a:solidFill>
                  <a:srgbClr val="668099">
                    <a:alpha val="40000"/>
                  </a:srgbClr>
                </a:solidFill>
              </a:rPr>
              <a:t> </a:t>
            </a:r>
            <a:r>
              <a:rPr>
                <a:solidFill>
                  <a:srgbClr val="666600"/>
                </a:solidFill>
              </a:rPr>
              <a:t>%</a:t>
            </a:r>
            <a:r>
              <a:rPr>
                <a:solidFill>
                  <a:srgbClr val="668099">
                    <a:alpha val="40000"/>
                  </a:srgbClr>
                </a:solidFill>
              </a:rPr>
              <a:t> os</a:t>
            </a:r>
            <a:r>
              <a:rPr>
                <a:solidFill>
                  <a:srgbClr val="666600"/>
                </a:solidFill>
              </a:rPr>
              <a:t>.</a:t>
            </a:r>
            <a:r>
              <a:rPr>
                <a:solidFill>
                  <a:srgbClr val="668099">
                    <a:alpha val="40000"/>
                  </a:srgbClr>
                </a:solidFill>
              </a:rPr>
              <a:t>getpid</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p </a:t>
            </a:r>
            <a:r>
              <a:rPr>
                <a:solidFill>
                  <a:srgbClr val="666600"/>
                </a:solidFill>
              </a:rPr>
              <a:t>=</a:t>
            </a:r>
            <a:r>
              <a:t> </a:t>
            </a:r>
            <a:r>
              <a:rPr>
                <a:solidFill>
                  <a:srgbClr val="660066"/>
                </a:solidFill>
              </a:rPr>
              <a:t>Process</a:t>
            </a:r>
            <a:r>
              <a:rPr>
                <a:solidFill>
                  <a:srgbClr val="666600"/>
                </a:solidFill>
              </a:rPr>
              <a:t>(</a:t>
            </a:r>
            <a:r>
              <a:t>target</a:t>
            </a:r>
            <a:r>
              <a:rPr>
                <a:solidFill>
                  <a:srgbClr val="666600"/>
                </a:solidFill>
              </a:rPr>
              <a:t>=</a:t>
            </a:r>
            <a:r>
              <a:t>run_proc</a:t>
            </a:r>
            <a:r>
              <a:rPr>
                <a:solidFill>
                  <a:srgbClr val="666600"/>
                </a:solidFill>
              </a:rPr>
              <a:t>,</a:t>
            </a:r>
            <a:r>
              <a:t> args</a:t>
            </a:r>
            <a:r>
              <a:rPr>
                <a:solidFill>
                  <a:srgbClr val="666600"/>
                </a:solidFill>
              </a:rPr>
              <a:t>=(</a:t>
            </a:r>
            <a:r>
              <a:rPr>
                <a:solidFill>
                  <a:srgbClr val="008800"/>
                </a:solidFill>
              </a:rPr>
              <a:t>'test'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'Child process will start.'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p</a:t>
            </a:r>
            <a:r>
              <a:rPr>
                <a:solidFill>
                  <a:srgbClr val="666600"/>
                </a:solidFill>
              </a:rPr>
              <a:t>.</a:t>
            </a:r>
            <a:r>
              <a:t>start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p</a:t>
            </a:r>
            <a:r>
              <a:rPr>
                <a:solidFill>
                  <a:srgbClr val="666600"/>
                </a:solidFill>
              </a:rPr>
              <a:t>.</a:t>
            </a:r>
            <a:r>
              <a:t>join</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'Child process end.'</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5" name="13.1 多进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13.1	</a:t>
            </a:r>
            <a:r>
              <a:t>多进程</a:t>
            </a:r>
          </a:p>
        </p:txBody>
      </p:sp>
      <p:sp>
        <p:nvSpPr>
          <p:cNvPr id="2976" name="执行结果如下："/>
          <p:cNvSpPr txBox="1"/>
          <p:nvPr/>
        </p:nvSpPr>
        <p:spPr>
          <a:xfrm>
            <a:off x="499999" y="1565275"/>
            <a:ext cx="8144002" cy="4089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执行结果如下：</a:t>
            </a:r>
          </a:p>
        </p:txBody>
      </p:sp>
      <p:pic>
        <p:nvPicPr>
          <p:cNvPr id="2977" name="图像" descr="图像"/>
          <p:cNvPicPr>
            <a:picLocks noChangeAspect="1"/>
          </p:cNvPicPr>
          <p:nvPr/>
        </p:nvPicPr>
        <p:blipFill>
          <a:blip r:embed="rId3">
            <a:extLst/>
          </a:blip>
          <a:stretch>
            <a:fillRect/>
          </a:stretch>
        </p:blipFill>
        <p:spPr>
          <a:xfrm>
            <a:off x="3041650" y="2702778"/>
            <a:ext cx="3060700" cy="977901"/>
          </a:xfrm>
          <a:prstGeom prst="rect">
            <a:avLst/>
          </a:prstGeom>
          <a:ln w="12700">
            <a:miter lim="400000"/>
          </a:ln>
        </p:spPr>
      </p:pic>
      <p:sp>
        <p:nvSpPr>
          <p:cNvPr id="2978" name="创建子进程时，只需要传入一个执行函数和函数的参数，创建一个Process实例，用start()方法启动，这样创建进程比fork()还要简单。join()方法可以等待子进程结束后再继续往下运行，通常用于进程间的同步。"/>
          <p:cNvSpPr txBox="1"/>
          <p:nvPr/>
        </p:nvSpPr>
        <p:spPr>
          <a:xfrm>
            <a:off x="590373" y="4600362"/>
            <a:ext cx="7963254"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创建子进程时，只需要传入一个执行函数和函数的参数，创建一个</a:t>
            </a:r>
            <a:r>
              <a:rPr>
                <a:solidFill>
                  <a:schemeClr val="accent2">
                    <a:satOff val="-67193"/>
                    <a:lumOff val="20931"/>
                  </a:schemeClr>
                </a:solidFill>
              </a:rPr>
              <a:t>Process</a:t>
            </a:r>
            <a:r>
              <a:t>实例，用</a:t>
            </a:r>
            <a:r>
              <a:rPr>
                <a:solidFill>
                  <a:schemeClr val="accent2">
                    <a:satOff val="-67193"/>
                    <a:lumOff val="20931"/>
                  </a:schemeClr>
                </a:solidFill>
              </a:rPr>
              <a:t>start()</a:t>
            </a:r>
            <a:r>
              <a:t>方法启动，这样创建进程比</a:t>
            </a:r>
            <a:r>
              <a:rPr>
                <a:solidFill>
                  <a:schemeClr val="accent2">
                    <a:satOff val="-67193"/>
                    <a:lumOff val="20931"/>
                  </a:schemeClr>
                </a:solidFill>
              </a:rPr>
              <a:t>fork()</a:t>
            </a:r>
            <a:r>
              <a:t>还要简单。</a:t>
            </a:r>
            <a:r>
              <a:rPr>
                <a:solidFill>
                  <a:schemeClr val="accent2">
                    <a:satOff val="-67193"/>
                    <a:lumOff val="20931"/>
                  </a:schemeClr>
                </a:solidFill>
              </a:rPr>
              <a:t>join()</a:t>
            </a:r>
            <a:r>
              <a:t>方法可以等待子进程结束后再继续往下运行，通常用于进程间的同步。</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2" name="13.1 多进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13.1	</a:t>
            </a:r>
            <a:r>
              <a:t>多进程</a:t>
            </a:r>
          </a:p>
        </p:txBody>
      </p:sp>
      <p:sp>
        <p:nvSpPr>
          <p:cNvPr id="2983"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984" name="Pool："/>
          <p:cNvSpPr txBox="1"/>
          <p:nvPr/>
        </p:nvSpPr>
        <p:spPr>
          <a:xfrm>
            <a:off x="1219159" y="862275"/>
            <a:ext cx="903479"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b="1" sz="2000">
                <a:solidFill>
                  <a:srgbClr val="000000"/>
                </a:solidFill>
                <a:latin typeface="Helvetica Neue"/>
                <a:ea typeface="Helvetica Neue"/>
                <a:cs typeface="Helvetica Neue"/>
                <a:sym typeface="Helvetica Neue"/>
              </a:defRPr>
            </a:pPr>
            <a:r>
              <a:t>Pool</a:t>
            </a:r>
            <a:r>
              <a:t>：</a:t>
            </a:r>
          </a:p>
        </p:txBody>
      </p:sp>
      <p:sp>
        <p:nvSpPr>
          <p:cNvPr id="2985" name="如果要启动大量的子进程，可以用进程池的方式批量创建子进程："/>
          <p:cNvSpPr txBox="1"/>
          <p:nvPr/>
        </p:nvSpPr>
        <p:spPr>
          <a:xfrm>
            <a:off x="1205229" y="1474211"/>
            <a:ext cx="67335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如果要启动大量的子进程，可以用进程池的方式批量创建子进程：</a:t>
            </a:r>
          </a:p>
        </p:txBody>
      </p:sp>
      <p:sp>
        <p:nvSpPr>
          <p:cNvPr id="2986" name="from multiprocessing import Pool…"/>
          <p:cNvSpPr txBox="1"/>
          <p:nvPr/>
        </p:nvSpPr>
        <p:spPr>
          <a:xfrm>
            <a:off x="823665" y="2048046"/>
            <a:ext cx="7496670" cy="44199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from</a:t>
            </a:r>
            <a:r>
              <a:t> multiprocessing </a:t>
            </a:r>
            <a:r>
              <a:rPr>
                <a:solidFill>
                  <a:srgbClr val="000088"/>
                </a:solidFill>
              </a:rPr>
              <a:t>import</a:t>
            </a:r>
            <a:r>
              <a:t> </a:t>
            </a:r>
            <a:r>
              <a:rPr>
                <a:solidFill>
                  <a:srgbClr val="660066"/>
                </a:solidFill>
              </a:rPr>
              <a:t>Pool</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import</a:t>
            </a:r>
            <a:r>
              <a:rPr>
                <a:solidFill>
                  <a:srgbClr val="668099">
                    <a:alpha val="40000"/>
                  </a:srgbClr>
                </a:solidFill>
              </a:rPr>
              <a:t> os</a:t>
            </a:r>
            <a:r>
              <a:rPr>
                <a:solidFill>
                  <a:srgbClr val="666600"/>
                </a:solidFill>
              </a:rPr>
              <a:t>,</a:t>
            </a:r>
            <a:r>
              <a:rPr>
                <a:solidFill>
                  <a:srgbClr val="668099">
                    <a:alpha val="40000"/>
                  </a:srgbClr>
                </a:solidFill>
              </a:rPr>
              <a:t> time</a:t>
            </a:r>
            <a:r>
              <a:rPr>
                <a:solidFill>
                  <a:srgbClr val="666600"/>
                </a:solidFill>
              </a:rPr>
              <a:t>,</a:t>
            </a:r>
            <a:r>
              <a:rPr>
                <a:solidFill>
                  <a:srgbClr val="668099">
                    <a:alpha val="40000"/>
                  </a:srgbClr>
                </a:solidFill>
              </a:rPr>
              <a:t> random</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long_time_task</a:t>
            </a:r>
            <a:r>
              <a:rPr>
                <a:solidFill>
                  <a:srgbClr val="666600"/>
                </a:solidFill>
              </a:rPr>
              <a:t>(</a:t>
            </a:r>
            <a:r>
              <a:t>name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'Run task %s (%s)...'</a:t>
            </a:r>
            <a:r>
              <a:rPr>
                <a:solidFill>
                  <a:srgbClr val="668099">
                    <a:alpha val="40000"/>
                  </a:srgbClr>
                </a:solidFill>
              </a:rPr>
              <a:t> </a:t>
            </a:r>
            <a:r>
              <a:rPr>
                <a:solidFill>
                  <a:srgbClr val="666600"/>
                </a:solidFill>
              </a:rPr>
              <a:t>%</a:t>
            </a:r>
            <a:r>
              <a:rPr>
                <a:solidFill>
                  <a:srgbClr val="668099">
                    <a:alpha val="40000"/>
                  </a:srgbClr>
                </a:solidFill>
              </a:rPr>
              <a:t> </a:t>
            </a:r>
            <a:r>
              <a:rPr>
                <a:solidFill>
                  <a:srgbClr val="666600"/>
                </a:solidFill>
              </a:rPr>
              <a:t>(</a:t>
            </a:r>
            <a:r>
              <a:rPr>
                <a:solidFill>
                  <a:srgbClr val="668099">
                    <a:alpha val="40000"/>
                  </a:srgbClr>
                </a:solidFill>
              </a:rPr>
              <a:t>name</a:t>
            </a:r>
            <a:r>
              <a:rPr>
                <a:solidFill>
                  <a:srgbClr val="666600"/>
                </a:solidFill>
              </a:rPr>
              <a:t>,</a:t>
            </a:r>
            <a:r>
              <a:rPr>
                <a:solidFill>
                  <a:srgbClr val="668099">
                    <a:alpha val="40000"/>
                  </a:srgbClr>
                </a:solidFill>
              </a:rPr>
              <a:t> os</a:t>
            </a:r>
            <a:r>
              <a:rPr>
                <a:solidFill>
                  <a:srgbClr val="666600"/>
                </a:solidFill>
              </a:rPr>
              <a:t>.</a:t>
            </a:r>
            <a:r>
              <a:rPr>
                <a:solidFill>
                  <a:srgbClr val="668099">
                    <a:alpha val="40000"/>
                  </a:srgbClr>
                </a:solidFill>
              </a:rPr>
              <a:t>getpid</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start </a:t>
            </a:r>
            <a:r>
              <a:rPr>
                <a:solidFill>
                  <a:srgbClr val="666600"/>
                </a:solidFill>
              </a:rPr>
              <a:t>=</a:t>
            </a:r>
            <a:r>
              <a:t> time</a:t>
            </a:r>
            <a:r>
              <a:rPr>
                <a:solidFill>
                  <a:srgbClr val="666600"/>
                </a:solidFill>
              </a:rPr>
              <a:t>.</a:t>
            </a:r>
            <a:r>
              <a:t>time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time</a:t>
            </a:r>
            <a:r>
              <a:rPr>
                <a:solidFill>
                  <a:srgbClr val="666600"/>
                </a:solidFill>
              </a:rPr>
              <a:t>.</a:t>
            </a:r>
            <a:r>
              <a:t>sleep</a:t>
            </a:r>
            <a:r>
              <a:rPr>
                <a:solidFill>
                  <a:srgbClr val="666600"/>
                </a:solidFill>
              </a:rPr>
              <a:t>(</a:t>
            </a:r>
            <a:r>
              <a:t>random</a:t>
            </a:r>
            <a:r>
              <a:rPr>
                <a:solidFill>
                  <a:srgbClr val="666600"/>
                </a:solidFill>
              </a:rPr>
              <a:t>.</a:t>
            </a:r>
            <a:r>
              <a:t>random</a:t>
            </a:r>
            <a:r>
              <a:rPr>
                <a:solidFill>
                  <a:srgbClr val="666600"/>
                </a:solidFill>
              </a:rPr>
              <a:t>()</a:t>
            </a:r>
            <a:r>
              <a:t> </a:t>
            </a:r>
            <a:r>
              <a:rPr>
                <a:solidFill>
                  <a:srgbClr val="666600"/>
                </a:solidFill>
              </a:rPr>
              <a:t>*</a:t>
            </a:r>
            <a:r>
              <a:t> </a:t>
            </a:r>
            <a:r>
              <a:rPr>
                <a:solidFill>
                  <a:srgbClr val="006666"/>
                </a:solidFill>
              </a:rPr>
              <a:t>3</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end </a:t>
            </a:r>
            <a:r>
              <a:rPr>
                <a:solidFill>
                  <a:srgbClr val="666600"/>
                </a:solidFill>
              </a:rPr>
              <a:t>=</a:t>
            </a:r>
            <a:r>
              <a:t> time</a:t>
            </a:r>
            <a:r>
              <a:rPr>
                <a:solidFill>
                  <a:srgbClr val="666600"/>
                </a:solidFill>
              </a:rPr>
              <a:t>.</a:t>
            </a:r>
            <a:r>
              <a:t>time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'Task %s runs %0.2f seconds.'</a:t>
            </a:r>
            <a:r>
              <a:rPr>
                <a:solidFill>
                  <a:srgbClr val="668099">
                    <a:alpha val="40000"/>
                  </a:srgbClr>
                </a:solidFill>
              </a:rPr>
              <a:t> </a:t>
            </a:r>
            <a:r>
              <a:rPr>
                <a:solidFill>
                  <a:srgbClr val="666600"/>
                </a:solidFill>
              </a:rPr>
              <a:t>%</a:t>
            </a:r>
            <a:r>
              <a:rPr>
                <a:solidFill>
                  <a:srgbClr val="668099">
                    <a:alpha val="40000"/>
                  </a:srgbClr>
                </a:solidFill>
              </a:rPr>
              <a:t> </a:t>
            </a:r>
            <a:r>
              <a:rPr>
                <a:solidFill>
                  <a:srgbClr val="666600"/>
                </a:solidFill>
              </a:rPr>
              <a:t>(</a:t>
            </a:r>
            <a:r>
              <a:rPr>
                <a:solidFill>
                  <a:srgbClr val="668099">
                    <a:alpha val="40000"/>
                  </a:srgbClr>
                </a:solidFill>
              </a:rPr>
              <a:t>name</a:t>
            </a:r>
            <a:r>
              <a:rPr>
                <a:solidFill>
                  <a:srgbClr val="666600"/>
                </a:solidFill>
              </a:rPr>
              <a:t>,</a:t>
            </a:r>
            <a:r>
              <a:rPr>
                <a:solidFill>
                  <a:srgbClr val="668099">
                    <a:alpha val="40000"/>
                  </a:srgbClr>
                </a:solidFill>
              </a:rPr>
              <a:t> </a:t>
            </a:r>
            <a:r>
              <a:rPr>
                <a:solidFill>
                  <a:srgbClr val="666600"/>
                </a:solidFill>
              </a:rPr>
              <a:t>(</a:t>
            </a:r>
            <a:r>
              <a:rPr>
                <a:solidFill>
                  <a:srgbClr val="668099">
                    <a:alpha val="40000"/>
                  </a:srgbClr>
                </a:solidFill>
              </a:rPr>
              <a:t>end </a:t>
            </a:r>
            <a:r>
              <a:rPr>
                <a:solidFill>
                  <a:srgbClr val="666600"/>
                </a:solidFill>
              </a:rPr>
              <a:t>-</a:t>
            </a:r>
            <a:r>
              <a:rPr>
                <a:solidFill>
                  <a:srgbClr val="668099">
                    <a:alpha val="40000"/>
                  </a:srgbClr>
                </a:solidFill>
              </a:rPr>
              <a:t> start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p>
          <a:p>
            <a:pPr marL="457200" indent="-317500" defTabSz="457200">
              <a:buClr>
                <a:srgbClr val="668099">
                  <a:alpha val="40000"/>
                </a:srgbClr>
              </a:buClr>
              <a:buSzPct val="100000"/>
              <a:buFont typeface="Monaco"/>
              <a:buAutoNum type="arabicPeriod" startAt="10"/>
              <a:defRPr sz="1400">
                <a:solidFill>
                  <a:srgbClr val="008800"/>
                </a:solidFill>
                <a:latin typeface="Monaco"/>
                <a:ea typeface="Monaco"/>
                <a:cs typeface="Monaco"/>
                <a:sym typeface="Monaco"/>
              </a:defRPr>
            </a:pPr>
            <a:r>
              <a:rPr>
                <a:solidFill>
                  <a:srgbClr val="000088"/>
                </a:solidFill>
              </a:rPr>
              <a:t>if</a:t>
            </a:r>
            <a:r>
              <a:rPr>
                <a:solidFill>
                  <a:srgbClr val="668099">
                    <a:alpha val="40000"/>
                  </a:srgbClr>
                </a:solidFill>
              </a:rPr>
              <a:t> __name__</a:t>
            </a:r>
            <a:r>
              <a:rPr>
                <a:solidFill>
                  <a:srgbClr val="666600"/>
                </a:solidFill>
              </a:rPr>
              <a:t>==</a:t>
            </a:r>
            <a:r>
              <a:t>'__main__'</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0"/>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'Parent process %s.'</a:t>
            </a:r>
            <a:r>
              <a:rPr>
                <a:solidFill>
                  <a:srgbClr val="668099">
                    <a:alpha val="40000"/>
                  </a:srgbClr>
                </a:solidFill>
              </a:rPr>
              <a:t> </a:t>
            </a:r>
            <a:r>
              <a:rPr>
                <a:solidFill>
                  <a:srgbClr val="666600"/>
                </a:solidFill>
              </a:rPr>
              <a:t>%</a:t>
            </a:r>
            <a:r>
              <a:rPr>
                <a:solidFill>
                  <a:srgbClr val="668099">
                    <a:alpha val="40000"/>
                  </a:srgbClr>
                </a:solidFill>
              </a:rPr>
              <a:t> os</a:t>
            </a:r>
            <a:r>
              <a:rPr>
                <a:solidFill>
                  <a:srgbClr val="666600"/>
                </a:solidFill>
              </a:rPr>
              <a:t>.</a:t>
            </a:r>
            <a:r>
              <a:rPr>
                <a:solidFill>
                  <a:srgbClr val="668099">
                    <a:alpha val="40000"/>
                  </a:srgbClr>
                </a:solidFill>
              </a:rPr>
              <a:t>getpid</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0"/>
              <a:defRPr sz="1400">
                <a:solidFill>
                  <a:srgbClr val="668099">
                    <a:alpha val="40000"/>
                  </a:srgbClr>
                </a:solidFill>
                <a:latin typeface="Monaco"/>
                <a:ea typeface="Monaco"/>
                <a:cs typeface="Monaco"/>
                <a:sym typeface="Monaco"/>
              </a:defRPr>
            </a:pPr>
            <a:r>
              <a:t>    p </a:t>
            </a:r>
            <a:r>
              <a:rPr>
                <a:solidFill>
                  <a:srgbClr val="666600"/>
                </a:solidFill>
              </a:rPr>
              <a:t>=</a:t>
            </a:r>
            <a:r>
              <a:t> </a:t>
            </a:r>
            <a:r>
              <a:rPr>
                <a:solidFill>
                  <a:srgbClr val="660066"/>
                </a:solidFill>
              </a:rPr>
              <a:t>Pool</a:t>
            </a:r>
            <a:r>
              <a:rPr>
                <a:solidFill>
                  <a:srgbClr val="666600"/>
                </a:solidFill>
              </a:rPr>
              <a:t>(</a:t>
            </a:r>
            <a:r>
              <a:rPr>
                <a:solidFill>
                  <a:srgbClr val="006666"/>
                </a:solidFill>
              </a:rPr>
              <a:t>4</a:t>
            </a:r>
            <a:r>
              <a:rPr>
                <a:solidFill>
                  <a:srgbClr val="666600"/>
                </a:solidFill>
              </a:rPr>
              <a:t>)</a:t>
            </a:r>
          </a:p>
          <a:p>
            <a:pPr marL="457200" indent="-317500" defTabSz="457200">
              <a:buClr>
                <a:srgbClr val="668099">
                  <a:alpha val="40000"/>
                </a:srgbClr>
              </a:buClr>
              <a:buSzPct val="100000"/>
              <a:buFont typeface="Monaco"/>
              <a:buAutoNum type="arabicPeriod" startAt="10"/>
              <a:defRPr sz="1400">
                <a:solidFill>
                  <a:srgbClr val="668099">
                    <a:alpha val="40000"/>
                  </a:srgbClr>
                </a:solidFill>
                <a:latin typeface="Monaco"/>
                <a:ea typeface="Monaco"/>
                <a:cs typeface="Monaco"/>
                <a:sym typeface="Monaco"/>
              </a:defRPr>
            </a:pPr>
            <a:r>
              <a:t>    </a:t>
            </a:r>
            <a:r>
              <a:rPr>
                <a:solidFill>
                  <a:srgbClr val="000088"/>
                </a:solidFill>
              </a:rPr>
              <a:t>for</a:t>
            </a:r>
            <a:r>
              <a:t> i </a:t>
            </a:r>
            <a:r>
              <a:rPr>
                <a:solidFill>
                  <a:srgbClr val="000088"/>
                </a:solidFill>
              </a:rPr>
              <a:t>in</a:t>
            </a:r>
            <a:r>
              <a:t> range</a:t>
            </a:r>
            <a:r>
              <a:rPr>
                <a:solidFill>
                  <a:srgbClr val="666600"/>
                </a:solidFill>
              </a:rPr>
              <a:t>(</a:t>
            </a:r>
            <a:r>
              <a:rPr>
                <a:solidFill>
                  <a:srgbClr val="006666"/>
                </a:solidFill>
              </a:rPr>
              <a:t>5</a:t>
            </a:r>
            <a:r>
              <a:rPr>
                <a:solidFill>
                  <a:srgbClr val="666600"/>
                </a:solidFill>
              </a:rPr>
              <a:t>):</a:t>
            </a:r>
          </a:p>
          <a:p>
            <a:pPr marL="457200" indent="-317500" defTabSz="457200">
              <a:buClr>
                <a:srgbClr val="668099">
                  <a:alpha val="40000"/>
                </a:srgbClr>
              </a:buClr>
              <a:buSzPct val="100000"/>
              <a:buFont typeface="Monaco"/>
              <a:buAutoNum type="arabicPeriod" startAt="10"/>
              <a:defRPr sz="1400">
                <a:solidFill>
                  <a:srgbClr val="668099">
                    <a:alpha val="40000"/>
                  </a:srgbClr>
                </a:solidFill>
                <a:latin typeface="Monaco"/>
                <a:ea typeface="Monaco"/>
                <a:cs typeface="Monaco"/>
                <a:sym typeface="Monaco"/>
              </a:defRPr>
            </a:pPr>
            <a:r>
              <a:t>        p</a:t>
            </a:r>
            <a:r>
              <a:rPr>
                <a:solidFill>
                  <a:srgbClr val="666600"/>
                </a:solidFill>
              </a:rPr>
              <a:t>.</a:t>
            </a:r>
            <a:r>
              <a:t>apply_async</a:t>
            </a:r>
            <a:r>
              <a:rPr>
                <a:solidFill>
                  <a:srgbClr val="666600"/>
                </a:solidFill>
              </a:rPr>
              <a:t>(</a:t>
            </a:r>
            <a:r>
              <a:t>long_time_task</a:t>
            </a:r>
            <a:r>
              <a:rPr>
                <a:solidFill>
                  <a:srgbClr val="666600"/>
                </a:solidFill>
              </a:rPr>
              <a:t>,</a:t>
            </a:r>
            <a:r>
              <a:t> args</a:t>
            </a:r>
            <a:r>
              <a:rPr>
                <a:solidFill>
                  <a:srgbClr val="666600"/>
                </a:solidFill>
              </a:rPr>
              <a:t>=(</a:t>
            </a:r>
            <a:r>
              <a:t>i</a:t>
            </a:r>
            <a:r>
              <a:rPr>
                <a:solidFill>
                  <a:srgbClr val="666600"/>
                </a:solidFill>
              </a:rPr>
              <a:t>,))</a:t>
            </a:r>
          </a:p>
          <a:p>
            <a:pPr marL="457200" indent="-317500" defTabSz="457200">
              <a:buClr>
                <a:srgbClr val="668099">
                  <a:alpha val="40000"/>
                </a:srgbClr>
              </a:buClr>
              <a:buSzPct val="100000"/>
              <a:buFont typeface="Monaco"/>
              <a:buAutoNum type="arabicPeriod" startAt="10"/>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'Waiting for all subprocesses done...'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0"/>
              <a:defRPr sz="1400">
                <a:solidFill>
                  <a:srgbClr val="668099">
                    <a:alpha val="40000"/>
                  </a:srgbClr>
                </a:solidFill>
                <a:latin typeface="Monaco"/>
                <a:ea typeface="Monaco"/>
                <a:cs typeface="Monaco"/>
                <a:sym typeface="Monaco"/>
              </a:defRPr>
            </a:pPr>
            <a:r>
              <a:t>    p</a:t>
            </a:r>
            <a:r>
              <a:rPr>
                <a:solidFill>
                  <a:srgbClr val="666600"/>
                </a:solidFill>
              </a:rPr>
              <a:t>.</a:t>
            </a:r>
            <a:r>
              <a:t>close</a:t>
            </a:r>
            <a:r>
              <a:rPr>
                <a:solidFill>
                  <a:srgbClr val="666600"/>
                </a:solidFill>
              </a:rPr>
              <a:t>()</a:t>
            </a:r>
          </a:p>
          <a:p>
            <a:pPr marL="457200" indent="-317500" defTabSz="457200">
              <a:buClr>
                <a:srgbClr val="668099">
                  <a:alpha val="40000"/>
                </a:srgbClr>
              </a:buClr>
              <a:buSzPct val="100000"/>
              <a:buFont typeface="Monaco"/>
              <a:buAutoNum type="arabicPeriod" startAt="10"/>
              <a:defRPr sz="1400">
                <a:solidFill>
                  <a:srgbClr val="668099">
                    <a:alpha val="40000"/>
                  </a:srgbClr>
                </a:solidFill>
                <a:latin typeface="Monaco"/>
                <a:ea typeface="Monaco"/>
                <a:cs typeface="Monaco"/>
                <a:sym typeface="Monaco"/>
              </a:defRPr>
            </a:pPr>
            <a:r>
              <a:t>    p</a:t>
            </a:r>
            <a:r>
              <a:rPr>
                <a:solidFill>
                  <a:srgbClr val="666600"/>
                </a:solidFill>
              </a:rPr>
              <a:t>.</a:t>
            </a:r>
            <a:r>
              <a:t>join</a:t>
            </a:r>
            <a:r>
              <a:rPr>
                <a:solidFill>
                  <a:srgbClr val="666600"/>
                </a:solidFill>
              </a:rPr>
              <a:t>()</a:t>
            </a:r>
          </a:p>
          <a:p>
            <a:pPr marL="457200" indent="-317500" defTabSz="457200">
              <a:buClr>
                <a:srgbClr val="668099">
                  <a:alpha val="40000"/>
                </a:srgbClr>
              </a:buClr>
              <a:buSzPct val="100000"/>
              <a:buFont typeface="Monaco"/>
              <a:buAutoNum type="arabicPeriod" startAt="10"/>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'All subprocesses done.'</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0" name="13.1 多进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13.1	</a:t>
            </a:r>
            <a:r>
              <a:t>多进程</a:t>
            </a:r>
          </a:p>
        </p:txBody>
      </p:sp>
      <p:sp>
        <p:nvSpPr>
          <p:cNvPr id="2991" name="执行结果如下："/>
          <p:cNvSpPr txBox="1"/>
          <p:nvPr/>
        </p:nvSpPr>
        <p:spPr>
          <a:xfrm>
            <a:off x="1205229" y="913284"/>
            <a:ext cx="17043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执行结果如下：</a:t>
            </a:r>
          </a:p>
        </p:txBody>
      </p:sp>
      <p:pic>
        <p:nvPicPr>
          <p:cNvPr id="2992" name="图像" descr="图像"/>
          <p:cNvPicPr>
            <a:picLocks noChangeAspect="1"/>
          </p:cNvPicPr>
          <p:nvPr/>
        </p:nvPicPr>
        <p:blipFill>
          <a:blip r:embed="rId3">
            <a:extLst/>
          </a:blip>
          <a:stretch>
            <a:fillRect/>
          </a:stretch>
        </p:blipFill>
        <p:spPr>
          <a:xfrm>
            <a:off x="2635250" y="1477695"/>
            <a:ext cx="3873500" cy="3136901"/>
          </a:xfrm>
          <a:prstGeom prst="rect">
            <a:avLst/>
          </a:prstGeom>
          <a:ln w="12700">
            <a:miter lim="400000"/>
          </a:ln>
        </p:spPr>
      </p:pic>
      <p:sp>
        <p:nvSpPr>
          <p:cNvPr id="2993" name="对Pool对象调用join()方法会等待所有子进程执行完毕，调用join()之前必须先调用close()，调用close()之后就不能继续添加新的Process了。请注意输出的结果，task 0，1，2，3是立刻执行的，而task 4要等待前面某个task完成后才执行，这是因为Pool的默认大小在本电脑上是4，因此，最多同时执行4个进程。这是Pool有意设计的限制，并不是操作系统的限制。"/>
          <p:cNvSpPr txBox="1"/>
          <p:nvPr/>
        </p:nvSpPr>
        <p:spPr>
          <a:xfrm>
            <a:off x="529904" y="4850198"/>
            <a:ext cx="8084192" cy="17045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对</a:t>
            </a:r>
            <a:r>
              <a:rPr>
                <a:solidFill>
                  <a:schemeClr val="accent2">
                    <a:satOff val="-67193"/>
                    <a:lumOff val="20931"/>
                  </a:schemeClr>
                </a:solidFill>
              </a:rPr>
              <a:t>Pool</a:t>
            </a:r>
            <a:r>
              <a:t>对象调用</a:t>
            </a:r>
            <a:r>
              <a:rPr>
                <a:solidFill>
                  <a:schemeClr val="accent2">
                    <a:satOff val="-67193"/>
                    <a:lumOff val="20931"/>
                  </a:schemeClr>
                </a:solidFill>
              </a:rPr>
              <a:t>join()</a:t>
            </a:r>
            <a:r>
              <a:t>方法会等待所有子进程执行完毕，调用</a:t>
            </a:r>
            <a:r>
              <a:rPr>
                <a:solidFill>
                  <a:schemeClr val="accent2">
                    <a:satOff val="-67193"/>
                    <a:lumOff val="20931"/>
                  </a:schemeClr>
                </a:solidFill>
              </a:rPr>
              <a:t>join()</a:t>
            </a:r>
            <a:r>
              <a:t>之前必须先调用</a:t>
            </a:r>
            <a:r>
              <a:rPr>
                <a:solidFill>
                  <a:schemeClr val="accent2">
                    <a:satOff val="-67193"/>
                    <a:lumOff val="20931"/>
                  </a:schemeClr>
                </a:solidFill>
              </a:rPr>
              <a:t>close()</a:t>
            </a:r>
            <a:r>
              <a:t>，调用</a:t>
            </a:r>
            <a:r>
              <a:rPr>
                <a:solidFill>
                  <a:schemeClr val="accent2">
                    <a:satOff val="-67193"/>
                    <a:lumOff val="20931"/>
                  </a:schemeClr>
                </a:solidFill>
              </a:rPr>
              <a:t>close()</a:t>
            </a:r>
            <a:r>
              <a:t>之后就不能继续添加新的</a:t>
            </a:r>
            <a:r>
              <a:rPr>
                <a:solidFill>
                  <a:schemeClr val="accent2">
                    <a:satOff val="-67193"/>
                    <a:lumOff val="20931"/>
                  </a:schemeClr>
                </a:solidFill>
              </a:rPr>
              <a:t>Process</a:t>
            </a:r>
            <a:r>
              <a:t>了。请注意输出的结果，</a:t>
            </a:r>
            <a:r>
              <a:rPr>
                <a:solidFill>
                  <a:schemeClr val="accent2">
                    <a:satOff val="-67193"/>
                    <a:lumOff val="20931"/>
                  </a:schemeClr>
                </a:solidFill>
              </a:rPr>
              <a:t>task 0，1，2，3</a:t>
            </a:r>
            <a:r>
              <a:t>是立刻执行的，而</a:t>
            </a:r>
            <a:r>
              <a:rPr>
                <a:solidFill>
                  <a:schemeClr val="accent2">
                    <a:satOff val="-67193"/>
                    <a:lumOff val="20931"/>
                  </a:schemeClr>
                </a:solidFill>
              </a:rPr>
              <a:t>task 4</a:t>
            </a:r>
            <a:r>
              <a:t>要等待前面某个task完成后才执行，这是因为</a:t>
            </a:r>
            <a:r>
              <a:rPr>
                <a:solidFill>
                  <a:schemeClr val="accent2">
                    <a:satOff val="-67193"/>
                    <a:lumOff val="20931"/>
                  </a:schemeClr>
                </a:solidFill>
              </a:rPr>
              <a:t>Pool</a:t>
            </a:r>
            <a:r>
              <a:t>的默认大小在本电脑上是</a:t>
            </a:r>
            <a:r>
              <a:rPr>
                <a:solidFill>
                  <a:schemeClr val="accent2">
                    <a:satOff val="-67193"/>
                    <a:lumOff val="20931"/>
                  </a:schemeClr>
                </a:solidFill>
              </a:rPr>
              <a:t>4</a:t>
            </a:r>
            <a:r>
              <a:t>，因此，最多同时执行4个进程。这是</a:t>
            </a:r>
            <a:r>
              <a:rPr>
                <a:solidFill>
                  <a:schemeClr val="accent2">
                    <a:satOff val="-67193"/>
                    <a:lumOff val="20931"/>
                  </a:schemeClr>
                </a:solidFill>
              </a:rPr>
              <a:t>Pool</a:t>
            </a:r>
            <a:r>
              <a:t>有意设计的限制，并不是操作系统的限制。</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7" name="13.1 多进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13.1	</a:t>
            </a:r>
            <a:r>
              <a:t>多进程</a:t>
            </a:r>
          </a:p>
        </p:txBody>
      </p:sp>
      <p:sp>
        <p:nvSpPr>
          <p:cNvPr id="2998"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2999" name="子进程："/>
          <p:cNvSpPr txBox="1"/>
          <p:nvPr/>
        </p:nvSpPr>
        <p:spPr>
          <a:xfrm>
            <a:off x="1219159" y="862275"/>
            <a:ext cx="1120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b="1" sz="2000">
                <a:solidFill>
                  <a:srgbClr val="000000"/>
                </a:solidFill>
                <a:latin typeface="Helvetica Neue"/>
                <a:ea typeface="Helvetica Neue"/>
                <a:cs typeface="Helvetica Neue"/>
                <a:sym typeface="Helvetica Neue"/>
              </a:defRPr>
            </a:pPr>
            <a:r>
              <a:t>子进程</a:t>
            </a:r>
            <a:r>
              <a:t>：</a:t>
            </a:r>
          </a:p>
        </p:txBody>
      </p:sp>
      <p:sp>
        <p:nvSpPr>
          <p:cNvPr id="3000" name="很多时候，子进程并不是自身，而是一个外部进程。创建了子进程后，还需要控制子进程的输入和输出。…"/>
          <p:cNvSpPr txBox="1"/>
          <p:nvPr/>
        </p:nvSpPr>
        <p:spPr>
          <a:xfrm>
            <a:off x="517652" y="1572150"/>
            <a:ext cx="8108696" cy="16981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很多时候，子进程并不是自身，而是一个外部进程。创建了子进程后，还需要控制子进程的输入和输出。</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subprocess</a:t>
            </a:r>
            <a:r>
              <a:t>模块可以非常方便地启动一个子进程，然后控制其输入和输出。以下例子演示了如何在Python代码中运行命令</a:t>
            </a:r>
            <a:r>
              <a:rPr>
                <a:solidFill>
                  <a:schemeClr val="accent2">
                    <a:satOff val="-67193"/>
                    <a:lumOff val="20931"/>
                  </a:schemeClr>
                </a:solidFill>
              </a:rPr>
              <a:t>nslookup www.python.org</a:t>
            </a:r>
            <a:r>
              <a:t>，这和命令行直接运行的效果是一样的：</a:t>
            </a:r>
          </a:p>
        </p:txBody>
      </p:sp>
      <p:sp>
        <p:nvSpPr>
          <p:cNvPr id="3001" name="import subprocess…"/>
          <p:cNvSpPr txBox="1"/>
          <p:nvPr/>
        </p:nvSpPr>
        <p:spPr>
          <a:xfrm>
            <a:off x="1517198" y="3279500"/>
            <a:ext cx="6109604" cy="10417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import</a:t>
            </a:r>
            <a:r>
              <a:t> subprocess</a:t>
            </a: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000088"/>
                </a:solidFill>
              </a:rPr>
              <a:t>print</a:t>
            </a:r>
            <a:r>
              <a:rPr>
                <a:solidFill>
                  <a:srgbClr val="666600"/>
                </a:solidFill>
              </a:rPr>
              <a:t>(</a:t>
            </a:r>
            <a:r>
              <a:t>'$ nslookup www.python.org'</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r </a:t>
            </a:r>
            <a:r>
              <a:rPr>
                <a:solidFill>
                  <a:srgbClr val="666600"/>
                </a:solidFill>
              </a:rPr>
              <a:t>=</a:t>
            </a:r>
            <a:r>
              <a:rPr>
                <a:solidFill>
                  <a:srgbClr val="668099">
                    <a:alpha val="40000"/>
                  </a:srgbClr>
                </a:solidFill>
              </a:rPr>
              <a:t> subprocess</a:t>
            </a:r>
            <a:r>
              <a:rPr>
                <a:solidFill>
                  <a:srgbClr val="666600"/>
                </a:solidFill>
              </a:rPr>
              <a:t>.</a:t>
            </a:r>
            <a:r>
              <a:rPr>
                <a:solidFill>
                  <a:srgbClr val="668099">
                    <a:alpha val="40000"/>
                  </a:srgbClr>
                </a:solidFill>
              </a:rPr>
              <a:t>call</a:t>
            </a:r>
            <a:r>
              <a:rPr>
                <a:solidFill>
                  <a:srgbClr val="666600"/>
                </a:solidFill>
              </a:rPr>
              <a:t>([</a:t>
            </a:r>
            <a:r>
              <a:t>'nslookup'</a:t>
            </a:r>
            <a:r>
              <a:rPr>
                <a:solidFill>
                  <a:srgbClr val="666600"/>
                </a:solidFill>
              </a:rPr>
              <a:t>,</a:t>
            </a:r>
            <a:r>
              <a:rPr>
                <a:solidFill>
                  <a:srgbClr val="668099">
                    <a:alpha val="40000"/>
                  </a:srgbClr>
                </a:solidFill>
              </a:rPr>
              <a:t> </a:t>
            </a:r>
            <a:r>
              <a:t>'www.python.org'</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000088"/>
                </a:solidFill>
              </a:rPr>
              <a:t>print</a:t>
            </a:r>
            <a:r>
              <a:rPr>
                <a:solidFill>
                  <a:srgbClr val="666600"/>
                </a:solidFill>
              </a:rPr>
              <a:t>(</a:t>
            </a:r>
            <a:r>
              <a:t>'Exit code:'</a:t>
            </a:r>
            <a:r>
              <a:rPr>
                <a:solidFill>
                  <a:srgbClr val="666600"/>
                </a:solidFill>
              </a:rPr>
              <a:t>,</a:t>
            </a:r>
            <a:r>
              <a:rPr>
                <a:solidFill>
                  <a:srgbClr val="668099">
                    <a:alpha val="40000"/>
                  </a:srgbClr>
                </a:solidFill>
              </a:rPr>
              <a:t> r</a:t>
            </a:r>
            <a:r>
              <a:rPr>
                <a:solidFill>
                  <a:srgbClr val="666600"/>
                </a:solidFill>
              </a:rPr>
              <a:t>)</a:t>
            </a:r>
          </a:p>
        </p:txBody>
      </p:sp>
      <p:pic>
        <p:nvPicPr>
          <p:cNvPr id="3002" name="图像" descr="图像"/>
          <p:cNvPicPr>
            <a:picLocks noChangeAspect="1"/>
          </p:cNvPicPr>
          <p:nvPr/>
        </p:nvPicPr>
        <p:blipFill>
          <a:blip r:embed="rId3">
            <a:extLst/>
          </a:blip>
          <a:stretch>
            <a:fillRect/>
          </a:stretch>
        </p:blipFill>
        <p:spPr>
          <a:xfrm>
            <a:off x="1815052" y="4701866"/>
            <a:ext cx="5513896" cy="2162089"/>
          </a:xfrm>
          <a:prstGeom prst="rect">
            <a:avLst/>
          </a:prstGeom>
          <a:ln w="12700">
            <a:miter lim="400000"/>
          </a:ln>
        </p:spPr>
      </p:pic>
      <p:sp>
        <p:nvSpPr>
          <p:cNvPr id="3003" name="运行结果："/>
          <p:cNvSpPr txBox="1"/>
          <p:nvPr/>
        </p:nvSpPr>
        <p:spPr>
          <a:xfrm>
            <a:off x="1068361" y="4243003"/>
            <a:ext cx="12471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运行结果：</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3.3 输入和输出"/>
          <p:cNvSpPr txBox="1"/>
          <p:nvPr/>
        </p:nvSpPr>
        <p:spPr>
          <a:xfrm>
            <a:off x="-1" y="-2"/>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4.1	</a:t>
            </a:r>
            <a:r>
              <a:t>数据类型和变量</a:t>
            </a:r>
          </a:p>
        </p:txBody>
      </p:sp>
      <p:sp>
        <p:nvSpPr>
          <p:cNvPr id="422" name="Rectangle 2"/>
          <p:cNvSpPr txBox="1"/>
          <p:nvPr/>
        </p:nvSpPr>
        <p:spPr>
          <a:xfrm>
            <a:off x="536075" y="1901319"/>
            <a:ext cx="8298089" cy="1549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b="1">
                <a:solidFill>
                  <a:srgbClr val="191919"/>
                </a:solidFill>
                <a:latin typeface="微软雅黑"/>
                <a:ea typeface="微软雅黑"/>
                <a:cs typeface="微软雅黑"/>
                <a:sym typeface="微软雅黑"/>
              </a:defRPr>
            </a:pPr>
            <a:r>
              <a:t>布尔值</a:t>
            </a:r>
          </a:p>
          <a:p>
            <a:pPr>
              <a:defRPr>
                <a:solidFill>
                  <a:srgbClr val="191919"/>
                </a:solidFill>
                <a:latin typeface="微软雅黑"/>
                <a:ea typeface="微软雅黑"/>
                <a:cs typeface="微软雅黑"/>
                <a:sym typeface="微软雅黑"/>
              </a:defRPr>
            </a:pPr>
          </a:p>
          <a:p>
            <a:pPr>
              <a:defRPr>
                <a:solidFill>
                  <a:srgbClr val="191919"/>
                </a:solidFill>
                <a:latin typeface="微软雅黑"/>
                <a:ea typeface="微软雅黑"/>
                <a:cs typeface="微软雅黑"/>
                <a:sym typeface="微软雅黑"/>
              </a:defRPr>
            </a:pPr>
            <a:r>
              <a:t>布尔值和布尔代数的表示完全一致，一个布尔值只有</a:t>
            </a:r>
            <a:r>
              <a:rPr>
                <a:solidFill>
                  <a:srgbClr val="405E7E"/>
                </a:solidFill>
              </a:rPr>
              <a:t>True、False</a:t>
            </a:r>
            <a:r>
              <a:t>两种值，要么是</a:t>
            </a:r>
            <a:r>
              <a:rPr>
                <a:solidFill>
                  <a:srgbClr val="405E7E"/>
                </a:solidFill>
              </a:rPr>
              <a:t>True</a:t>
            </a:r>
            <a:r>
              <a:t>，要么是</a:t>
            </a:r>
            <a:r>
              <a:rPr>
                <a:solidFill>
                  <a:srgbClr val="405E7E"/>
                </a:solidFill>
              </a:rPr>
              <a:t>False</a:t>
            </a:r>
            <a:r>
              <a:t>，在Python中，可以直接用</a:t>
            </a:r>
            <a:r>
              <a:rPr>
                <a:solidFill>
                  <a:srgbClr val="405E7E"/>
                </a:solidFill>
              </a:rPr>
              <a:t>True、False</a:t>
            </a:r>
            <a:r>
              <a:t>表示布尔值（请注意大小写），也可以通过布尔运算计算出来：</a:t>
            </a:r>
          </a:p>
        </p:txBody>
      </p:sp>
      <p:sp>
        <p:nvSpPr>
          <p:cNvPr id="423" name="输入："/>
          <p:cNvSpPr txBox="1"/>
          <p:nvPr/>
        </p:nvSpPr>
        <p:spPr>
          <a:xfrm>
            <a:off x="1075139" y="995109"/>
            <a:ext cx="16281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数据类型：</a:t>
            </a:r>
          </a:p>
        </p:txBody>
      </p:sp>
      <p:sp>
        <p:nvSpPr>
          <p:cNvPr id="424"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pic>
        <p:nvPicPr>
          <p:cNvPr id="425" name="Picture 2" descr="Picture 2"/>
          <p:cNvPicPr>
            <a:picLocks noChangeAspect="1"/>
          </p:cNvPicPr>
          <p:nvPr/>
        </p:nvPicPr>
        <p:blipFill>
          <a:blip r:embed="rId2">
            <a:extLst/>
          </a:blip>
          <a:stretch>
            <a:fillRect/>
          </a:stretch>
        </p:blipFill>
        <p:spPr>
          <a:xfrm>
            <a:off x="3663420" y="3892113"/>
            <a:ext cx="1817160" cy="1843262"/>
          </a:xfrm>
          <a:prstGeom prst="rect">
            <a:avLst/>
          </a:prstGeom>
          <a:ln w="12700">
            <a:miter lim="400000"/>
          </a:ln>
        </p:spPr>
      </p:pic>
    </p:spTree>
  </p:cSld>
  <p:clrMapOvr>
    <a:masterClrMapping/>
  </p:clrMapOvr>
  <p:transition xmlns:p14="http://schemas.microsoft.com/office/powerpoint/2010/main" spd="med" advClick="1"/>
</p:sld>
</file>

<file path=ppt/slides/slide3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7" name="13.1 多进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13.1	</a:t>
            </a:r>
            <a:r>
              <a:t>多进程</a:t>
            </a:r>
          </a:p>
        </p:txBody>
      </p:sp>
      <p:sp>
        <p:nvSpPr>
          <p:cNvPr id="3008" name="如果子进程还需要输入，则可以通过communicate()方法输入："/>
          <p:cNvSpPr txBox="1"/>
          <p:nvPr/>
        </p:nvSpPr>
        <p:spPr>
          <a:xfrm>
            <a:off x="955929" y="1083367"/>
            <a:ext cx="6412358"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如果子进程还需要输入，则可以通过</a:t>
            </a:r>
            <a:r>
              <a:rPr>
                <a:solidFill>
                  <a:schemeClr val="accent2">
                    <a:satOff val="-67193"/>
                    <a:lumOff val="20931"/>
                  </a:schemeClr>
                </a:solidFill>
              </a:rPr>
              <a:t>communicate()</a:t>
            </a:r>
            <a:r>
              <a:t>方法输入：</a:t>
            </a:r>
          </a:p>
        </p:txBody>
      </p:sp>
      <p:sp>
        <p:nvSpPr>
          <p:cNvPr id="3009" name="import subprocess…"/>
          <p:cNvSpPr txBox="1"/>
          <p:nvPr/>
        </p:nvSpPr>
        <p:spPr>
          <a:xfrm>
            <a:off x="953459" y="1976235"/>
            <a:ext cx="7237082" cy="176569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import</a:t>
            </a:r>
            <a:r>
              <a:t> subprocess</a:t>
            </a: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000088"/>
                </a:solidFill>
              </a:rPr>
              <a:t>print</a:t>
            </a:r>
            <a:r>
              <a:rPr>
                <a:solidFill>
                  <a:srgbClr val="666600"/>
                </a:solidFill>
              </a:rPr>
              <a:t>(</a:t>
            </a:r>
            <a:r>
              <a:t>'$ nslookup'</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p </a:t>
            </a:r>
            <a:r>
              <a:rPr>
                <a:solidFill>
                  <a:srgbClr val="666600"/>
                </a:solidFill>
              </a:rPr>
              <a:t>=</a:t>
            </a:r>
            <a:r>
              <a:t> subprocess</a:t>
            </a:r>
            <a:r>
              <a:rPr>
                <a:solidFill>
                  <a:srgbClr val="666600"/>
                </a:solidFill>
              </a:rPr>
              <a:t>.</a:t>
            </a:r>
            <a:r>
              <a:rPr>
                <a:solidFill>
                  <a:srgbClr val="660066"/>
                </a:solidFill>
              </a:rPr>
              <a:t>Popen</a:t>
            </a:r>
            <a:r>
              <a:rPr>
                <a:solidFill>
                  <a:srgbClr val="666600"/>
                </a:solidFill>
              </a:rPr>
              <a:t>([</a:t>
            </a:r>
            <a:r>
              <a:rPr>
                <a:solidFill>
                  <a:srgbClr val="008800"/>
                </a:solidFill>
              </a:rPr>
              <a:t>'nslookup'</a:t>
            </a:r>
            <a:r>
              <a:rPr>
                <a:solidFill>
                  <a:srgbClr val="666600"/>
                </a:solidFill>
              </a:rPr>
              <a:t>],</a:t>
            </a:r>
            <a:r>
              <a:t> stdin</a:t>
            </a:r>
            <a:r>
              <a:rPr>
                <a:solidFill>
                  <a:srgbClr val="666600"/>
                </a:solidFill>
              </a:rPr>
              <a:t>=</a:t>
            </a:r>
            <a:r>
              <a:t>subprocess</a:t>
            </a:r>
            <a:r>
              <a:rPr>
                <a:solidFill>
                  <a:srgbClr val="666600"/>
                </a:solidFill>
              </a:rPr>
              <a:t>.</a:t>
            </a:r>
            <a:r>
              <a:t>PIPE</a:t>
            </a:r>
            <a:r>
              <a:rPr>
                <a:solidFill>
                  <a:srgbClr val="666600"/>
                </a:solidFill>
              </a:rPr>
              <a:t>,</a:t>
            </a:r>
            <a:r>
              <a:t> stdout</a:t>
            </a:r>
            <a:r>
              <a:rPr>
                <a:solidFill>
                  <a:srgbClr val="666600"/>
                </a:solidFill>
              </a:rPr>
              <a:t>=</a:t>
            </a:r>
            <a:r>
              <a:t>subprocess</a:t>
            </a:r>
            <a:r>
              <a:rPr>
                <a:solidFill>
                  <a:srgbClr val="666600"/>
                </a:solidFill>
              </a:rPr>
              <a:t>.</a:t>
            </a:r>
            <a:r>
              <a:t>PIPE</a:t>
            </a:r>
            <a:r>
              <a:rPr>
                <a:solidFill>
                  <a:srgbClr val="666600"/>
                </a:solidFill>
              </a:rPr>
              <a:t>,</a:t>
            </a:r>
            <a:r>
              <a:t> stderr</a:t>
            </a:r>
            <a:r>
              <a:rPr>
                <a:solidFill>
                  <a:srgbClr val="666600"/>
                </a:solidFill>
              </a:rPr>
              <a:t>=</a:t>
            </a:r>
            <a:r>
              <a:t>subprocess</a:t>
            </a:r>
            <a:r>
              <a:rPr>
                <a:solidFill>
                  <a:srgbClr val="666600"/>
                </a:solidFill>
              </a:rPr>
              <a:t>.</a:t>
            </a:r>
            <a:r>
              <a:t>PIPE</a:t>
            </a:r>
            <a:r>
              <a:rPr>
                <a:solidFill>
                  <a:srgbClr val="666600"/>
                </a:solidFill>
              </a:rPr>
              <a:t>)</a:t>
            </a: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output</a:t>
            </a:r>
            <a:r>
              <a:rPr>
                <a:solidFill>
                  <a:srgbClr val="666600"/>
                </a:solidFill>
              </a:rPr>
              <a:t>,</a:t>
            </a:r>
            <a:r>
              <a:rPr>
                <a:solidFill>
                  <a:srgbClr val="668099">
                    <a:alpha val="40000"/>
                  </a:srgbClr>
                </a:solidFill>
              </a:rPr>
              <a:t> err </a:t>
            </a:r>
            <a:r>
              <a:rPr>
                <a:solidFill>
                  <a:srgbClr val="666600"/>
                </a:solidFill>
              </a:rPr>
              <a:t>=</a:t>
            </a:r>
            <a:r>
              <a:rPr>
                <a:solidFill>
                  <a:srgbClr val="668099">
                    <a:alpha val="40000"/>
                  </a:srgbClr>
                </a:solidFill>
              </a:rPr>
              <a:t> p</a:t>
            </a:r>
            <a:r>
              <a:rPr>
                <a:solidFill>
                  <a:srgbClr val="666600"/>
                </a:solidFill>
              </a:rPr>
              <a:t>.</a:t>
            </a:r>
            <a:r>
              <a:rPr>
                <a:solidFill>
                  <a:srgbClr val="668099">
                    <a:alpha val="40000"/>
                  </a:srgbClr>
                </a:solidFill>
              </a:rPr>
              <a:t>communicate</a:t>
            </a:r>
            <a:r>
              <a:rPr>
                <a:solidFill>
                  <a:srgbClr val="666600"/>
                </a:solidFill>
              </a:rPr>
              <a:t>(</a:t>
            </a:r>
            <a:r>
              <a:rPr>
                <a:solidFill>
                  <a:srgbClr val="668099">
                    <a:alpha val="40000"/>
                  </a:srgbClr>
                </a:solidFill>
              </a:rPr>
              <a:t>b</a:t>
            </a:r>
            <a:r>
              <a:t>'set q=mx\npython.org\nexit\n'</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print</a:t>
            </a:r>
            <a:r>
              <a:rPr>
                <a:solidFill>
                  <a:srgbClr val="666600"/>
                </a:solidFill>
              </a:rPr>
              <a:t>(</a:t>
            </a:r>
            <a:r>
              <a:rPr>
                <a:solidFill>
                  <a:srgbClr val="668099">
                    <a:alpha val="40000"/>
                  </a:srgbClr>
                </a:solidFill>
              </a:rPr>
              <a:t>output</a:t>
            </a:r>
            <a:r>
              <a:rPr>
                <a:solidFill>
                  <a:srgbClr val="666600"/>
                </a:solidFill>
              </a:rPr>
              <a:t>.</a:t>
            </a:r>
            <a:r>
              <a:rPr>
                <a:solidFill>
                  <a:srgbClr val="668099">
                    <a:alpha val="40000"/>
                  </a:srgbClr>
                </a:solidFill>
              </a:rPr>
              <a:t>decode</a:t>
            </a:r>
            <a:r>
              <a:rPr>
                <a:solidFill>
                  <a:srgbClr val="666600"/>
                </a:solidFill>
              </a:rPr>
              <a:t>(</a:t>
            </a:r>
            <a:r>
              <a:rPr>
                <a:solidFill>
                  <a:srgbClr val="008800"/>
                </a:solidFill>
              </a:rPr>
              <a:t>'utf-8'</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000088"/>
                </a:solidFill>
              </a:rPr>
              <a:t>print</a:t>
            </a:r>
            <a:r>
              <a:rPr>
                <a:solidFill>
                  <a:srgbClr val="666600"/>
                </a:solidFill>
              </a:rPr>
              <a:t>(</a:t>
            </a:r>
            <a:r>
              <a:t>'Exit code:'</a:t>
            </a:r>
            <a:r>
              <a:rPr>
                <a:solidFill>
                  <a:srgbClr val="666600"/>
                </a:solidFill>
              </a:rPr>
              <a:t>,</a:t>
            </a:r>
            <a:r>
              <a:rPr>
                <a:solidFill>
                  <a:srgbClr val="668099">
                    <a:alpha val="40000"/>
                  </a:srgbClr>
                </a:solidFill>
              </a:rPr>
              <a:t> p</a:t>
            </a:r>
            <a:r>
              <a:rPr>
                <a:solidFill>
                  <a:srgbClr val="666600"/>
                </a:solidFill>
              </a:rPr>
              <a:t>.</a:t>
            </a:r>
            <a:r>
              <a:rPr>
                <a:solidFill>
                  <a:srgbClr val="668099">
                    <a:alpha val="40000"/>
                  </a:srgbClr>
                </a:solidFill>
              </a:rPr>
              <a:t>returncode</a:t>
            </a:r>
            <a:r>
              <a:rPr>
                <a:solidFill>
                  <a:srgbClr val="666600"/>
                </a:solidFill>
              </a:rPr>
              <a:t>)</a:t>
            </a:r>
          </a:p>
        </p:txBody>
      </p:sp>
      <p:sp>
        <p:nvSpPr>
          <p:cNvPr id="3010" name="以上代码相当于在命令行执行命令nslookup"/>
          <p:cNvSpPr txBox="1"/>
          <p:nvPr/>
        </p:nvSpPr>
        <p:spPr>
          <a:xfrm>
            <a:off x="933093" y="4476073"/>
            <a:ext cx="4469029"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以上代码相当于在命令行执行命令</a:t>
            </a:r>
            <a:r>
              <a:rPr>
                <a:solidFill>
                  <a:schemeClr val="accent2">
                    <a:satOff val="-67193"/>
                    <a:lumOff val="20931"/>
                  </a:schemeClr>
                </a:solidFill>
              </a:rPr>
              <a:t>nslookup</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4" name="13.1 多进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13.1	</a:t>
            </a:r>
            <a:r>
              <a:t>多进程</a:t>
            </a:r>
          </a:p>
        </p:txBody>
      </p:sp>
      <p:sp>
        <p:nvSpPr>
          <p:cNvPr id="3015"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3016" name="进程间通信："/>
          <p:cNvSpPr txBox="1"/>
          <p:nvPr/>
        </p:nvSpPr>
        <p:spPr>
          <a:xfrm>
            <a:off x="1219159" y="862275"/>
            <a:ext cx="1628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b="1" sz="2000">
                <a:solidFill>
                  <a:srgbClr val="000000"/>
                </a:solidFill>
                <a:latin typeface="Helvetica Neue"/>
                <a:ea typeface="Helvetica Neue"/>
                <a:cs typeface="Helvetica Neue"/>
                <a:sym typeface="Helvetica Neue"/>
              </a:defRPr>
            </a:pPr>
            <a:r>
              <a:t>进程</a:t>
            </a:r>
            <a:r>
              <a:t>间通信：</a:t>
            </a:r>
          </a:p>
        </p:txBody>
      </p:sp>
      <p:sp>
        <p:nvSpPr>
          <p:cNvPr id="3017" name="Process之间肯定是需要通信的，操作系统提供了很多机制来实现进程间的通信。Python的multiprocessing模块包装了底层的机制，提供了Queue、Pipes等多种方式来交换数据。…"/>
          <p:cNvSpPr txBox="1"/>
          <p:nvPr/>
        </p:nvSpPr>
        <p:spPr>
          <a:xfrm>
            <a:off x="471900" y="1621028"/>
            <a:ext cx="3122660" cy="36159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Process</a:t>
            </a:r>
            <a:r>
              <a:t>之间肯定是需要通信的，操作系统提供了很多机制来实现进程间的通信。Python的</a:t>
            </a:r>
            <a:r>
              <a:rPr>
                <a:solidFill>
                  <a:schemeClr val="accent2">
                    <a:satOff val="-67193"/>
                    <a:lumOff val="20931"/>
                  </a:schemeClr>
                </a:solidFill>
              </a:rPr>
              <a:t>multiprocessing</a:t>
            </a:r>
            <a:r>
              <a:t>模块包装了底层的机制，提供了</a:t>
            </a:r>
            <a:r>
              <a:rPr>
                <a:solidFill>
                  <a:schemeClr val="accent2">
                    <a:satOff val="-67193"/>
                    <a:lumOff val="20931"/>
                  </a:schemeClr>
                </a:solidFill>
              </a:rPr>
              <a:t>Queue</a:t>
            </a:r>
            <a:r>
              <a:t>、</a:t>
            </a:r>
            <a:r>
              <a:rPr>
                <a:solidFill>
                  <a:schemeClr val="accent2">
                    <a:satOff val="-67193"/>
                    <a:lumOff val="20931"/>
                  </a:schemeClr>
                </a:solidFill>
              </a:rPr>
              <a:t>Pipes</a:t>
            </a:r>
            <a:r>
              <a:t>等多种方式来交换数据。</a:t>
            </a:r>
          </a:p>
          <a:p>
            <a:pPr defTabSz="457200">
              <a:defRPr>
                <a:solidFill>
                  <a:srgbClr val="000000"/>
                </a:solidFill>
                <a:latin typeface="Helvetica Neue"/>
                <a:ea typeface="Helvetica Neue"/>
                <a:cs typeface="Helvetica Neue"/>
                <a:sym typeface="Helvetica Neue"/>
              </a:defRPr>
            </a:pPr>
            <a:r>
              <a:t>       以</a:t>
            </a:r>
            <a:r>
              <a:rPr>
                <a:solidFill>
                  <a:schemeClr val="accent2">
                    <a:satOff val="-67193"/>
                    <a:lumOff val="20931"/>
                  </a:schemeClr>
                </a:solidFill>
              </a:rPr>
              <a:t>Queue</a:t>
            </a:r>
            <a:r>
              <a:t>为例，在父进程中创建两个子进程，一个往</a:t>
            </a:r>
            <a:r>
              <a:rPr>
                <a:solidFill>
                  <a:schemeClr val="accent2">
                    <a:satOff val="-67193"/>
                    <a:lumOff val="20931"/>
                  </a:schemeClr>
                </a:solidFill>
              </a:rPr>
              <a:t>Queue</a:t>
            </a:r>
            <a:r>
              <a:t>里写数据，一个从</a:t>
            </a:r>
            <a:r>
              <a:rPr>
                <a:solidFill>
                  <a:schemeClr val="accent2">
                    <a:satOff val="-67193"/>
                    <a:lumOff val="20931"/>
                  </a:schemeClr>
                </a:solidFill>
              </a:rPr>
              <a:t>Queue</a:t>
            </a:r>
            <a:r>
              <a:t>里读数据：</a:t>
            </a:r>
          </a:p>
        </p:txBody>
      </p:sp>
      <p:sp>
        <p:nvSpPr>
          <p:cNvPr id="3018" name="from multiprocessing import Process, Queue…"/>
          <p:cNvSpPr txBox="1"/>
          <p:nvPr/>
        </p:nvSpPr>
        <p:spPr>
          <a:xfrm>
            <a:off x="4030072" y="817706"/>
            <a:ext cx="4585356" cy="558432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100">
                <a:solidFill>
                  <a:srgbClr val="668099">
                    <a:alpha val="40000"/>
                  </a:srgbClr>
                </a:solidFill>
                <a:latin typeface="Monaco"/>
                <a:ea typeface="Monaco"/>
                <a:cs typeface="Monaco"/>
                <a:sym typeface="Monaco"/>
              </a:defRPr>
            </a:pPr>
            <a:r>
              <a:rPr>
                <a:solidFill>
                  <a:srgbClr val="000088"/>
                </a:solidFill>
              </a:rPr>
              <a:t>from</a:t>
            </a:r>
            <a:r>
              <a:t> multiprocessing </a:t>
            </a:r>
            <a:r>
              <a:rPr>
                <a:solidFill>
                  <a:srgbClr val="000088"/>
                </a:solidFill>
              </a:rPr>
              <a:t>import</a:t>
            </a:r>
            <a:r>
              <a:t> </a:t>
            </a:r>
            <a:r>
              <a:rPr>
                <a:solidFill>
                  <a:srgbClr val="660066"/>
                </a:solidFill>
              </a:rPr>
              <a:t>Process</a:t>
            </a:r>
            <a:r>
              <a:rPr>
                <a:solidFill>
                  <a:srgbClr val="666600"/>
                </a:solidFill>
              </a:rPr>
              <a:t>,</a:t>
            </a:r>
            <a:r>
              <a:t> </a:t>
            </a:r>
            <a:r>
              <a:rPr>
                <a:solidFill>
                  <a:srgbClr val="660066"/>
                </a:solidFill>
              </a:rPr>
              <a:t>Queue</a:t>
            </a:r>
          </a:p>
          <a:p>
            <a:pPr marL="457200" indent="-317500" defTabSz="457200">
              <a:buClr>
                <a:srgbClr val="668099">
                  <a:alpha val="40000"/>
                </a:srgbClr>
              </a:buClr>
              <a:buSzPct val="100000"/>
              <a:buFont typeface="Monaco"/>
              <a:buAutoNum type="arabicPeriod" startAt="1"/>
              <a:defRPr sz="1100">
                <a:solidFill>
                  <a:srgbClr val="000088"/>
                </a:solidFill>
                <a:latin typeface="Monaco"/>
                <a:ea typeface="Monaco"/>
                <a:cs typeface="Monaco"/>
                <a:sym typeface="Monaco"/>
              </a:defRPr>
            </a:pPr>
            <a:r>
              <a:t>import</a:t>
            </a:r>
            <a:r>
              <a:rPr>
                <a:solidFill>
                  <a:srgbClr val="668099">
                    <a:alpha val="40000"/>
                  </a:srgbClr>
                </a:solidFill>
              </a:rPr>
              <a:t> os</a:t>
            </a:r>
            <a:r>
              <a:rPr>
                <a:solidFill>
                  <a:srgbClr val="666600"/>
                </a:solidFill>
              </a:rPr>
              <a:t>,</a:t>
            </a:r>
            <a:r>
              <a:rPr>
                <a:solidFill>
                  <a:srgbClr val="668099">
                    <a:alpha val="40000"/>
                  </a:srgbClr>
                </a:solidFill>
              </a:rPr>
              <a:t> time</a:t>
            </a:r>
            <a:r>
              <a:rPr>
                <a:solidFill>
                  <a:srgbClr val="666600"/>
                </a:solidFill>
              </a:rPr>
              <a:t>,</a:t>
            </a:r>
            <a:r>
              <a:rPr>
                <a:solidFill>
                  <a:srgbClr val="668099">
                    <a:alpha val="40000"/>
                  </a:srgbClr>
                </a:solidFill>
              </a:rPr>
              <a:t> random</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100">
                <a:solidFill>
                  <a:srgbClr val="880000"/>
                </a:solidFill>
                <a:latin typeface="Monaco"/>
                <a:ea typeface="Monaco"/>
                <a:cs typeface="Monaco"/>
                <a:sym typeface="Monaco"/>
              </a:defRPr>
            </a:pPr>
            <a:r>
              <a:t># 写数据进程执行的代码:</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100">
                <a:solidFill>
                  <a:srgbClr val="000088"/>
                </a:solidFill>
                <a:latin typeface="Monaco"/>
                <a:ea typeface="Monaco"/>
                <a:cs typeface="Monaco"/>
                <a:sym typeface="Monaco"/>
              </a:defRPr>
            </a:pPr>
            <a:r>
              <a:t>def</a:t>
            </a:r>
            <a:r>
              <a:rPr>
                <a:solidFill>
                  <a:srgbClr val="668099">
                    <a:alpha val="40000"/>
                  </a:srgbClr>
                </a:solidFill>
              </a:rPr>
              <a:t> write</a:t>
            </a:r>
            <a:r>
              <a:rPr>
                <a:solidFill>
                  <a:srgbClr val="666600"/>
                </a:solidFill>
              </a:rPr>
              <a:t>(</a:t>
            </a:r>
            <a:r>
              <a:rPr>
                <a:solidFill>
                  <a:srgbClr val="668099">
                    <a:alpha val="40000"/>
                  </a:srgbClr>
                </a:solidFill>
              </a:rPr>
              <a:t>q</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1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'Process to write: %s'</a:t>
            </a:r>
            <a:r>
              <a:rPr>
                <a:solidFill>
                  <a:srgbClr val="668099">
                    <a:alpha val="40000"/>
                  </a:srgbClr>
                </a:solidFill>
              </a:rPr>
              <a:t> </a:t>
            </a:r>
            <a:r>
              <a:rPr>
                <a:solidFill>
                  <a:srgbClr val="666600"/>
                </a:solidFill>
              </a:rPr>
              <a:t>%</a:t>
            </a:r>
            <a:r>
              <a:rPr>
                <a:solidFill>
                  <a:srgbClr val="668099">
                    <a:alpha val="40000"/>
                  </a:srgbClr>
                </a:solidFill>
              </a:rPr>
              <a:t> os</a:t>
            </a:r>
            <a:r>
              <a:rPr>
                <a:solidFill>
                  <a:srgbClr val="666600"/>
                </a:solidFill>
              </a:rPr>
              <a:t>.</a:t>
            </a:r>
            <a:r>
              <a:rPr>
                <a:solidFill>
                  <a:srgbClr val="668099">
                    <a:alpha val="40000"/>
                  </a:srgbClr>
                </a:solidFill>
              </a:rPr>
              <a:t>getpid</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100">
                <a:solidFill>
                  <a:srgbClr val="668099">
                    <a:alpha val="40000"/>
                  </a:srgbClr>
                </a:solidFill>
                <a:latin typeface="Monaco"/>
                <a:ea typeface="Monaco"/>
                <a:cs typeface="Monaco"/>
                <a:sym typeface="Monaco"/>
              </a:defRPr>
            </a:pPr>
            <a:r>
              <a:t>    </a:t>
            </a:r>
            <a:r>
              <a:rPr>
                <a:solidFill>
                  <a:srgbClr val="000088"/>
                </a:solidFill>
              </a:rPr>
              <a:t>for</a:t>
            </a:r>
            <a:r>
              <a:t> value </a:t>
            </a:r>
            <a:r>
              <a:rPr>
                <a:solidFill>
                  <a:srgbClr val="000088"/>
                </a:solidFill>
              </a:rPr>
              <a:t>in</a:t>
            </a:r>
            <a:r>
              <a:t> </a:t>
            </a:r>
            <a:r>
              <a:rPr>
                <a:solidFill>
                  <a:srgbClr val="666600"/>
                </a:solidFill>
              </a:rPr>
              <a:t>[</a:t>
            </a:r>
            <a:r>
              <a:rPr>
                <a:solidFill>
                  <a:srgbClr val="008800"/>
                </a:solidFill>
              </a:rPr>
              <a:t>'A'</a:t>
            </a:r>
            <a:r>
              <a:rPr>
                <a:solidFill>
                  <a:srgbClr val="666600"/>
                </a:solidFill>
              </a:rPr>
              <a:t>,</a:t>
            </a:r>
            <a:r>
              <a:t> </a:t>
            </a:r>
            <a:r>
              <a:rPr>
                <a:solidFill>
                  <a:srgbClr val="008800"/>
                </a:solidFill>
              </a:rPr>
              <a:t>'B'</a:t>
            </a:r>
            <a:r>
              <a:rPr>
                <a:solidFill>
                  <a:srgbClr val="666600"/>
                </a:solidFill>
              </a:rPr>
              <a:t>,</a:t>
            </a:r>
            <a:r>
              <a:t> </a:t>
            </a:r>
            <a:r>
              <a:rPr>
                <a:solidFill>
                  <a:srgbClr val="008800"/>
                </a:solidFill>
              </a:rPr>
              <a:t>'C'</a:t>
            </a:r>
            <a:r>
              <a:rPr>
                <a:solidFill>
                  <a:srgbClr val="666600"/>
                </a:solidFill>
              </a:rPr>
              <a:t>]:</a:t>
            </a:r>
          </a:p>
          <a:p>
            <a:pPr marL="457200" indent="-317500" defTabSz="457200">
              <a:buClr>
                <a:srgbClr val="668099">
                  <a:alpha val="40000"/>
                </a:srgbClr>
              </a:buClr>
              <a:buSzPct val="100000"/>
              <a:buFont typeface="Monaco"/>
              <a:buAutoNum type="arabicPeriod" startAt="1"/>
              <a:defRPr sz="11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'Put %s to queue...'</a:t>
            </a:r>
            <a:r>
              <a:rPr>
                <a:solidFill>
                  <a:srgbClr val="668099">
                    <a:alpha val="40000"/>
                  </a:srgbClr>
                </a:solidFill>
              </a:rPr>
              <a:t> </a:t>
            </a:r>
            <a:r>
              <a:rPr>
                <a:solidFill>
                  <a:srgbClr val="666600"/>
                </a:solidFill>
              </a:rPr>
              <a:t>%</a:t>
            </a:r>
            <a:r>
              <a:rPr>
                <a:solidFill>
                  <a:srgbClr val="668099">
                    <a:alpha val="40000"/>
                  </a:srgbClr>
                </a:solidFill>
              </a:rPr>
              <a:t> value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100">
                <a:solidFill>
                  <a:srgbClr val="668099">
                    <a:alpha val="40000"/>
                  </a:srgbClr>
                </a:solidFill>
                <a:latin typeface="Monaco"/>
                <a:ea typeface="Monaco"/>
                <a:cs typeface="Monaco"/>
                <a:sym typeface="Monaco"/>
              </a:defRPr>
            </a:pPr>
            <a:r>
              <a:t>        q</a:t>
            </a:r>
            <a:r>
              <a:rPr>
                <a:solidFill>
                  <a:srgbClr val="666600"/>
                </a:solidFill>
              </a:rPr>
              <a:t>.</a:t>
            </a:r>
            <a:r>
              <a:t>put</a:t>
            </a:r>
            <a:r>
              <a:rPr>
                <a:solidFill>
                  <a:srgbClr val="666600"/>
                </a:solidFill>
              </a:rPr>
              <a:t>(</a:t>
            </a:r>
            <a:r>
              <a:t>value</a:t>
            </a:r>
            <a:r>
              <a:rPr>
                <a:solidFill>
                  <a:srgbClr val="666600"/>
                </a:solidFill>
              </a:rPr>
              <a:t>)</a:t>
            </a:r>
          </a:p>
          <a:p>
            <a:pPr marL="457200" indent="-317500" defTabSz="457200">
              <a:buClr>
                <a:srgbClr val="668099">
                  <a:alpha val="40000"/>
                </a:srgbClr>
              </a:buClr>
              <a:buSzPct val="100000"/>
              <a:buFont typeface="Monaco"/>
              <a:buAutoNum type="arabicPeriod" startAt="1"/>
              <a:defRPr sz="1100">
                <a:solidFill>
                  <a:srgbClr val="668099">
                    <a:alpha val="40000"/>
                  </a:srgbClr>
                </a:solidFill>
                <a:latin typeface="Monaco"/>
                <a:ea typeface="Monaco"/>
                <a:cs typeface="Monaco"/>
                <a:sym typeface="Monaco"/>
              </a:defRPr>
            </a:pPr>
            <a:r>
              <a:t>        time</a:t>
            </a:r>
            <a:r>
              <a:rPr>
                <a:solidFill>
                  <a:srgbClr val="666600"/>
                </a:solidFill>
              </a:rPr>
              <a:t>.</a:t>
            </a:r>
            <a:r>
              <a:t>sleep</a:t>
            </a:r>
            <a:r>
              <a:rPr>
                <a:solidFill>
                  <a:srgbClr val="666600"/>
                </a:solidFill>
              </a:rPr>
              <a:t>(</a:t>
            </a:r>
            <a:r>
              <a:t>random</a:t>
            </a:r>
            <a:r>
              <a:rPr>
                <a:solidFill>
                  <a:srgbClr val="666600"/>
                </a:solidFill>
              </a:rPr>
              <a:t>.</a:t>
            </a:r>
            <a:r>
              <a:t>random</a:t>
            </a:r>
            <a:r>
              <a:rPr>
                <a:solidFill>
                  <a:srgbClr val="666600"/>
                </a:solidFill>
              </a:rPr>
              <a:t>())</a:t>
            </a:r>
          </a:p>
          <a:p>
            <a:pPr marL="457200" indent="-317500" defTabSz="457200">
              <a:buClr>
                <a:srgbClr val="668099">
                  <a:alpha val="40000"/>
                </a:srgbClr>
              </a:buClr>
              <a:buSzPct val="100000"/>
              <a:buFont typeface="Monaco"/>
              <a:buAutoNum type="arabicPeriod" startAt="1"/>
              <a:defRPr sz="1100">
                <a:solidFill>
                  <a:srgbClr val="880000"/>
                </a:solidFill>
                <a:latin typeface="Monaco"/>
                <a:ea typeface="Monaco"/>
                <a:cs typeface="Monaco"/>
                <a:sym typeface="Monaco"/>
              </a:defRPr>
            </a:pPr>
            <a:r>
              <a:t># 读数据进程执行的代码:</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100">
                <a:solidFill>
                  <a:srgbClr val="000088"/>
                </a:solidFill>
                <a:latin typeface="Monaco"/>
                <a:ea typeface="Monaco"/>
                <a:cs typeface="Monaco"/>
                <a:sym typeface="Monaco"/>
              </a:defRPr>
            </a:pPr>
            <a:r>
              <a:t>def</a:t>
            </a:r>
            <a:r>
              <a:rPr>
                <a:solidFill>
                  <a:srgbClr val="668099">
                    <a:alpha val="40000"/>
                  </a:srgbClr>
                </a:solidFill>
              </a:rPr>
              <a:t> read</a:t>
            </a:r>
            <a:r>
              <a:rPr>
                <a:solidFill>
                  <a:srgbClr val="666600"/>
                </a:solidFill>
              </a:rPr>
              <a:t>(</a:t>
            </a:r>
            <a:r>
              <a:rPr>
                <a:solidFill>
                  <a:srgbClr val="668099">
                    <a:alpha val="40000"/>
                  </a:srgbClr>
                </a:solidFill>
              </a:rPr>
              <a:t>q</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1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'Process to read: %s'</a:t>
            </a:r>
            <a:r>
              <a:rPr>
                <a:solidFill>
                  <a:srgbClr val="668099">
                    <a:alpha val="40000"/>
                  </a:srgbClr>
                </a:solidFill>
              </a:rPr>
              <a:t> </a:t>
            </a:r>
            <a:r>
              <a:rPr>
                <a:solidFill>
                  <a:srgbClr val="666600"/>
                </a:solidFill>
              </a:rPr>
              <a:t>%</a:t>
            </a:r>
            <a:r>
              <a:rPr>
                <a:solidFill>
                  <a:srgbClr val="668099">
                    <a:alpha val="40000"/>
                  </a:srgbClr>
                </a:solidFill>
              </a:rPr>
              <a:t> os</a:t>
            </a:r>
            <a:r>
              <a:rPr>
                <a:solidFill>
                  <a:srgbClr val="666600"/>
                </a:solidFill>
              </a:rPr>
              <a:t>.</a:t>
            </a:r>
            <a:r>
              <a:rPr>
                <a:solidFill>
                  <a:srgbClr val="668099">
                    <a:alpha val="40000"/>
                  </a:srgbClr>
                </a:solidFill>
              </a:rPr>
              <a:t>getpid</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100">
                <a:solidFill>
                  <a:srgbClr val="668099">
                    <a:alpha val="40000"/>
                  </a:srgbClr>
                </a:solidFill>
                <a:latin typeface="Monaco"/>
                <a:ea typeface="Monaco"/>
                <a:cs typeface="Monaco"/>
                <a:sym typeface="Monaco"/>
              </a:defRPr>
            </a:pPr>
            <a:r>
              <a:t>    </a:t>
            </a:r>
            <a:r>
              <a:rPr>
                <a:solidFill>
                  <a:srgbClr val="000088"/>
                </a:solidFill>
              </a:rPr>
              <a:t>while</a:t>
            </a:r>
            <a:r>
              <a:t> </a:t>
            </a:r>
            <a:r>
              <a:rPr>
                <a:solidFill>
                  <a:srgbClr val="000088"/>
                </a:solidFill>
              </a:rPr>
              <a:t>True</a:t>
            </a:r>
            <a:r>
              <a:rPr>
                <a:solidFill>
                  <a:srgbClr val="666600"/>
                </a:solidFill>
              </a:rPr>
              <a:t>:</a:t>
            </a:r>
          </a:p>
          <a:p>
            <a:pPr marL="457200" indent="-317500" defTabSz="457200">
              <a:buClr>
                <a:srgbClr val="668099">
                  <a:alpha val="40000"/>
                </a:srgbClr>
              </a:buClr>
              <a:buSzPct val="100000"/>
              <a:buFont typeface="Monaco"/>
              <a:buAutoNum type="arabicPeriod" startAt="1"/>
              <a:defRPr sz="1100">
                <a:solidFill>
                  <a:srgbClr val="668099">
                    <a:alpha val="40000"/>
                  </a:srgbClr>
                </a:solidFill>
                <a:latin typeface="Monaco"/>
                <a:ea typeface="Monaco"/>
                <a:cs typeface="Monaco"/>
                <a:sym typeface="Monaco"/>
              </a:defRPr>
            </a:pPr>
            <a:r>
              <a:t>        value </a:t>
            </a:r>
            <a:r>
              <a:rPr>
                <a:solidFill>
                  <a:srgbClr val="666600"/>
                </a:solidFill>
              </a:rPr>
              <a:t>=</a:t>
            </a:r>
            <a:r>
              <a:t> q</a:t>
            </a:r>
            <a:r>
              <a:rPr>
                <a:solidFill>
                  <a:srgbClr val="666600"/>
                </a:solidFill>
              </a:rPr>
              <a:t>.</a:t>
            </a:r>
            <a:r>
              <a:t>get</a:t>
            </a:r>
            <a:r>
              <a:rPr>
                <a:solidFill>
                  <a:srgbClr val="666600"/>
                </a:solidFill>
              </a:rPr>
              <a:t>(</a:t>
            </a:r>
            <a:r>
              <a:rPr>
                <a:solidFill>
                  <a:srgbClr val="000088"/>
                </a:solidFill>
              </a:rPr>
              <a:t>True</a:t>
            </a:r>
            <a:r>
              <a:rPr>
                <a:solidFill>
                  <a:srgbClr val="666600"/>
                </a:solidFill>
              </a:rPr>
              <a:t>)</a:t>
            </a:r>
          </a:p>
          <a:p>
            <a:pPr marL="457200" indent="-317500" defTabSz="457200">
              <a:buClr>
                <a:srgbClr val="668099">
                  <a:alpha val="40000"/>
                </a:srgbClr>
              </a:buClr>
              <a:buSzPct val="100000"/>
              <a:buFont typeface="Monaco"/>
              <a:buAutoNum type="arabicPeriod" startAt="1"/>
              <a:defRPr sz="11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'Get %s from queue.'</a:t>
            </a:r>
            <a:r>
              <a:rPr>
                <a:solidFill>
                  <a:srgbClr val="668099">
                    <a:alpha val="40000"/>
                  </a:srgbClr>
                </a:solidFill>
              </a:rPr>
              <a:t> </a:t>
            </a:r>
            <a:r>
              <a:rPr>
                <a:solidFill>
                  <a:srgbClr val="666600"/>
                </a:solidFill>
              </a:rPr>
              <a:t>%</a:t>
            </a:r>
            <a:r>
              <a:rPr>
                <a:solidFill>
                  <a:srgbClr val="668099">
                    <a:alpha val="40000"/>
                  </a:srgbClr>
                </a:solidFill>
              </a:rPr>
              <a:t> value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100">
                <a:solidFill>
                  <a:srgbClr val="008800"/>
                </a:solidFill>
                <a:latin typeface="Monaco"/>
                <a:ea typeface="Monaco"/>
                <a:cs typeface="Monaco"/>
                <a:sym typeface="Monaco"/>
              </a:defRPr>
            </a:pPr>
            <a:r>
              <a:rPr>
                <a:solidFill>
                  <a:srgbClr val="000088"/>
                </a:solidFill>
              </a:rPr>
              <a:t>if</a:t>
            </a:r>
            <a:r>
              <a:rPr>
                <a:solidFill>
                  <a:srgbClr val="668099">
                    <a:alpha val="40000"/>
                  </a:srgbClr>
                </a:solidFill>
              </a:rPr>
              <a:t> __name__</a:t>
            </a:r>
            <a:r>
              <a:rPr>
                <a:solidFill>
                  <a:srgbClr val="666600"/>
                </a:solidFill>
              </a:rPr>
              <a:t>==</a:t>
            </a:r>
            <a:r>
              <a:t>'__main__'</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100">
                <a:solidFill>
                  <a:srgbClr val="880000"/>
                </a:solidFill>
                <a:latin typeface="Monaco"/>
                <a:ea typeface="Monaco"/>
                <a:cs typeface="Monaco"/>
                <a:sym typeface="Monaco"/>
              </a:defRPr>
            </a:pPr>
            <a:r>
              <a:rPr>
                <a:solidFill>
                  <a:srgbClr val="668099">
                    <a:alpha val="40000"/>
                  </a:srgbClr>
                </a:solidFill>
              </a:rPr>
              <a:t>    </a:t>
            </a:r>
            <a:r>
              <a:t># 父进程创建Queue，并传给各个子进程：</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100">
                <a:solidFill>
                  <a:srgbClr val="668099">
                    <a:alpha val="40000"/>
                  </a:srgbClr>
                </a:solidFill>
                <a:latin typeface="Monaco"/>
                <a:ea typeface="Monaco"/>
                <a:cs typeface="Monaco"/>
                <a:sym typeface="Monaco"/>
              </a:defRPr>
            </a:pPr>
            <a:r>
              <a:t>    q </a:t>
            </a:r>
            <a:r>
              <a:rPr>
                <a:solidFill>
                  <a:srgbClr val="666600"/>
                </a:solidFill>
              </a:rPr>
              <a:t>=</a:t>
            </a:r>
            <a:r>
              <a:t> </a:t>
            </a:r>
            <a:r>
              <a:rPr>
                <a:solidFill>
                  <a:srgbClr val="660066"/>
                </a:solidFill>
              </a:rPr>
              <a:t>Queue</a:t>
            </a:r>
            <a:r>
              <a:rPr>
                <a:solidFill>
                  <a:srgbClr val="666600"/>
                </a:solidFill>
              </a:rPr>
              <a:t>()</a:t>
            </a:r>
          </a:p>
          <a:p>
            <a:pPr marL="457200" indent="-317500" defTabSz="457200">
              <a:buClr>
                <a:srgbClr val="668099">
                  <a:alpha val="40000"/>
                </a:srgbClr>
              </a:buClr>
              <a:buSzPct val="100000"/>
              <a:buFont typeface="Monaco"/>
              <a:buAutoNum type="arabicPeriod" startAt="1"/>
              <a:defRPr sz="1100">
                <a:solidFill>
                  <a:srgbClr val="668099">
                    <a:alpha val="40000"/>
                  </a:srgbClr>
                </a:solidFill>
                <a:latin typeface="Monaco"/>
                <a:ea typeface="Monaco"/>
                <a:cs typeface="Monaco"/>
                <a:sym typeface="Monaco"/>
              </a:defRPr>
            </a:pPr>
            <a:r>
              <a:t>    pw </a:t>
            </a:r>
            <a:r>
              <a:rPr>
                <a:solidFill>
                  <a:srgbClr val="666600"/>
                </a:solidFill>
              </a:rPr>
              <a:t>=</a:t>
            </a:r>
            <a:r>
              <a:t> </a:t>
            </a:r>
            <a:r>
              <a:rPr>
                <a:solidFill>
                  <a:srgbClr val="660066"/>
                </a:solidFill>
              </a:rPr>
              <a:t>Process</a:t>
            </a:r>
            <a:r>
              <a:rPr>
                <a:solidFill>
                  <a:srgbClr val="666600"/>
                </a:solidFill>
              </a:rPr>
              <a:t>(</a:t>
            </a:r>
            <a:r>
              <a:t>target</a:t>
            </a:r>
            <a:r>
              <a:rPr>
                <a:solidFill>
                  <a:srgbClr val="666600"/>
                </a:solidFill>
              </a:rPr>
              <a:t>=</a:t>
            </a:r>
            <a:r>
              <a:t>write</a:t>
            </a:r>
            <a:r>
              <a:rPr>
                <a:solidFill>
                  <a:srgbClr val="666600"/>
                </a:solidFill>
              </a:rPr>
              <a:t>,</a:t>
            </a:r>
            <a:r>
              <a:t> args</a:t>
            </a:r>
            <a:r>
              <a:rPr>
                <a:solidFill>
                  <a:srgbClr val="666600"/>
                </a:solidFill>
              </a:rPr>
              <a:t>=(</a:t>
            </a:r>
            <a:r>
              <a:t>q</a:t>
            </a:r>
            <a:r>
              <a:rPr>
                <a:solidFill>
                  <a:srgbClr val="666600"/>
                </a:solidFill>
              </a:rPr>
              <a:t>,))</a:t>
            </a:r>
          </a:p>
          <a:p>
            <a:pPr marL="457200" indent="-317500" defTabSz="457200">
              <a:buClr>
                <a:srgbClr val="668099">
                  <a:alpha val="40000"/>
                </a:srgbClr>
              </a:buClr>
              <a:buSzPct val="100000"/>
              <a:buFont typeface="Monaco"/>
              <a:buAutoNum type="arabicPeriod" startAt="1"/>
              <a:defRPr sz="1100">
                <a:solidFill>
                  <a:srgbClr val="668099">
                    <a:alpha val="40000"/>
                  </a:srgbClr>
                </a:solidFill>
                <a:latin typeface="Monaco"/>
                <a:ea typeface="Monaco"/>
                <a:cs typeface="Monaco"/>
                <a:sym typeface="Monaco"/>
              </a:defRPr>
            </a:pPr>
            <a:r>
              <a:t>    pr </a:t>
            </a:r>
            <a:r>
              <a:rPr>
                <a:solidFill>
                  <a:srgbClr val="666600"/>
                </a:solidFill>
              </a:rPr>
              <a:t>=</a:t>
            </a:r>
            <a:r>
              <a:t> </a:t>
            </a:r>
            <a:r>
              <a:rPr>
                <a:solidFill>
                  <a:srgbClr val="660066"/>
                </a:solidFill>
              </a:rPr>
              <a:t>Process</a:t>
            </a:r>
            <a:r>
              <a:rPr>
                <a:solidFill>
                  <a:srgbClr val="666600"/>
                </a:solidFill>
              </a:rPr>
              <a:t>(</a:t>
            </a:r>
            <a:r>
              <a:t>target</a:t>
            </a:r>
            <a:r>
              <a:rPr>
                <a:solidFill>
                  <a:srgbClr val="666600"/>
                </a:solidFill>
              </a:rPr>
              <a:t>=</a:t>
            </a:r>
            <a:r>
              <a:t>read</a:t>
            </a:r>
            <a:r>
              <a:rPr>
                <a:solidFill>
                  <a:srgbClr val="666600"/>
                </a:solidFill>
              </a:rPr>
              <a:t>,</a:t>
            </a:r>
            <a:r>
              <a:t> args</a:t>
            </a:r>
            <a:r>
              <a:rPr>
                <a:solidFill>
                  <a:srgbClr val="666600"/>
                </a:solidFill>
              </a:rPr>
              <a:t>=(</a:t>
            </a:r>
            <a:r>
              <a:t>q</a:t>
            </a:r>
            <a:r>
              <a:rPr>
                <a:solidFill>
                  <a:srgbClr val="666600"/>
                </a:solidFill>
              </a:rPr>
              <a:t>,))</a:t>
            </a:r>
          </a:p>
          <a:p>
            <a:pPr marL="457200" indent="-317500" defTabSz="457200">
              <a:buClr>
                <a:srgbClr val="668099">
                  <a:alpha val="40000"/>
                </a:srgbClr>
              </a:buClr>
              <a:buSzPct val="100000"/>
              <a:buFont typeface="Monaco"/>
              <a:buAutoNum type="arabicPeriod" startAt="1"/>
              <a:defRPr sz="1100">
                <a:solidFill>
                  <a:srgbClr val="880000"/>
                </a:solidFill>
                <a:latin typeface="Monaco"/>
                <a:ea typeface="Monaco"/>
                <a:cs typeface="Monaco"/>
                <a:sym typeface="Monaco"/>
              </a:defRPr>
            </a:pPr>
            <a:r>
              <a:rPr>
                <a:solidFill>
                  <a:srgbClr val="668099">
                    <a:alpha val="40000"/>
                  </a:srgbClr>
                </a:solidFill>
              </a:rPr>
              <a:t>    </a:t>
            </a:r>
            <a:r>
              <a:t># 启动子进程pw，写入:</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100">
                <a:solidFill>
                  <a:srgbClr val="668099">
                    <a:alpha val="40000"/>
                  </a:srgbClr>
                </a:solidFill>
                <a:latin typeface="Monaco"/>
                <a:ea typeface="Monaco"/>
                <a:cs typeface="Monaco"/>
                <a:sym typeface="Monaco"/>
              </a:defRPr>
            </a:pPr>
            <a:r>
              <a:t>    pw</a:t>
            </a:r>
            <a:r>
              <a:rPr>
                <a:solidFill>
                  <a:srgbClr val="666600"/>
                </a:solidFill>
              </a:rPr>
              <a:t>.</a:t>
            </a:r>
            <a:r>
              <a:t>start</a:t>
            </a:r>
            <a:r>
              <a:rPr>
                <a:solidFill>
                  <a:srgbClr val="666600"/>
                </a:solidFill>
              </a:rPr>
              <a:t>()</a:t>
            </a:r>
          </a:p>
          <a:p>
            <a:pPr marL="457200" indent="-317500" defTabSz="457200">
              <a:buClr>
                <a:srgbClr val="668099">
                  <a:alpha val="40000"/>
                </a:srgbClr>
              </a:buClr>
              <a:buSzPct val="100000"/>
              <a:buFont typeface="Monaco"/>
              <a:buAutoNum type="arabicPeriod" startAt="1"/>
              <a:defRPr sz="1100">
                <a:solidFill>
                  <a:srgbClr val="880000"/>
                </a:solidFill>
                <a:latin typeface="Monaco"/>
                <a:ea typeface="Monaco"/>
                <a:cs typeface="Monaco"/>
                <a:sym typeface="Monaco"/>
              </a:defRPr>
            </a:pPr>
            <a:r>
              <a:rPr>
                <a:solidFill>
                  <a:srgbClr val="668099">
                    <a:alpha val="40000"/>
                  </a:srgbClr>
                </a:solidFill>
              </a:rPr>
              <a:t>    </a:t>
            </a:r>
            <a:r>
              <a:t># 启动子进程pr，读取:</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100">
                <a:solidFill>
                  <a:srgbClr val="668099">
                    <a:alpha val="40000"/>
                  </a:srgbClr>
                </a:solidFill>
                <a:latin typeface="Monaco"/>
                <a:ea typeface="Monaco"/>
                <a:cs typeface="Monaco"/>
                <a:sym typeface="Monaco"/>
              </a:defRPr>
            </a:pPr>
            <a:r>
              <a:t>    pr</a:t>
            </a:r>
            <a:r>
              <a:rPr>
                <a:solidFill>
                  <a:srgbClr val="666600"/>
                </a:solidFill>
              </a:rPr>
              <a:t>.</a:t>
            </a:r>
            <a:r>
              <a:t>start</a:t>
            </a:r>
            <a:r>
              <a:rPr>
                <a:solidFill>
                  <a:srgbClr val="666600"/>
                </a:solidFill>
              </a:rPr>
              <a:t>()</a:t>
            </a:r>
          </a:p>
          <a:p>
            <a:pPr marL="457200" indent="-317500" defTabSz="457200">
              <a:buClr>
                <a:srgbClr val="668099">
                  <a:alpha val="40000"/>
                </a:srgbClr>
              </a:buClr>
              <a:buSzPct val="100000"/>
              <a:buFont typeface="Monaco"/>
              <a:buAutoNum type="arabicPeriod" startAt="1"/>
              <a:defRPr sz="1100">
                <a:solidFill>
                  <a:srgbClr val="880000"/>
                </a:solidFill>
                <a:latin typeface="Monaco"/>
                <a:ea typeface="Monaco"/>
                <a:cs typeface="Monaco"/>
                <a:sym typeface="Monaco"/>
              </a:defRPr>
            </a:pPr>
            <a:r>
              <a:rPr>
                <a:solidFill>
                  <a:srgbClr val="668099">
                    <a:alpha val="40000"/>
                  </a:srgbClr>
                </a:solidFill>
              </a:rPr>
              <a:t>    </a:t>
            </a:r>
            <a:r>
              <a:t># 等待pw结束:</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100">
                <a:solidFill>
                  <a:srgbClr val="668099">
                    <a:alpha val="40000"/>
                  </a:srgbClr>
                </a:solidFill>
                <a:latin typeface="Monaco"/>
                <a:ea typeface="Monaco"/>
                <a:cs typeface="Monaco"/>
                <a:sym typeface="Monaco"/>
              </a:defRPr>
            </a:pPr>
            <a:r>
              <a:t>    pw</a:t>
            </a:r>
            <a:r>
              <a:rPr>
                <a:solidFill>
                  <a:srgbClr val="666600"/>
                </a:solidFill>
              </a:rPr>
              <a:t>.</a:t>
            </a:r>
            <a:r>
              <a:t>join</a:t>
            </a:r>
            <a:r>
              <a:rPr>
                <a:solidFill>
                  <a:srgbClr val="666600"/>
                </a:solidFill>
              </a:rPr>
              <a:t>()</a:t>
            </a:r>
          </a:p>
          <a:p>
            <a:pPr marL="457200" indent="-317500" defTabSz="457200">
              <a:buClr>
                <a:srgbClr val="668099">
                  <a:alpha val="40000"/>
                </a:srgbClr>
              </a:buClr>
              <a:buSzPct val="100000"/>
              <a:buFont typeface="Monaco"/>
              <a:buAutoNum type="arabicPeriod" startAt="1"/>
              <a:defRPr sz="1100">
                <a:solidFill>
                  <a:srgbClr val="880000"/>
                </a:solidFill>
                <a:latin typeface="Monaco"/>
                <a:ea typeface="Monaco"/>
                <a:cs typeface="Monaco"/>
                <a:sym typeface="Monaco"/>
              </a:defRPr>
            </a:pPr>
            <a:r>
              <a:rPr>
                <a:solidFill>
                  <a:srgbClr val="668099">
                    <a:alpha val="40000"/>
                  </a:srgbClr>
                </a:solidFill>
              </a:rPr>
              <a:t>    </a:t>
            </a:r>
            <a:r>
              <a:t># pr进程里是死循环，无法等待其结束，只能强行终止:</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100">
                <a:solidFill>
                  <a:srgbClr val="668099">
                    <a:alpha val="40000"/>
                  </a:srgbClr>
                </a:solidFill>
                <a:latin typeface="Monaco"/>
                <a:ea typeface="Monaco"/>
                <a:cs typeface="Monaco"/>
                <a:sym typeface="Monaco"/>
              </a:defRPr>
            </a:pPr>
            <a:r>
              <a:t>    pr</a:t>
            </a:r>
            <a:r>
              <a:rPr>
                <a:solidFill>
                  <a:srgbClr val="666600"/>
                </a:solidFill>
              </a:rPr>
              <a:t>.</a:t>
            </a:r>
            <a:r>
              <a:t>terminate</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2" name="13.1 多进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13.1	</a:t>
            </a:r>
            <a:r>
              <a:t>多进程</a:t>
            </a:r>
          </a:p>
        </p:txBody>
      </p:sp>
      <p:sp>
        <p:nvSpPr>
          <p:cNvPr id="3023" name="运行结果如下："/>
          <p:cNvSpPr txBox="1"/>
          <p:nvPr/>
        </p:nvSpPr>
        <p:spPr>
          <a:xfrm>
            <a:off x="979597" y="1023825"/>
            <a:ext cx="17043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运行结果如下：</a:t>
            </a:r>
          </a:p>
        </p:txBody>
      </p:sp>
      <p:pic>
        <p:nvPicPr>
          <p:cNvPr id="3024" name="图像" descr="图像"/>
          <p:cNvPicPr>
            <a:picLocks noChangeAspect="1"/>
          </p:cNvPicPr>
          <p:nvPr/>
        </p:nvPicPr>
        <p:blipFill>
          <a:blip r:embed="rId3">
            <a:extLst/>
          </a:blip>
          <a:stretch>
            <a:fillRect/>
          </a:stretch>
        </p:blipFill>
        <p:spPr>
          <a:xfrm>
            <a:off x="3263900" y="1779533"/>
            <a:ext cx="2616200" cy="1981201"/>
          </a:xfrm>
          <a:prstGeom prst="rect">
            <a:avLst/>
          </a:prstGeom>
          <a:ln w="12700">
            <a:miter lim="400000"/>
          </a:ln>
        </p:spPr>
      </p:pic>
      <p:sp>
        <p:nvSpPr>
          <p:cNvPr id="3025" name="在Unix/Linux下，multiprocessing模块封装了fork()调用，使我们不需要关注fork()的细节。由于Windows没有fork调用，因此，multiprocessing需要“模拟”出fork的效果，父进程所有Python对象都必须通过pickle序列化再传到子进程去，所有，如果multiprocessing在Windows下调用失败了，要先考虑是不是pickle失败了。"/>
          <p:cNvSpPr txBox="1"/>
          <p:nvPr/>
        </p:nvSpPr>
        <p:spPr>
          <a:xfrm>
            <a:off x="607516" y="4162362"/>
            <a:ext cx="7928968" cy="17045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a:t>
            </a:r>
            <a:r>
              <a:rPr>
                <a:solidFill>
                  <a:schemeClr val="accent2">
                    <a:satOff val="-67193"/>
                    <a:lumOff val="20931"/>
                  </a:schemeClr>
                </a:solidFill>
              </a:rPr>
              <a:t>Unix/Linux</a:t>
            </a:r>
            <a:r>
              <a:t>下，</a:t>
            </a:r>
            <a:r>
              <a:rPr>
                <a:solidFill>
                  <a:schemeClr val="accent2">
                    <a:satOff val="-67193"/>
                    <a:lumOff val="20931"/>
                  </a:schemeClr>
                </a:solidFill>
              </a:rPr>
              <a:t>multiprocessing</a:t>
            </a:r>
            <a:r>
              <a:t>模块封装了</a:t>
            </a:r>
            <a:r>
              <a:rPr>
                <a:solidFill>
                  <a:schemeClr val="accent2">
                    <a:satOff val="-67193"/>
                    <a:lumOff val="20931"/>
                  </a:schemeClr>
                </a:solidFill>
              </a:rPr>
              <a:t>fork()</a:t>
            </a:r>
            <a:r>
              <a:t>调用，使我们不需要关注</a:t>
            </a:r>
            <a:r>
              <a:rPr>
                <a:solidFill>
                  <a:schemeClr val="accent2">
                    <a:satOff val="-67193"/>
                    <a:lumOff val="20931"/>
                  </a:schemeClr>
                </a:solidFill>
              </a:rPr>
              <a:t>fork()</a:t>
            </a:r>
            <a:r>
              <a:t>的细节。由于Windows没有</a:t>
            </a:r>
            <a:r>
              <a:rPr>
                <a:solidFill>
                  <a:schemeClr val="accent2">
                    <a:satOff val="-67193"/>
                    <a:lumOff val="20931"/>
                  </a:schemeClr>
                </a:solidFill>
              </a:rPr>
              <a:t>fork</a:t>
            </a:r>
            <a:r>
              <a:t>调用，因此，</a:t>
            </a:r>
            <a:r>
              <a:rPr>
                <a:solidFill>
                  <a:schemeClr val="accent2">
                    <a:satOff val="-67193"/>
                    <a:lumOff val="20931"/>
                  </a:schemeClr>
                </a:solidFill>
              </a:rPr>
              <a:t>multiprocessing</a:t>
            </a:r>
            <a:r>
              <a:t>需要“模拟”出fork的效果，父进程所有Python对象都必须通过</a:t>
            </a:r>
            <a:r>
              <a:rPr>
                <a:solidFill>
                  <a:schemeClr val="accent2">
                    <a:satOff val="-67193"/>
                    <a:lumOff val="20931"/>
                  </a:schemeClr>
                </a:solidFill>
              </a:rPr>
              <a:t>pickle</a:t>
            </a:r>
            <a:r>
              <a:t>序列化再传到子进程去，所有，如果</a:t>
            </a:r>
            <a:r>
              <a:rPr>
                <a:solidFill>
                  <a:schemeClr val="accent2">
                    <a:satOff val="-67193"/>
                    <a:lumOff val="20931"/>
                  </a:schemeClr>
                </a:solidFill>
              </a:rPr>
              <a:t>multiprocessing</a:t>
            </a:r>
            <a:r>
              <a:t>在Windows下调用失败了，要先考虑是不是</a:t>
            </a:r>
            <a:r>
              <a:rPr>
                <a:solidFill>
                  <a:schemeClr val="accent2">
                    <a:satOff val="-67193"/>
                    <a:lumOff val="20931"/>
                  </a:schemeClr>
                </a:solidFill>
              </a:rPr>
              <a:t>pickle</a:t>
            </a:r>
            <a:r>
              <a:t>失败了。</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9" name="13.2 多线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13.2	</a:t>
            </a:r>
            <a:r>
              <a:t>多线程</a:t>
            </a:r>
          </a:p>
        </p:txBody>
      </p:sp>
      <p:sp>
        <p:nvSpPr>
          <p:cNvPr id="3030" name="多任务可以由多进程完成，也可以由一个进程内的多线程完成。前面提到了进程是由若干线程组成的，一个进程至少有一个线程。由于线程是操作系统直接支持的执行单元，因此，高级语言通常都内置多线程的支持，Python也不例外，并且，Python的线程是真正的Posix Thread，而不是模拟出来的线程。…"/>
          <p:cNvSpPr txBox="1"/>
          <p:nvPr/>
        </p:nvSpPr>
        <p:spPr>
          <a:xfrm>
            <a:off x="588635" y="2154582"/>
            <a:ext cx="7966730" cy="23459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多任务可以由多进程完成，也可以由一个进程内的多线程完成。前面提到了进程是由若干线程组成的，一个进程至少有一个线程。由于线程是操作系统直接支持的执行单元，因此，高级语言通常都内置多线程的支持，Python也不例外，并且，Python的线程是真正的</a:t>
            </a:r>
            <a:r>
              <a:rPr>
                <a:solidFill>
                  <a:schemeClr val="accent2">
                    <a:satOff val="-67193"/>
                    <a:lumOff val="20931"/>
                  </a:schemeClr>
                </a:solidFill>
              </a:rPr>
              <a:t>Posix Thread</a:t>
            </a:r>
            <a:r>
              <a:t>，而不是模拟出来的线程。</a:t>
            </a:r>
          </a:p>
          <a:p>
            <a:pPr defTabSz="457200">
              <a:defRPr>
                <a:solidFill>
                  <a:srgbClr val="000000"/>
                </a:solidFill>
                <a:latin typeface="Helvetica Neue"/>
                <a:ea typeface="Helvetica Neue"/>
                <a:cs typeface="Helvetica Neue"/>
                <a:sym typeface="Helvetica Neue"/>
              </a:defRPr>
            </a:pPr>
            <a:r>
              <a:t>Python的标准库提供了两个模块：</a:t>
            </a:r>
            <a:r>
              <a:rPr>
                <a:solidFill>
                  <a:schemeClr val="accent2">
                    <a:satOff val="-67193"/>
                    <a:lumOff val="20931"/>
                  </a:schemeClr>
                </a:solidFill>
              </a:rPr>
              <a:t>_thread</a:t>
            </a:r>
            <a:r>
              <a:t>和</a:t>
            </a:r>
            <a:r>
              <a:rPr>
                <a:solidFill>
                  <a:schemeClr val="accent2">
                    <a:satOff val="-67193"/>
                    <a:lumOff val="20931"/>
                  </a:schemeClr>
                </a:solidFill>
              </a:rPr>
              <a:t>threading</a:t>
            </a:r>
            <a:r>
              <a:t>，</a:t>
            </a:r>
            <a:r>
              <a:rPr>
                <a:solidFill>
                  <a:schemeClr val="accent2">
                    <a:satOff val="-67193"/>
                    <a:lumOff val="20931"/>
                  </a:schemeClr>
                </a:solidFill>
              </a:rPr>
              <a:t>_thread</a:t>
            </a:r>
            <a:r>
              <a:t>是低级模块，threading是高级模块，对_thread进行了封装。绝大多数情况下，只需要使用threading这个高级模块。</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4" name="13.2 多线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13.2	</a:t>
            </a:r>
            <a:r>
              <a:t>多线程</a:t>
            </a:r>
          </a:p>
        </p:txBody>
      </p:sp>
      <p:sp>
        <p:nvSpPr>
          <p:cNvPr id="3035" name="启动一个线程就是把一个函数传入并创建Thread实例，然后调用start()开始执行："/>
          <p:cNvSpPr txBox="1"/>
          <p:nvPr/>
        </p:nvSpPr>
        <p:spPr>
          <a:xfrm>
            <a:off x="588635" y="943692"/>
            <a:ext cx="7966730"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启动一个线程就是把一个函数传入并创建</a:t>
            </a:r>
            <a:r>
              <a:rPr>
                <a:solidFill>
                  <a:schemeClr val="accent2">
                    <a:satOff val="-67193"/>
                    <a:lumOff val="20931"/>
                  </a:schemeClr>
                </a:solidFill>
              </a:rPr>
              <a:t>Thread</a:t>
            </a:r>
            <a:r>
              <a:t>实例，然后调用</a:t>
            </a:r>
            <a:r>
              <a:rPr>
                <a:solidFill>
                  <a:schemeClr val="accent2">
                    <a:satOff val="-67193"/>
                    <a:lumOff val="20931"/>
                  </a:schemeClr>
                </a:solidFill>
              </a:rPr>
              <a:t>start()</a:t>
            </a:r>
            <a:r>
              <a:t>开始执行：</a:t>
            </a:r>
          </a:p>
        </p:txBody>
      </p:sp>
      <p:sp>
        <p:nvSpPr>
          <p:cNvPr id="3036" name="import time, threading…"/>
          <p:cNvSpPr txBox="1"/>
          <p:nvPr/>
        </p:nvSpPr>
        <p:spPr>
          <a:xfrm>
            <a:off x="1031381" y="2020786"/>
            <a:ext cx="7237548" cy="3355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200">
                <a:solidFill>
                  <a:srgbClr val="668099">
                    <a:alpha val="40000"/>
                  </a:srgbClr>
                </a:solidFill>
                <a:latin typeface="Monaco"/>
                <a:ea typeface="Monaco"/>
                <a:cs typeface="Monaco"/>
                <a:sym typeface="Monaco"/>
              </a:defRPr>
            </a:pPr>
            <a:r>
              <a:rPr>
                <a:solidFill>
                  <a:srgbClr val="000088"/>
                </a:solidFill>
              </a:rPr>
              <a:t>import</a:t>
            </a:r>
            <a:r>
              <a:t> time</a:t>
            </a:r>
            <a:r>
              <a:rPr>
                <a:solidFill>
                  <a:srgbClr val="666600"/>
                </a:solidFill>
              </a:rPr>
              <a:t>,</a:t>
            </a:r>
            <a:r>
              <a:t> threading</a:t>
            </a:r>
          </a:p>
          <a:p>
            <a:pPr marL="457200" indent="-317500" defTabSz="457200">
              <a:buClr>
                <a:srgbClr val="000088"/>
              </a:buClr>
              <a:buSzPct val="100000"/>
              <a:buFont typeface="Monaco"/>
              <a:buAutoNum type="arabicPeriod" startAt="1"/>
              <a:defRPr sz="1200">
                <a:solidFill>
                  <a:srgbClr val="880000"/>
                </a:solidFill>
                <a:latin typeface="Monaco"/>
                <a:ea typeface="Monaco"/>
                <a:cs typeface="Monaco"/>
                <a:sym typeface="Monaco"/>
              </a:defRPr>
            </a:pPr>
            <a:r>
              <a:t># 新线程执行的代码:</a:t>
            </a:r>
            <a:endParaRPr>
              <a:solidFill>
                <a:srgbClr val="668099">
                  <a:alpha val="40000"/>
                </a:srgbClr>
              </a:solidFill>
            </a:endParaRPr>
          </a:p>
          <a:p>
            <a:pPr marL="457200" indent="-317500" defTabSz="457200">
              <a:buClr>
                <a:srgbClr val="000088"/>
              </a:buClr>
              <a:buSzPct val="100000"/>
              <a:buFont typeface="Monaco"/>
              <a:buAutoNum type="arabicPeriod" startAt="1"/>
              <a:defRPr sz="1200">
                <a:solidFill>
                  <a:srgbClr val="000088"/>
                </a:solidFill>
                <a:latin typeface="Monaco"/>
                <a:ea typeface="Monaco"/>
                <a:cs typeface="Monaco"/>
                <a:sym typeface="Monaco"/>
              </a:defRPr>
            </a:pPr>
            <a:r>
              <a:t>def</a:t>
            </a:r>
            <a:r>
              <a:rPr>
                <a:solidFill>
                  <a:srgbClr val="668099">
                    <a:alpha val="40000"/>
                  </a:srgbClr>
                </a:solidFill>
              </a:rPr>
              <a:t> loop</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2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'thread %s is running...'</a:t>
            </a:r>
            <a:r>
              <a:rPr>
                <a:solidFill>
                  <a:srgbClr val="668099">
                    <a:alpha val="40000"/>
                  </a:srgbClr>
                </a:solidFill>
              </a:rPr>
              <a:t> </a:t>
            </a:r>
            <a:r>
              <a:rPr>
                <a:solidFill>
                  <a:srgbClr val="666600"/>
                </a:solidFill>
              </a:rPr>
              <a:t>%</a:t>
            </a:r>
            <a:r>
              <a:rPr>
                <a:solidFill>
                  <a:srgbClr val="668099">
                    <a:alpha val="40000"/>
                  </a:srgbClr>
                </a:solidFill>
              </a:rPr>
              <a:t> threading</a:t>
            </a:r>
            <a:r>
              <a:rPr>
                <a:solidFill>
                  <a:srgbClr val="666600"/>
                </a:solidFill>
              </a:rPr>
              <a:t>.</a:t>
            </a:r>
            <a:r>
              <a:rPr>
                <a:solidFill>
                  <a:srgbClr val="668099">
                    <a:alpha val="40000"/>
                  </a:srgbClr>
                </a:solidFill>
              </a:rPr>
              <a:t>current_thread</a:t>
            </a:r>
            <a:r>
              <a:rPr>
                <a:solidFill>
                  <a:srgbClr val="666600"/>
                </a:solidFill>
              </a:rPr>
              <a:t>().</a:t>
            </a:r>
            <a:r>
              <a:rPr>
                <a:solidFill>
                  <a:srgbClr val="668099">
                    <a:alpha val="40000"/>
                  </a:srgbClr>
                </a:solidFill>
              </a:rPr>
              <a:t>name</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200">
                <a:solidFill>
                  <a:srgbClr val="668099">
                    <a:alpha val="40000"/>
                  </a:srgbClr>
                </a:solidFill>
                <a:latin typeface="Monaco"/>
                <a:ea typeface="Monaco"/>
                <a:cs typeface="Monaco"/>
                <a:sym typeface="Monaco"/>
              </a:defRPr>
            </a:pPr>
            <a:r>
              <a:t>    n </a:t>
            </a:r>
            <a:r>
              <a:rPr>
                <a:solidFill>
                  <a:srgbClr val="666600"/>
                </a:solidFill>
              </a:rPr>
              <a:t>=</a:t>
            </a:r>
            <a:r>
              <a:t> </a:t>
            </a:r>
            <a:r>
              <a:rPr>
                <a:solidFill>
                  <a:srgbClr val="006666"/>
                </a:solidFill>
              </a:rPr>
              <a:t>0</a:t>
            </a:r>
          </a:p>
          <a:p>
            <a:pPr marL="457200" indent="-317500" defTabSz="457200">
              <a:buClr>
                <a:srgbClr val="000088"/>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while</a:t>
            </a:r>
            <a:r>
              <a:t> n </a:t>
            </a:r>
            <a:r>
              <a:rPr>
                <a:solidFill>
                  <a:srgbClr val="666600"/>
                </a:solidFill>
              </a:rPr>
              <a:t>&lt;</a:t>
            </a:r>
            <a:r>
              <a:t> </a:t>
            </a:r>
            <a:r>
              <a:rPr>
                <a:solidFill>
                  <a:srgbClr val="006666"/>
                </a:solidFill>
              </a:rPr>
              <a:t>5</a:t>
            </a:r>
            <a:r>
              <a:rPr>
                <a:solidFill>
                  <a:srgbClr val="666600"/>
                </a:solidFill>
              </a:rPr>
              <a:t>:</a:t>
            </a:r>
          </a:p>
          <a:p>
            <a:pPr marL="457200" indent="-317500" defTabSz="457200">
              <a:buClr>
                <a:srgbClr val="000088"/>
              </a:buClr>
              <a:buSzPct val="100000"/>
              <a:buFont typeface="Monaco"/>
              <a:buAutoNum type="arabicPeriod" startAt="1"/>
              <a:defRPr sz="1200">
                <a:solidFill>
                  <a:srgbClr val="668099">
                    <a:alpha val="40000"/>
                  </a:srgbClr>
                </a:solidFill>
                <a:latin typeface="Monaco"/>
                <a:ea typeface="Monaco"/>
                <a:cs typeface="Monaco"/>
                <a:sym typeface="Monaco"/>
              </a:defRPr>
            </a:pPr>
            <a:r>
              <a:t>        n </a:t>
            </a:r>
            <a:r>
              <a:rPr>
                <a:solidFill>
                  <a:srgbClr val="666600"/>
                </a:solidFill>
              </a:rPr>
              <a:t>=</a:t>
            </a:r>
            <a:r>
              <a:t> n </a:t>
            </a:r>
            <a:r>
              <a:rPr>
                <a:solidFill>
                  <a:srgbClr val="666600"/>
                </a:solidFill>
              </a:rPr>
              <a:t>+</a:t>
            </a:r>
            <a:r>
              <a:t> </a:t>
            </a:r>
            <a:r>
              <a:rPr>
                <a:solidFill>
                  <a:srgbClr val="006666"/>
                </a:solidFill>
              </a:rPr>
              <a:t>1</a:t>
            </a:r>
          </a:p>
          <a:p>
            <a:pPr marL="457200" indent="-317500" defTabSz="457200">
              <a:buClr>
                <a:srgbClr val="000088"/>
              </a:buClr>
              <a:buSzPct val="100000"/>
              <a:buFont typeface="Monaco"/>
              <a:buAutoNum type="arabicPeriod" startAt="1"/>
              <a:defRPr sz="12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'thread %s &gt;&gt;&gt; %s'</a:t>
            </a:r>
            <a:r>
              <a:rPr>
                <a:solidFill>
                  <a:srgbClr val="668099">
                    <a:alpha val="40000"/>
                  </a:srgbClr>
                </a:solidFill>
              </a:rPr>
              <a:t> </a:t>
            </a:r>
            <a:r>
              <a:rPr>
                <a:solidFill>
                  <a:srgbClr val="666600"/>
                </a:solidFill>
              </a:rPr>
              <a:t>%</a:t>
            </a:r>
            <a:r>
              <a:rPr>
                <a:solidFill>
                  <a:srgbClr val="668099">
                    <a:alpha val="40000"/>
                  </a:srgbClr>
                </a:solidFill>
              </a:rPr>
              <a:t> </a:t>
            </a:r>
            <a:r>
              <a:rPr>
                <a:solidFill>
                  <a:srgbClr val="666600"/>
                </a:solidFill>
              </a:rPr>
              <a:t>(</a:t>
            </a:r>
            <a:r>
              <a:rPr>
                <a:solidFill>
                  <a:srgbClr val="668099">
                    <a:alpha val="40000"/>
                  </a:srgbClr>
                </a:solidFill>
              </a:rPr>
              <a:t>threading</a:t>
            </a:r>
            <a:r>
              <a:rPr>
                <a:solidFill>
                  <a:srgbClr val="666600"/>
                </a:solidFill>
              </a:rPr>
              <a:t>.</a:t>
            </a:r>
            <a:r>
              <a:rPr>
                <a:solidFill>
                  <a:srgbClr val="668099">
                    <a:alpha val="40000"/>
                  </a:srgbClr>
                </a:solidFill>
              </a:rPr>
              <a:t>current_thread</a:t>
            </a:r>
            <a:r>
              <a:rPr>
                <a:solidFill>
                  <a:srgbClr val="666600"/>
                </a:solidFill>
              </a:rPr>
              <a:t>().</a:t>
            </a:r>
            <a:r>
              <a:rPr>
                <a:solidFill>
                  <a:srgbClr val="668099">
                    <a:alpha val="40000"/>
                  </a:srgbClr>
                </a:solidFill>
              </a:rPr>
              <a:t>name</a:t>
            </a:r>
            <a:r>
              <a:rPr>
                <a:solidFill>
                  <a:srgbClr val="666600"/>
                </a:solidFill>
              </a:rPr>
              <a:t>,</a:t>
            </a:r>
            <a:r>
              <a:rPr>
                <a:solidFill>
                  <a:srgbClr val="668099">
                    <a:alpha val="40000"/>
                  </a:srgbClr>
                </a:solidFill>
              </a:rPr>
              <a:t> n</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200">
                <a:solidFill>
                  <a:srgbClr val="668099">
                    <a:alpha val="40000"/>
                  </a:srgbClr>
                </a:solidFill>
                <a:latin typeface="Monaco"/>
                <a:ea typeface="Monaco"/>
                <a:cs typeface="Monaco"/>
                <a:sym typeface="Monaco"/>
              </a:defRPr>
            </a:pPr>
            <a:r>
              <a:t>        time</a:t>
            </a:r>
            <a:r>
              <a:rPr>
                <a:solidFill>
                  <a:srgbClr val="666600"/>
                </a:solidFill>
              </a:rPr>
              <a:t>.</a:t>
            </a:r>
            <a:r>
              <a:t>sleep</a:t>
            </a:r>
            <a:r>
              <a:rPr>
                <a:solidFill>
                  <a:srgbClr val="666600"/>
                </a:solidFill>
              </a:rPr>
              <a:t>(</a:t>
            </a:r>
            <a:r>
              <a:rPr>
                <a:solidFill>
                  <a:srgbClr val="006666"/>
                </a:solidFill>
              </a:rPr>
              <a:t>1</a:t>
            </a:r>
            <a:r>
              <a:rPr>
                <a:solidFill>
                  <a:srgbClr val="666600"/>
                </a:solidFill>
              </a:rPr>
              <a:t>)</a:t>
            </a:r>
          </a:p>
          <a:p>
            <a:pPr marL="457200" indent="-317500" defTabSz="457200">
              <a:buClr>
                <a:srgbClr val="000088"/>
              </a:buClr>
              <a:buSzPct val="100000"/>
              <a:buFont typeface="Monaco"/>
              <a:buAutoNum type="arabicPeriod" startAt="1"/>
              <a:defRPr sz="12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'thread %s ended.'</a:t>
            </a:r>
            <a:r>
              <a:rPr>
                <a:solidFill>
                  <a:srgbClr val="668099">
                    <a:alpha val="40000"/>
                  </a:srgbClr>
                </a:solidFill>
              </a:rPr>
              <a:t> </a:t>
            </a:r>
            <a:r>
              <a:rPr>
                <a:solidFill>
                  <a:srgbClr val="666600"/>
                </a:solidFill>
              </a:rPr>
              <a:t>%</a:t>
            </a:r>
            <a:r>
              <a:rPr>
                <a:solidFill>
                  <a:srgbClr val="668099">
                    <a:alpha val="40000"/>
                  </a:srgbClr>
                </a:solidFill>
              </a:rPr>
              <a:t> threading</a:t>
            </a:r>
            <a:r>
              <a:rPr>
                <a:solidFill>
                  <a:srgbClr val="666600"/>
                </a:solidFill>
              </a:rPr>
              <a:t>.</a:t>
            </a:r>
            <a:r>
              <a:rPr>
                <a:solidFill>
                  <a:srgbClr val="668099">
                    <a:alpha val="40000"/>
                  </a:srgbClr>
                </a:solidFill>
              </a:rPr>
              <a:t>current_thread</a:t>
            </a:r>
            <a:r>
              <a:rPr>
                <a:solidFill>
                  <a:srgbClr val="666600"/>
                </a:solidFill>
              </a:rPr>
              <a:t>().</a:t>
            </a:r>
            <a:r>
              <a:rPr>
                <a:solidFill>
                  <a:srgbClr val="668099">
                    <a:alpha val="40000"/>
                  </a:srgbClr>
                </a:solidFill>
              </a:rPr>
              <a:t>name</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200">
                <a:solidFill>
                  <a:srgbClr val="668099">
                    <a:alpha val="40000"/>
                  </a:srgbClr>
                </a:solidFill>
                <a:latin typeface="Monaco"/>
                <a:ea typeface="Monaco"/>
                <a:cs typeface="Monaco"/>
                <a:sym typeface="Monaco"/>
              </a:defRPr>
            </a:pPr>
          </a:p>
          <a:p>
            <a:pPr marL="457200" indent="-317500" defTabSz="457200">
              <a:buClr>
                <a:srgbClr val="000088"/>
              </a:buClr>
              <a:buSzPct val="100000"/>
              <a:buFont typeface="Monaco"/>
              <a:buAutoNum type="arabicPeriod" startAt="12"/>
              <a:defRPr sz="1200">
                <a:solidFill>
                  <a:srgbClr val="008800"/>
                </a:solidFill>
                <a:latin typeface="Monaco"/>
                <a:ea typeface="Monaco"/>
                <a:cs typeface="Monaco"/>
                <a:sym typeface="Monaco"/>
              </a:defRPr>
            </a:pPr>
            <a:r>
              <a:rPr>
                <a:solidFill>
                  <a:srgbClr val="000088"/>
                </a:solidFill>
              </a:rPr>
              <a:t>print</a:t>
            </a:r>
            <a:r>
              <a:rPr>
                <a:solidFill>
                  <a:srgbClr val="666600"/>
                </a:solidFill>
              </a:rPr>
              <a:t>(</a:t>
            </a:r>
            <a:r>
              <a:t>'thread %s is running...'</a:t>
            </a:r>
            <a:r>
              <a:rPr>
                <a:solidFill>
                  <a:srgbClr val="668099">
                    <a:alpha val="40000"/>
                  </a:srgbClr>
                </a:solidFill>
              </a:rPr>
              <a:t> </a:t>
            </a:r>
            <a:r>
              <a:rPr>
                <a:solidFill>
                  <a:srgbClr val="666600"/>
                </a:solidFill>
              </a:rPr>
              <a:t>%</a:t>
            </a:r>
            <a:r>
              <a:rPr>
                <a:solidFill>
                  <a:srgbClr val="668099">
                    <a:alpha val="40000"/>
                  </a:srgbClr>
                </a:solidFill>
              </a:rPr>
              <a:t> threading</a:t>
            </a:r>
            <a:r>
              <a:rPr>
                <a:solidFill>
                  <a:srgbClr val="666600"/>
                </a:solidFill>
              </a:rPr>
              <a:t>.</a:t>
            </a:r>
            <a:r>
              <a:rPr>
                <a:solidFill>
                  <a:srgbClr val="668099">
                    <a:alpha val="40000"/>
                  </a:srgbClr>
                </a:solidFill>
              </a:rPr>
              <a:t>current_thread</a:t>
            </a:r>
            <a:r>
              <a:rPr>
                <a:solidFill>
                  <a:srgbClr val="666600"/>
                </a:solidFill>
              </a:rPr>
              <a:t>().</a:t>
            </a:r>
            <a:r>
              <a:rPr>
                <a:solidFill>
                  <a:srgbClr val="668099">
                    <a:alpha val="40000"/>
                  </a:srgbClr>
                </a:solidFill>
              </a:rPr>
              <a:t>name</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2"/>
              <a:defRPr sz="1200">
                <a:solidFill>
                  <a:srgbClr val="008800"/>
                </a:solidFill>
                <a:latin typeface="Monaco"/>
                <a:ea typeface="Monaco"/>
                <a:cs typeface="Monaco"/>
                <a:sym typeface="Monaco"/>
              </a:defRPr>
            </a:pPr>
            <a:r>
              <a:rPr>
                <a:solidFill>
                  <a:srgbClr val="668099">
                    <a:alpha val="40000"/>
                  </a:srgbClr>
                </a:solidFill>
              </a:rPr>
              <a:t>t </a:t>
            </a:r>
            <a:r>
              <a:rPr>
                <a:solidFill>
                  <a:srgbClr val="666600"/>
                </a:solidFill>
              </a:rPr>
              <a:t>=</a:t>
            </a:r>
            <a:r>
              <a:rPr>
                <a:solidFill>
                  <a:srgbClr val="668099">
                    <a:alpha val="40000"/>
                  </a:srgbClr>
                </a:solidFill>
              </a:rPr>
              <a:t> threading</a:t>
            </a:r>
            <a:r>
              <a:rPr>
                <a:solidFill>
                  <a:srgbClr val="666600"/>
                </a:solidFill>
              </a:rPr>
              <a:t>.</a:t>
            </a:r>
            <a:r>
              <a:rPr>
                <a:solidFill>
                  <a:srgbClr val="660066"/>
                </a:solidFill>
              </a:rPr>
              <a:t>Thread</a:t>
            </a:r>
            <a:r>
              <a:rPr>
                <a:solidFill>
                  <a:srgbClr val="666600"/>
                </a:solidFill>
              </a:rPr>
              <a:t>(</a:t>
            </a:r>
            <a:r>
              <a:rPr>
                <a:solidFill>
                  <a:srgbClr val="668099">
                    <a:alpha val="40000"/>
                  </a:srgbClr>
                </a:solidFill>
              </a:rPr>
              <a:t>target</a:t>
            </a:r>
            <a:r>
              <a:rPr>
                <a:solidFill>
                  <a:srgbClr val="666600"/>
                </a:solidFill>
              </a:rPr>
              <a:t>=</a:t>
            </a:r>
            <a:r>
              <a:rPr>
                <a:solidFill>
                  <a:srgbClr val="668099">
                    <a:alpha val="40000"/>
                  </a:srgbClr>
                </a:solidFill>
              </a:rPr>
              <a:t>loop</a:t>
            </a:r>
            <a:r>
              <a:rPr>
                <a:solidFill>
                  <a:srgbClr val="666600"/>
                </a:solidFill>
              </a:rPr>
              <a:t>,</a:t>
            </a:r>
            <a:r>
              <a:rPr>
                <a:solidFill>
                  <a:srgbClr val="668099">
                    <a:alpha val="40000"/>
                  </a:srgbClr>
                </a:solidFill>
              </a:rPr>
              <a:t> name</a:t>
            </a:r>
            <a:r>
              <a:rPr>
                <a:solidFill>
                  <a:srgbClr val="666600"/>
                </a:solidFill>
              </a:rPr>
              <a:t>=</a:t>
            </a:r>
            <a:r>
              <a:t>'LoopThread'</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2"/>
              <a:defRPr sz="1200">
                <a:solidFill>
                  <a:srgbClr val="668099">
                    <a:alpha val="40000"/>
                  </a:srgbClr>
                </a:solidFill>
                <a:latin typeface="Monaco"/>
                <a:ea typeface="Monaco"/>
                <a:cs typeface="Monaco"/>
                <a:sym typeface="Monaco"/>
              </a:defRPr>
            </a:pPr>
            <a:r>
              <a:t>t</a:t>
            </a:r>
            <a:r>
              <a:rPr>
                <a:solidFill>
                  <a:srgbClr val="666600"/>
                </a:solidFill>
              </a:rPr>
              <a:t>.</a:t>
            </a:r>
            <a:r>
              <a:t>start</a:t>
            </a:r>
            <a:r>
              <a:rPr>
                <a:solidFill>
                  <a:srgbClr val="666600"/>
                </a:solidFill>
              </a:rPr>
              <a:t>()</a:t>
            </a:r>
          </a:p>
          <a:p>
            <a:pPr marL="457200" indent="-317500" defTabSz="457200">
              <a:buClr>
                <a:srgbClr val="000088"/>
              </a:buClr>
              <a:buSzPct val="100000"/>
              <a:buFont typeface="Monaco"/>
              <a:buAutoNum type="arabicPeriod" startAt="12"/>
              <a:defRPr sz="1200">
                <a:solidFill>
                  <a:srgbClr val="668099">
                    <a:alpha val="40000"/>
                  </a:srgbClr>
                </a:solidFill>
                <a:latin typeface="Monaco"/>
                <a:ea typeface="Monaco"/>
                <a:cs typeface="Monaco"/>
                <a:sym typeface="Monaco"/>
              </a:defRPr>
            </a:pPr>
            <a:r>
              <a:t>t</a:t>
            </a:r>
            <a:r>
              <a:rPr>
                <a:solidFill>
                  <a:srgbClr val="666600"/>
                </a:solidFill>
              </a:rPr>
              <a:t>.</a:t>
            </a:r>
            <a:r>
              <a:t>join</a:t>
            </a:r>
            <a:r>
              <a:rPr>
                <a:solidFill>
                  <a:srgbClr val="666600"/>
                </a:solidFill>
              </a:rPr>
              <a:t>()</a:t>
            </a:r>
          </a:p>
          <a:p>
            <a:pPr marL="457200" indent="-317500" defTabSz="457200">
              <a:buClr>
                <a:srgbClr val="000088"/>
              </a:buClr>
              <a:buSzPct val="100000"/>
              <a:buFont typeface="Monaco"/>
              <a:buAutoNum type="arabicPeriod" startAt="12"/>
              <a:defRPr sz="1200">
                <a:solidFill>
                  <a:srgbClr val="008800"/>
                </a:solidFill>
                <a:latin typeface="Monaco"/>
                <a:ea typeface="Monaco"/>
                <a:cs typeface="Monaco"/>
                <a:sym typeface="Monaco"/>
              </a:defRPr>
            </a:pPr>
            <a:r>
              <a:rPr>
                <a:solidFill>
                  <a:srgbClr val="000088"/>
                </a:solidFill>
              </a:rPr>
              <a:t>print</a:t>
            </a:r>
            <a:r>
              <a:rPr>
                <a:solidFill>
                  <a:srgbClr val="666600"/>
                </a:solidFill>
              </a:rPr>
              <a:t>(</a:t>
            </a:r>
            <a:r>
              <a:t>'thread %s ended.'</a:t>
            </a:r>
            <a:r>
              <a:rPr>
                <a:solidFill>
                  <a:srgbClr val="668099">
                    <a:alpha val="40000"/>
                  </a:srgbClr>
                </a:solidFill>
              </a:rPr>
              <a:t> </a:t>
            </a:r>
            <a:r>
              <a:rPr>
                <a:solidFill>
                  <a:srgbClr val="666600"/>
                </a:solidFill>
              </a:rPr>
              <a:t>%</a:t>
            </a:r>
            <a:r>
              <a:rPr>
                <a:solidFill>
                  <a:srgbClr val="668099">
                    <a:alpha val="40000"/>
                  </a:srgbClr>
                </a:solidFill>
              </a:rPr>
              <a:t> threading</a:t>
            </a:r>
            <a:r>
              <a:rPr>
                <a:solidFill>
                  <a:srgbClr val="666600"/>
                </a:solidFill>
              </a:rPr>
              <a:t>.</a:t>
            </a:r>
            <a:r>
              <a:rPr>
                <a:solidFill>
                  <a:srgbClr val="668099">
                    <a:alpha val="40000"/>
                  </a:srgbClr>
                </a:solidFill>
              </a:rPr>
              <a:t>current_thread</a:t>
            </a:r>
            <a:r>
              <a:rPr>
                <a:solidFill>
                  <a:srgbClr val="666600"/>
                </a:solidFill>
              </a:rPr>
              <a:t>().</a:t>
            </a:r>
            <a:r>
              <a:rPr>
                <a:solidFill>
                  <a:srgbClr val="668099">
                    <a:alpha val="40000"/>
                  </a:srgbClr>
                </a:solidFill>
              </a:rPr>
              <a:t>name</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0" name="13.2 多线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13.2	</a:t>
            </a:r>
            <a:r>
              <a:t>多线程</a:t>
            </a:r>
          </a:p>
        </p:txBody>
      </p:sp>
      <p:sp>
        <p:nvSpPr>
          <p:cNvPr id="3041" name="执行结果如下："/>
          <p:cNvSpPr txBox="1"/>
          <p:nvPr/>
        </p:nvSpPr>
        <p:spPr>
          <a:xfrm>
            <a:off x="588635" y="943692"/>
            <a:ext cx="796673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执行结果如下：</a:t>
            </a:r>
          </a:p>
        </p:txBody>
      </p:sp>
      <p:pic>
        <p:nvPicPr>
          <p:cNvPr id="3042" name="图像" descr="图像"/>
          <p:cNvPicPr>
            <a:picLocks noChangeAspect="1"/>
          </p:cNvPicPr>
          <p:nvPr/>
        </p:nvPicPr>
        <p:blipFill>
          <a:blip r:embed="rId3">
            <a:extLst/>
          </a:blip>
          <a:stretch>
            <a:fillRect/>
          </a:stretch>
        </p:blipFill>
        <p:spPr>
          <a:xfrm>
            <a:off x="2838450" y="1696885"/>
            <a:ext cx="3467100" cy="2209801"/>
          </a:xfrm>
          <a:prstGeom prst="rect">
            <a:avLst/>
          </a:prstGeom>
          <a:ln w="12700">
            <a:miter lim="400000"/>
          </a:ln>
        </p:spPr>
      </p:pic>
      <p:sp>
        <p:nvSpPr>
          <p:cNvPr id="3043" name="由于任何进程默认就会启动一个线程，该线程称为主线程，主线程又可以启动新的线程，Python的threading模块有个current_thread()函数，它永远返回当前线程的实例。主线程实例的名字叫MainThread，子线程的名字在创建时指定，我们用LoopThread命名子线程。名字仅仅在打印时用来显示，完全没有其他意义，如果不起名字Python就自动给线程命名为Thread-1，Thread-2……"/>
          <p:cNvSpPr txBox="1"/>
          <p:nvPr/>
        </p:nvSpPr>
        <p:spPr>
          <a:xfrm>
            <a:off x="504191" y="4409314"/>
            <a:ext cx="7966730" cy="17045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由于任何进程默认就会启动一个线程，该线程称为主线程，主线程又可以启动新的线程，Python的</a:t>
            </a:r>
            <a:r>
              <a:rPr>
                <a:solidFill>
                  <a:schemeClr val="accent2">
                    <a:satOff val="-67193"/>
                    <a:lumOff val="20931"/>
                  </a:schemeClr>
                </a:solidFill>
              </a:rPr>
              <a:t>threading</a:t>
            </a:r>
            <a:r>
              <a:t>模块有个</a:t>
            </a:r>
            <a:r>
              <a:rPr>
                <a:solidFill>
                  <a:schemeClr val="accent2">
                    <a:satOff val="-67193"/>
                    <a:lumOff val="20931"/>
                  </a:schemeClr>
                </a:solidFill>
              </a:rPr>
              <a:t>current_thread()</a:t>
            </a:r>
            <a:r>
              <a:t>函数，它永远返回当前线程的实例。主线程实例的名字叫</a:t>
            </a:r>
            <a:r>
              <a:rPr>
                <a:solidFill>
                  <a:schemeClr val="accent2">
                    <a:satOff val="-67193"/>
                    <a:lumOff val="20931"/>
                  </a:schemeClr>
                </a:solidFill>
              </a:rPr>
              <a:t>MainThread</a:t>
            </a:r>
            <a:r>
              <a:t>，子线程的名字在创建时指定，我们用</a:t>
            </a:r>
            <a:r>
              <a:rPr>
                <a:solidFill>
                  <a:schemeClr val="accent2">
                    <a:satOff val="-67193"/>
                    <a:lumOff val="20931"/>
                  </a:schemeClr>
                </a:solidFill>
              </a:rPr>
              <a:t>LoopThread</a:t>
            </a:r>
            <a:r>
              <a:t>命名子线程。名字仅仅在打印时用来显示，完全没有其他意义，如果不起名字Python就自动给线程命名为</a:t>
            </a:r>
            <a:r>
              <a:rPr>
                <a:solidFill>
                  <a:schemeClr val="accent2">
                    <a:satOff val="-67193"/>
                    <a:lumOff val="20931"/>
                  </a:schemeClr>
                </a:solidFill>
              </a:rPr>
              <a:t>Thread-1</a:t>
            </a:r>
            <a:r>
              <a:t>，</a:t>
            </a:r>
            <a:r>
              <a:rPr>
                <a:solidFill>
                  <a:schemeClr val="accent2">
                    <a:satOff val="-67193"/>
                    <a:lumOff val="20931"/>
                  </a:schemeClr>
                </a:solidFill>
              </a:rPr>
              <a:t>Thread-2</a:t>
            </a:r>
            <a: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7" name="13.2 多线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13.2	</a:t>
            </a:r>
            <a:r>
              <a:t>多线程</a:t>
            </a:r>
          </a:p>
        </p:txBody>
      </p:sp>
      <p:sp>
        <p:nvSpPr>
          <p:cNvPr id="3048"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3049" name="Lock："/>
          <p:cNvSpPr txBox="1"/>
          <p:nvPr/>
        </p:nvSpPr>
        <p:spPr>
          <a:xfrm>
            <a:off x="1219159" y="862275"/>
            <a:ext cx="955549"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b="1" sz="2000">
                <a:solidFill>
                  <a:srgbClr val="000000"/>
                </a:solidFill>
                <a:latin typeface="Helvetica Neue"/>
                <a:ea typeface="Helvetica Neue"/>
                <a:cs typeface="Helvetica Neue"/>
                <a:sym typeface="Helvetica Neue"/>
              </a:defRPr>
            </a:pPr>
            <a:r>
              <a:t>Lock</a:t>
            </a:r>
            <a:r>
              <a:t>：</a:t>
            </a:r>
          </a:p>
        </p:txBody>
      </p:sp>
      <p:sp>
        <p:nvSpPr>
          <p:cNvPr id="3050" name="多线程和多进程最大的不同在于，多进程中，同一个变量，各自有一份拷贝存在于每个进程中，互不影响，而多线程中，所有变量都由所有线程共享，所以，任何一个变量都可以被任何一个线程修改，因此，线程之间共享数据最大的危险在于多个线程同时改一个变量，把内容给改乱了。…"/>
          <p:cNvSpPr txBox="1"/>
          <p:nvPr/>
        </p:nvSpPr>
        <p:spPr>
          <a:xfrm>
            <a:off x="530242" y="1572150"/>
            <a:ext cx="8083516" cy="16853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多线程和多进程最大的不同在于，多进程中，同一个变量，各自有一份拷贝存在于每个进程中，互不影响，而多线程中，所有变量都由所有线程共享，所以，任何一个变量都可以被任何一个线程修改，因此，线程之间共享数据最大的危险在于多个线程同时改一个变量，把内容给改乱了。</a:t>
            </a:r>
          </a:p>
          <a:p>
            <a:pPr defTabSz="457200">
              <a:defRPr>
                <a:solidFill>
                  <a:srgbClr val="000000"/>
                </a:solidFill>
                <a:latin typeface="Helvetica Neue"/>
                <a:ea typeface="Helvetica Neue"/>
                <a:cs typeface="Helvetica Neue"/>
                <a:sym typeface="Helvetica Neue"/>
              </a:defRPr>
            </a:pPr>
            <a:r>
              <a:t>        下面例子来示范多个线程同时操作一个变量如何把内容给改乱了：</a:t>
            </a:r>
          </a:p>
        </p:txBody>
      </p:sp>
      <p:sp>
        <p:nvSpPr>
          <p:cNvPr id="3051" name="import time, threading…"/>
          <p:cNvSpPr txBox="1"/>
          <p:nvPr/>
        </p:nvSpPr>
        <p:spPr>
          <a:xfrm>
            <a:off x="2111655" y="3205175"/>
            <a:ext cx="4920690" cy="355750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100">
                <a:solidFill>
                  <a:srgbClr val="668099">
                    <a:alpha val="40000"/>
                  </a:srgbClr>
                </a:solidFill>
                <a:latin typeface="Monaco"/>
                <a:ea typeface="Monaco"/>
                <a:cs typeface="Monaco"/>
                <a:sym typeface="Monaco"/>
              </a:defRPr>
            </a:pPr>
            <a:r>
              <a:rPr>
                <a:solidFill>
                  <a:srgbClr val="000088"/>
                </a:solidFill>
              </a:rPr>
              <a:t>import</a:t>
            </a:r>
            <a:r>
              <a:t> time</a:t>
            </a:r>
            <a:r>
              <a:rPr>
                <a:solidFill>
                  <a:srgbClr val="666600"/>
                </a:solidFill>
              </a:rPr>
              <a:t>,</a:t>
            </a:r>
            <a:r>
              <a:t> threading</a:t>
            </a:r>
          </a:p>
          <a:p>
            <a:pPr marL="457200" indent="-317500" defTabSz="457200">
              <a:buClr>
                <a:srgbClr val="000088"/>
              </a:buClr>
              <a:buSzPct val="100000"/>
              <a:buFont typeface="Monaco"/>
              <a:buAutoNum type="arabicPeriod" startAt="1"/>
              <a:defRPr sz="1100">
                <a:solidFill>
                  <a:srgbClr val="880000"/>
                </a:solidFill>
                <a:latin typeface="Monaco"/>
                <a:ea typeface="Monaco"/>
                <a:cs typeface="Monaco"/>
                <a:sym typeface="Monaco"/>
              </a:defRPr>
            </a:pPr>
            <a:r>
              <a:t># 假定这是你的银行存款:</a:t>
            </a:r>
            <a:endParaRPr>
              <a:solidFill>
                <a:srgbClr val="668099">
                  <a:alpha val="40000"/>
                </a:srgbClr>
              </a:solidFill>
            </a:endParaRPr>
          </a:p>
          <a:p>
            <a:pPr marL="457200" indent="-317500" defTabSz="457200">
              <a:buClr>
                <a:srgbClr val="000088"/>
              </a:buClr>
              <a:buSzPct val="100000"/>
              <a:buFont typeface="Monaco"/>
              <a:buAutoNum type="arabicPeriod" startAt="1"/>
              <a:defRPr sz="1100">
                <a:solidFill>
                  <a:srgbClr val="668099">
                    <a:alpha val="40000"/>
                  </a:srgbClr>
                </a:solidFill>
                <a:latin typeface="Monaco"/>
                <a:ea typeface="Monaco"/>
                <a:cs typeface="Monaco"/>
                <a:sym typeface="Monaco"/>
              </a:defRPr>
            </a:pPr>
            <a:r>
              <a:t>balance </a:t>
            </a:r>
            <a:r>
              <a:rPr>
                <a:solidFill>
                  <a:srgbClr val="666600"/>
                </a:solidFill>
              </a:rPr>
              <a:t>=</a:t>
            </a:r>
            <a:r>
              <a:t> </a:t>
            </a:r>
            <a:r>
              <a:rPr>
                <a:solidFill>
                  <a:srgbClr val="006666"/>
                </a:solidFill>
              </a:rPr>
              <a:t>0</a:t>
            </a:r>
          </a:p>
          <a:p>
            <a:pPr marL="457200" indent="-317500" defTabSz="457200">
              <a:buClr>
                <a:srgbClr val="000088"/>
              </a:buClr>
              <a:buSzPct val="100000"/>
              <a:buFont typeface="Monaco"/>
              <a:buAutoNum type="arabicPeriod" startAt="1"/>
              <a:defRPr sz="1100">
                <a:solidFill>
                  <a:srgbClr val="668099">
                    <a:alpha val="40000"/>
                  </a:srgbClr>
                </a:solidFill>
                <a:latin typeface="Monaco"/>
                <a:ea typeface="Monaco"/>
                <a:cs typeface="Monaco"/>
                <a:sym typeface="Monaco"/>
              </a:defRPr>
            </a:pPr>
            <a:r>
              <a:rPr>
                <a:solidFill>
                  <a:srgbClr val="000088"/>
                </a:solidFill>
              </a:rPr>
              <a:t>def</a:t>
            </a:r>
            <a:r>
              <a:t> change_it</a:t>
            </a:r>
            <a:r>
              <a:rPr>
                <a:solidFill>
                  <a:srgbClr val="666600"/>
                </a:solidFill>
              </a:rPr>
              <a:t>(</a:t>
            </a:r>
            <a:r>
              <a:t>n</a:t>
            </a:r>
            <a:r>
              <a:rPr>
                <a:solidFill>
                  <a:srgbClr val="666600"/>
                </a:solidFill>
              </a:rPr>
              <a:t>):</a:t>
            </a:r>
          </a:p>
          <a:p>
            <a:pPr marL="457200" indent="-317500" defTabSz="457200">
              <a:buClr>
                <a:srgbClr val="000088"/>
              </a:buClr>
              <a:buSzPct val="100000"/>
              <a:buFont typeface="Monaco"/>
              <a:buAutoNum type="arabicPeriod" startAt="1"/>
              <a:defRPr sz="1100">
                <a:solidFill>
                  <a:srgbClr val="880000"/>
                </a:solidFill>
                <a:latin typeface="Monaco"/>
                <a:ea typeface="Monaco"/>
                <a:cs typeface="Monaco"/>
                <a:sym typeface="Monaco"/>
              </a:defRPr>
            </a:pPr>
            <a:r>
              <a:rPr>
                <a:solidFill>
                  <a:srgbClr val="668099">
                    <a:alpha val="40000"/>
                  </a:srgbClr>
                </a:solidFill>
              </a:rPr>
              <a:t>    </a:t>
            </a:r>
            <a:r>
              <a:t># 先存后取，结果应该为0:</a:t>
            </a:r>
            <a:endParaRPr>
              <a:solidFill>
                <a:srgbClr val="668099">
                  <a:alpha val="40000"/>
                </a:srgbClr>
              </a:solidFill>
            </a:endParaRPr>
          </a:p>
          <a:p>
            <a:pPr marL="457200" indent="-317500" defTabSz="457200">
              <a:buClr>
                <a:srgbClr val="000088"/>
              </a:buClr>
              <a:buSzPct val="100000"/>
              <a:buFont typeface="Monaco"/>
              <a:buAutoNum type="arabicPeriod" startAt="1"/>
              <a:defRPr sz="1100">
                <a:solidFill>
                  <a:srgbClr val="668099">
                    <a:alpha val="40000"/>
                  </a:srgbClr>
                </a:solidFill>
                <a:latin typeface="Monaco"/>
                <a:ea typeface="Monaco"/>
                <a:cs typeface="Monaco"/>
                <a:sym typeface="Monaco"/>
              </a:defRPr>
            </a:pPr>
            <a:r>
              <a:t>    </a:t>
            </a:r>
            <a:r>
              <a:rPr>
                <a:solidFill>
                  <a:srgbClr val="000088"/>
                </a:solidFill>
              </a:rPr>
              <a:t>global</a:t>
            </a:r>
            <a:r>
              <a:t> balance</a:t>
            </a:r>
          </a:p>
          <a:p>
            <a:pPr marL="457200" indent="-317500" defTabSz="457200">
              <a:buClr>
                <a:srgbClr val="000088"/>
              </a:buClr>
              <a:buSzPct val="100000"/>
              <a:buFont typeface="Monaco"/>
              <a:buAutoNum type="arabicPeriod" startAt="1"/>
              <a:defRPr sz="1100">
                <a:solidFill>
                  <a:srgbClr val="668099">
                    <a:alpha val="40000"/>
                  </a:srgbClr>
                </a:solidFill>
                <a:latin typeface="Monaco"/>
                <a:ea typeface="Monaco"/>
                <a:cs typeface="Monaco"/>
                <a:sym typeface="Monaco"/>
              </a:defRPr>
            </a:pPr>
            <a:r>
              <a:t>    balance </a:t>
            </a:r>
            <a:r>
              <a:rPr>
                <a:solidFill>
                  <a:srgbClr val="666600"/>
                </a:solidFill>
              </a:rPr>
              <a:t>=</a:t>
            </a:r>
            <a:r>
              <a:t> balance </a:t>
            </a:r>
            <a:r>
              <a:rPr>
                <a:solidFill>
                  <a:srgbClr val="666600"/>
                </a:solidFill>
              </a:rPr>
              <a:t>+</a:t>
            </a:r>
            <a:r>
              <a:t> n</a:t>
            </a:r>
          </a:p>
          <a:p>
            <a:pPr marL="457200" indent="-317500" defTabSz="457200">
              <a:buClr>
                <a:srgbClr val="000088"/>
              </a:buClr>
              <a:buSzPct val="100000"/>
              <a:buFont typeface="Monaco"/>
              <a:buAutoNum type="arabicPeriod" startAt="1"/>
              <a:defRPr sz="1100">
                <a:solidFill>
                  <a:srgbClr val="668099">
                    <a:alpha val="40000"/>
                  </a:srgbClr>
                </a:solidFill>
                <a:latin typeface="Monaco"/>
                <a:ea typeface="Monaco"/>
                <a:cs typeface="Monaco"/>
                <a:sym typeface="Monaco"/>
              </a:defRPr>
            </a:pPr>
            <a:r>
              <a:t>    balance </a:t>
            </a:r>
            <a:r>
              <a:rPr>
                <a:solidFill>
                  <a:srgbClr val="666600"/>
                </a:solidFill>
              </a:rPr>
              <a:t>=</a:t>
            </a:r>
            <a:r>
              <a:t> balance </a:t>
            </a:r>
            <a:r>
              <a:rPr>
                <a:solidFill>
                  <a:srgbClr val="666600"/>
                </a:solidFill>
              </a:rPr>
              <a:t>-</a:t>
            </a:r>
            <a:r>
              <a:t> n</a:t>
            </a:r>
          </a:p>
          <a:p>
            <a:pPr marL="457200" indent="-317500" defTabSz="457200">
              <a:buClr>
                <a:srgbClr val="000088"/>
              </a:buClr>
              <a:buSzPct val="100000"/>
              <a:buFont typeface="Monaco"/>
              <a:buAutoNum type="arabicPeriod" startAt="1"/>
              <a:defRPr sz="1100">
                <a:solidFill>
                  <a:srgbClr val="668099">
                    <a:alpha val="40000"/>
                  </a:srgbClr>
                </a:solidFill>
                <a:latin typeface="Monaco"/>
                <a:ea typeface="Monaco"/>
                <a:cs typeface="Monaco"/>
                <a:sym typeface="Monaco"/>
              </a:defRPr>
            </a:pPr>
            <a:r>
              <a:rPr>
                <a:solidFill>
                  <a:srgbClr val="000088"/>
                </a:solidFill>
              </a:rPr>
              <a:t>def</a:t>
            </a:r>
            <a:r>
              <a:t> run_thread</a:t>
            </a:r>
            <a:r>
              <a:rPr>
                <a:solidFill>
                  <a:srgbClr val="666600"/>
                </a:solidFill>
              </a:rPr>
              <a:t>(</a:t>
            </a:r>
            <a:r>
              <a:t>n</a:t>
            </a:r>
            <a:r>
              <a:rPr>
                <a:solidFill>
                  <a:srgbClr val="666600"/>
                </a:solidFill>
              </a:rPr>
              <a:t>):</a:t>
            </a:r>
          </a:p>
          <a:p>
            <a:pPr marL="457200" indent="-317500" defTabSz="457200">
              <a:buClr>
                <a:srgbClr val="000088"/>
              </a:buClr>
              <a:buSzPct val="100000"/>
              <a:buFont typeface="Monaco"/>
              <a:buAutoNum type="arabicPeriod" startAt="1"/>
              <a:defRPr sz="1100">
                <a:solidFill>
                  <a:srgbClr val="668099">
                    <a:alpha val="40000"/>
                  </a:srgbClr>
                </a:solidFill>
                <a:latin typeface="Monaco"/>
                <a:ea typeface="Monaco"/>
                <a:cs typeface="Monaco"/>
                <a:sym typeface="Monaco"/>
              </a:defRPr>
            </a:pPr>
            <a:r>
              <a:t>    </a:t>
            </a:r>
            <a:r>
              <a:rPr>
                <a:solidFill>
                  <a:srgbClr val="000088"/>
                </a:solidFill>
              </a:rPr>
              <a:t>for</a:t>
            </a:r>
            <a:r>
              <a:t> i </a:t>
            </a:r>
            <a:r>
              <a:rPr>
                <a:solidFill>
                  <a:srgbClr val="000088"/>
                </a:solidFill>
              </a:rPr>
              <a:t>in</a:t>
            </a:r>
            <a:r>
              <a:t> range</a:t>
            </a:r>
            <a:r>
              <a:rPr>
                <a:solidFill>
                  <a:srgbClr val="666600"/>
                </a:solidFill>
              </a:rPr>
              <a:t>(</a:t>
            </a:r>
            <a:r>
              <a:rPr>
                <a:solidFill>
                  <a:srgbClr val="006666"/>
                </a:solidFill>
              </a:rPr>
              <a:t>100000</a:t>
            </a:r>
            <a:r>
              <a:rPr>
                <a:solidFill>
                  <a:srgbClr val="666600"/>
                </a:solidFill>
              </a:rPr>
              <a:t>):</a:t>
            </a:r>
          </a:p>
          <a:p>
            <a:pPr marL="457200" indent="-317500" defTabSz="457200">
              <a:buClr>
                <a:srgbClr val="000088"/>
              </a:buClr>
              <a:buSzPct val="100000"/>
              <a:buFont typeface="Monaco"/>
              <a:buAutoNum type="arabicPeriod" startAt="1"/>
              <a:defRPr sz="1100">
                <a:solidFill>
                  <a:srgbClr val="668099">
                    <a:alpha val="40000"/>
                  </a:srgbClr>
                </a:solidFill>
                <a:latin typeface="Monaco"/>
                <a:ea typeface="Monaco"/>
                <a:cs typeface="Monaco"/>
                <a:sym typeface="Monaco"/>
              </a:defRPr>
            </a:pPr>
            <a:r>
              <a:t>        change_it</a:t>
            </a:r>
            <a:r>
              <a:rPr>
                <a:solidFill>
                  <a:srgbClr val="666600"/>
                </a:solidFill>
              </a:rPr>
              <a:t>(</a:t>
            </a:r>
            <a:r>
              <a:t>n</a:t>
            </a:r>
            <a:r>
              <a:rPr>
                <a:solidFill>
                  <a:srgbClr val="666600"/>
                </a:solidFill>
              </a:rPr>
              <a:t>)</a:t>
            </a:r>
          </a:p>
          <a:p>
            <a:pPr marL="457200" indent="-317500" defTabSz="457200">
              <a:buClr>
                <a:srgbClr val="000088"/>
              </a:buClr>
              <a:buSzPct val="100000"/>
              <a:buFont typeface="Monaco"/>
              <a:buAutoNum type="arabicPeriod" startAt="1"/>
              <a:defRPr sz="1100">
                <a:solidFill>
                  <a:srgbClr val="668099">
                    <a:alpha val="40000"/>
                  </a:srgbClr>
                </a:solidFill>
                <a:latin typeface="Monaco"/>
                <a:ea typeface="Monaco"/>
                <a:cs typeface="Monaco"/>
                <a:sym typeface="Monaco"/>
              </a:defRPr>
            </a:pPr>
            <a:r>
              <a:t>t1 </a:t>
            </a:r>
            <a:r>
              <a:rPr>
                <a:solidFill>
                  <a:srgbClr val="666600"/>
                </a:solidFill>
              </a:rPr>
              <a:t>=</a:t>
            </a:r>
            <a:r>
              <a:t> threading</a:t>
            </a:r>
            <a:r>
              <a:rPr>
                <a:solidFill>
                  <a:srgbClr val="666600"/>
                </a:solidFill>
              </a:rPr>
              <a:t>.</a:t>
            </a:r>
            <a:r>
              <a:rPr>
                <a:solidFill>
                  <a:srgbClr val="660066"/>
                </a:solidFill>
              </a:rPr>
              <a:t>Thread</a:t>
            </a:r>
            <a:r>
              <a:rPr>
                <a:solidFill>
                  <a:srgbClr val="666600"/>
                </a:solidFill>
              </a:rPr>
              <a:t>(</a:t>
            </a:r>
            <a:r>
              <a:t>target</a:t>
            </a:r>
            <a:r>
              <a:rPr>
                <a:solidFill>
                  <a:srgbClr val="666600"/>
                </a:solidFill>
              </a:rPr>
              <a:t>=</a:t>
            </a:r>
            <a:r>
              <a:t>run_thread</a:t>
            </a:r>
            <a:r>
              <a:rPr>
                <a:solidFill>
                  <a:srgbClr val="666600"/>
                </a:solidFill>
              </a:rPr>
              <a:t>,</a:t>
            </a:r>
            <a:r>
              <a:t> args</a:t>
            </a:r>
            <a:r>
              <a:rPr>
                <a:solidFill>
                  <a:srgbClr val="666600"/>
                </a:solidFill>
              </a:rPr>
              <a:t>=(</a:t>
            </a:r>
            <a:r>
              <a:rPr>
                <a:solidFill>
                  <a:srgbClr val="006666"/>
                </a:solidFill>
              </a:rPr>
              <a:t>5</a:t>
            </a:r>
            <a:r>
              <a:rPr>
                <a:solidFill>
                  <a:srgbClr val="666600"/>
                </a:solidFill>
              </a:rPr>
              <a:t>,))</a:t>
            </a:r>
          </a:p>
          <a:p>
            <a:pPr marL="457200" indent="-317500" defTabSz="457200">
              <a:buClr>
                <a:srgbClr val="000088"/>
              </a:buClr>
              <a:buSzPct val="100000"/>
              <a:buFont typeface="Monaco"/>
              <a:buAutoNum type="arabicPeriod" startAt="1"/>
              <a:defRPr sz="1100">
                <a:solidFill>
                  <a:srgbClr val="668099">
                    <a:alpha val="40000"/>
                  </a:srgbClr>
                </a:solidFill>
                <a:latin typeface="Monaco"/>
                <a:ea typeface="Monaco"/>
                <a:cs typeface="Monaco"/>
                <a:sym typeface="Monaco"/>
              </a:defRPr>
            </a:pPr>
            <a:r>
              <a:t>t2 </a:t>
            </a:r>
            <a:r>
              <a:rPr>
                <a:solidFill>
                  <a:srgbClr val="666600"/>
                </a:solidFill>
              </a:rPr>
              <a:t>=</a:t>
            </a:r>
            <a:r>
              <a:t> threading</a:t>
            </a:r>
            <a:r>
              <a:rPr>
                <a:solidFill>
                  <a:srgbClr val="666600"/>
                </a:solidFill>
              </a:rPr>
              <a:t>.</a:t>
            </a:r>
            <a:r>
              <a:rPr>
                <a:solidFill>
                  <a:srgbClr val="660066"/>
                </a:solidFill>
              </a:rPr>
              <a:t>Thread</a:t>
            </a:r>
            <a:r>
              <a:rPr>
                <a:solidFill>
                  <a:srgbClr val="666600"/>
                </a:solidFill>
              </a:rPr>
              <a:t>(</a:t>
            </a:r>
            <a:r>
              <a:t>target</a:t>
            </a:r>
            <a:r>
              <a:rPr>
                <a:solidFill>
                  <a:srgbClr val="666600"/>
                </a:solidFill>
              </a:rPr>
              <a:t>=</a:t>
            </a:r>
            <a:r>
              <a:t>run_thread</a:t>
            </a:r>
            <a:r>
              <a:rPr>
                <a:solidFill>
                  <a:srgbClr val="666600"/>
                </a:solidFill>
              </a:rPr>
              <a:t>,</a:t>
            </a:r>
            <a:r>
              <a:t> args</a:t>
            </a:r>
            <a:r>
              <a:rPr>
                <a:solidFill>
                  <a:srgbClr val="666600"/>
                </a:solidFill>
              </a:rPr>
              <a:t>=(</a:t>
            </a:r>
            <a:r>
              <a:rPr>
                <a:solidFill>
                  <a:srgbClr val="006666"/>
                </a:solidFill>
              </a:rPr>
              <a:t>8</a:t>
            </a:r>
            <a:r>
              <a:rPr>
                <a:solidFill>
                  <a:srgbClr val="666600"/>
                </a:solidFill>
              </a:rPr>
              <a:t>,))</a:t>
            </a:r>
          </a:p>
          <a:p>
            <a:pPr marL="457200" indent="-317500" defTabSz="457200">
              <a:buClr>
                <a:srgbClr val="000088"/>
              </a:buClr>
              <a:buSzPct val="100000"/>
              <a:buFont typeface="Monaco"/>
              <a:buAutoNum type="arabicPeriod" startAt="1"/>
              <a:defRPr sz="1100">
                <a:solidFill>
                  <a:srgbClr val="668099">
                    <a:alpha val="40000"/>
                  </a:srgbClr>
                </a:solidFill>
                <a:latin typeface="Monaco"/>
                <a:ea typeface="Monaco"/>
                <a:cs typeface="Monaco"/>
                <a:sym typeface="Monaco"/>
              </a:defRPr>
            </a:pPr>
            <a:r>
              <a:t>t1</a:t>
            </a:r>
            <a:r>
              <a:rPr>
                <a:solidFill>
                  <a:srgbClr val="666600"/>
                </a:solidFill>
              </a:rPr>
              <a:t>.</a:t>
            </a:r>
            <a:r>
              <a:t>start</a:t>
            </a:r>
            <a:r>
              <a:rPr>
                <a:solidFill>
                  <a:srgbClr val="666600"/>
                </a:solidFill>
              </a:rPr>
              <a:t>()</a:t>
            </a:r>
          </a:p>
          <a:p>
            <a:pPr marL="457200" indent="-317500" defTabSz="457200">
              <a:buClr>
                <a:srgbClr val="000088"/>
              </a:buClr>
              <a:buSzPct val="100000"/>
              <a:buFont typeface="Monaco"/>
              <a:buAutoNum type="arabicPeriod" startAt="1"/>
              <a:defRPr sz="1100">
                <a:solidFill>
                  <a:srgbClr val="668099">
                    <a:alpha val="40000"/>
                  </a:srgbClr>
                </a:solidFill>
                <a:latin typeface="Monaco"/>
                <a:ea typeface="Monaco"/>
                <a:cs typeface="Monaco"/>
                <a:sym typeface="Monaco"/>
              </a:defRPr>
            </a:pPr>
            <a:r>
              <a:t>t2</a:t>
            </a:r>
            <a:r>
              <a:rPr>
                <a:solidFill>
                  <a:srgbClr val="666600"/>
                </a:solidFill>
              </a:rPr>
              <a:t>.</a:t>
            </a:r>
            <a:r>
              <a:t>start</a:t>
            </a:r>
            <a:r>
              <a:rPr>
                <a:solidFill>
                  <a:srgbClr val="666600"/>
                </a:solidFill>
              </a:rPr>
              <a:t>()</a:t>
            </a:r>
          </a:p>
          <a:p>
            <a:pPr marL="457200" indent="-317500" defTabSz="457200">
              <a:buClr>
                <a:srgbClr val="000088"/>
              </a:buClr>
              <a:buSzPct val="100000"/>
              <a:buFont typeface="Monaco"/>
              <a:buAutoNum type="arabicPeriod" startAt="1"/>
              <a:defRPr sz="1100">
                <a:solidFill>
                  <a:srgbClr val="668099">
                    <a:alpha val="40000"/>
                  </a:srgbClr>
                </a:solidFill>
                <a:latin typeface="Monaco"/>
                <a:ea typeface="Monaco"/>
                <a:cs typeface="Monaco"/>
                <a:sym typeface="Monaco"/>
              </a:defRPr>
            </a:pPr>
            <a:r>
              <a:t>t1</a:t>
            </a:r>
            <a:r>
              <a:rPr>
                <a:solidFill>
                  <a:srgbClr val="666600"/>
                </a:solidFill>
              </a:rPr>
              <a:t>.</a:t>
            </a:r>
            <a:r>
              <a:t>join</a:t>
            </a:r>
            <a:r>
              <a:rPr>
                <a:solidFill>
                  <a:srgbClr val="666600"/>
                </a:solidFill>
              </a:rPr>
              <a:t>()</a:t>
            </a:r>
          </a:p>
          <a:p>
            <a:pPr marL="457200" indent="-317500" defTabSz="457200">
              <a:buClr>
                <a:srgbClr val="000088"/>
              </a:buClr>
              <a:buSzPct val="100000"/>
              <a:buFont typeface="Monaco"/>
              <a:buAutoNum type="arabicPeriod" startAt="1"/>
              <a:defRPr sz="1100">
                <a:solidFill>
                  <a:srgbClr val="668099">
                    <a:alpha val="40000"/>
                  </a:srgbClr>
                </a:solidFill>
                <a:latin typeface="Monaco"/>
                <a:ea typeface="Monaco"/>
                <a:cs typeface="Monaco"/>
                <a:sym typeface="Monaco"/>
              </a:defRPr>
            </a:pPr>
            <a:r>
              <a:t>t2</a:t>
            </a:r>
            <a:r>
              <a:rPr>
                <a:solidFill>
                  <a:srgbClr val="666600"/>
                </a:solidFill>
              </a:rPr>
              <a:t>.</a:t>
            </a:r>
            <a:r>
              <a:t>join</a:t>
            </a:r>
            <a:r>
              <a:rPr>
                <a:solidFill>
                  <a:srgbClr val="666600"/>
                </a:solidFill>
              </a:rPr>
              <a:t>()</a:t>
            </a:r>
          </a:p>
          <a:p>
            <a:pPr marL="457200" indent="-317500" defTabSz="457200">
              <a:buClr>
                <a:srgbClr val="000088"/>
              </a:buClr>
              <a:buSzPct val="100000"/>
              <a:buFont typeface="Monaco"/>
              <a:buAutoNum type="arabicPeriod" startAt="1"/>
              <a:defRPr sz="1100">
                <a:solidFill>
                  <a:srgbClr val="000088"/>
                </a:solidFill>
                <a:latin typeface="Monaco"/>
                <a:ea typeface="Monaco"/>
                <a:cs typeface="Monaco"/>
                <a:sym typeface="Monaco"/>
              </a:defRPr>
            </a:pPr>
            <a:r>
              <a:t>print</a:t>
            </a:r>
            <a:r>
              <a:rPr>
                <a:solidFill>
                  <a:srgbClr val="666600"/>
                </a:solidFill>
              </a:rPr>
              <a:t>(</a:t>
            </a:r>
            <a:r>
              <a:rPr>
                <a:solidFill>
                  <a:srgbClr val="668099">
                    <a:alpha val="40000"/>
                  </a:srgbClr>
                </a:solidFill>
              </a:rPr>
              <a:t>balance</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5" name="13.2 多线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13.2	</a:t>
            </a:r>
            <a:r>
              <a:t>多线程</a:t>
            </a:r>
          </a:p>
        </p:txBody>
      </p:sp>
      <p:sp>
        <p:nvSpPr>
          <p:cNvPr id="3056" name="定义了一个共享变量balance，初始值为0，并且启动两个线程，先存后取，理论上结果应该为0，但是，由于线程的调度是由操作系统决定的，当t1、t2交替执行时，只要循环次数足够多，balance的结果就不一定是0了。原因是因为高级语言的一条语句在CPU执行时是若干条语句，即使一个简单的计算：balance = balance + n 也分两步：…"/>
          <p:cNvSpPr txBox="1"/>
          <p:nvPr/>
        </p:nvSpPr>
        <p:spPr>
          <a:xfrm>
            <a:off x="588635" y="943692"/>
            <a:ext cx="7966730" cy="30001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定义了一个共享变量</a:t>
            </a:r>
            <a:r>
              <a:rPr>
                <a:solidFill>
                  <a:schemeClr val="accent2">
                    <a:satOff val="-67193"/>
                    <a:lumOff val="20931"/>
                  </a:schemeClr>
                </a:solidFill>
              </a:rPr>
              <a:t>balance</a:t>
            </a:r>
            <a:r>
              <a:t>，初始值为</a:t>
            </a:r>
            <a:r>
              <a:rPr>
                <a:solidFill>
                  <a:schemeClr val="accent2">
                    <a:satOff val="-67193"/>
                    <a:lumOff val="20931"/>
                  </a:schemeClr>
                </a:solidFill>
              </a:rPr>
              <a:t>0</a:t>
            </a:r>
            <a:r>
              <a:t>，并且启动两个线程，先存后取，理论上结果应该为</a:t>
            </a:r>
            <a:r>
              <a:rPr>
                <a:solidFill>
                  <a:schemeClr val="accent2">
                    <a:satOff val="-67193"/>
                    <a:lumOff val="20931"/>
                  </a:schemeClr>
                </a:solidFill>
              </a:rPr>
              <a:t>0</a:t>
            </a:r>
            <a:r>
              <a:t>，但是，由于线程的调度是由操作系统决定的，当</a:t>
            </a:r>
            <a:r>
              <a:rPr>
                <a:solidFill>
                  <a:schemeClr val="accent2">
                    <a:satOff val="-67193"/>
                    <a:lumOff val="20931"/>
                  </a:schemeClr>
                </a:solidFill>
              </a:rPr>
              <a:t>t1</a:t>
            </a:r>
            <a:r>
              <a:t>、</a:t>
            </a:r>
            <a:r>
              <a:rPr>
                <a:solidFill>
                  <a:schemeClr val="accent2">
                    <a:satOff val="-67193"/>
                    <a:lumOff val="20931"/>
                  </a:schemeClr>
                </a:solidFill>
              </a:rPr>
              <a:t>t2</a:t>
            </a:r>
            <a:r>
              <a:t>交替执行时，只要循环次数足够多，</a:t>
            </a:r>
            <a:r>
              <a:rPr>
                <a:solidFill>
                  <a:schemeClr val="accent2">
                    <a:satOff val="-67193"/>
                    <a:lumOff val="20931"/>
                  </a:schemeClr>
                </a:solidFill>
              </a:rPr>
              <a:t>balance</a:t>
            </a:r>
            <a:r>
              <a:t>的结果就不一定是</a:t>
            </a:r>
            <a:r>
              <a:rPr>
                <a:solidFill>
                  <a:schemeClr val="accent2">
                    <a:satOff val="-67193"/>
                    <a:lumOff val="20931"/>
                  </a:schemeClr>
                </a:solidFill>
              </a:rPr>
              <a:t>0</a:t>
            </a:r>
            <a:r>
              <a:t>了。原因是因为高级语言的一条语句在CPU执行时是若干条语句，即使一个简单的计算：</a:t>
            </a:r>
            <a:r>
              <a:rPr>
                <a:solidFill>
                  <a:schemeClr val="accent2">
                    <a:satOff val="-67193"/>
                    <a:lumOff val="20931"/>
                  </a:schemeClr>
                </a:solidFill>
              </a:rPr>
              <a:t>balance = balance + n </a:t>
            </a:r>
            <a:r>
              <a:t>也分两步： </a:t>
            </a:r>
          </a:p>
          <a:p>
            <a:pPr marL="240631" indent="-240631" defTabSz="457200">
              <a:buSzPct val="100000"/>
              <a:buAutoNum type="arabicPeriod" startAt="1"/>
              <a:defRPr>
                <a:solidFill>
                  <a:srgbClr val="000000"/>
                </a:solidFill>
                <a:latin typeface="Helvetica Neue"/>
                <a:ea typeface="Helvetica Neue"/>
                <a:cs typeface="Helvetica Neue"/>
                <a:sym typeface="Helvetica Neue"/>
              </a:defRPr>
            </a:pPr>
            <a:r>
              <a:t>     计算</a:t>
            </a:r>
            <a:r>
              <a:rPr>
                <a:solidFill>
                  <a:schemeClr val="accent2">
                    <a:satOff val="-67193"/>
                    <a:lumOff val="20931"/>
                  </a:schemeClr>
                </a:solidFill>
              </a:rPr>
              <a:t>balance + n</a:t>
            </a:r>
            <a:r>
              <a:t>，存入临时变量中；</a:t>
            </a:r>
          </a:p>
          <a:p>
            <a:pPr marL="240631" indent="-240631" defTabSz="457200">
              <a:buSzPct val="100000"/>
              <a:buAutoNum type="arabicPeriod" startAt="1"/>
              <a:defRPr>
                <a:solidFill>
                  <a:srgbClr val="000000"/>
                </a:solidFill>
                <a:latin typeface="Helvetica Neue"/>
                <a:ea typeface="Helvetica Neue"/>
                <a:cs typeface="Helvetica Neue"/>
                <a:sym typeface="Helvetica Neue"/>
              </a:defRPr>
            </a:pPr>
            <a:r>
              <a:t>     将临时变量的值赋给</a:t>
            </a:r>
            <a:r>
              <a:rPr>
                <a:solidFill>
                  <a:schemeClr val="accent2">
                    <a:satOff val="-67193"/>
                    <a:lumOff val="20931"/>
                  </a:schemeClr>
                </a:solidFill>
              </a:rPr>
              <a:t>balance</a:t>
            </a:r>
            <a:r>
              <a:t>。</a:t>
            </a:r>
          </a:p>
          <a:p>
            <a:pPr defTabSz="457200">
              <a:defRPr>
                <a:solidFill>
                  <a:srgbClr val="000000"/>
                </a:solidFill>
                <a:latin typeface="Helvetica Neue"/>
                <a:ea typeface="Helvetica Neue"/>
                <a:cs typeface="Helvetica Neue"/>
                <a:sym typeface="Helvetica Neue"/>
              </a:defRPr>
            </a:pPr>
            <a:r>
              <a:t>      也就是可以看成：x = balance + n   balance = x</a:t>
            </a:r>
          </a:p>
          <a:p>
            <a:pPr defTabSz="457200">
              <a:defRPr>
                <a:solidFill>
                  <a:srgbClr val="000000"/>
                </a:solidFill>
                <a:latin typeface="Helvetica Neue"/>
                <a:ea typeface="Helvetica Neue"/>
                <a:cs typeface="Helvetica Neue"/>
                <a:sym typeface="Helvetica Neue"/>
              </a:defRPr>
            </a:pPr>
            <a:r>
              <a:t>      由于x是局部变量，两个线程各自都有自己的x，当代码正常执行时：</a:t>
            </a:r>
          </a:p>
        </p:txBody>
      </p:sp>
      <p:sp>
        <p:nvSpPr>
          <p:cNvPr id="3057" name="初始值 balance = 0…"/>
          <p:cNvSpPr txBox="1"/>
          <p:nvPr/>
        </p:nvSpPr>
        <p:spPr>
          <a:xfrm>
            <a:off x="2452508" y="4117722"/>
            <a:ext cx="4615840" cy="25446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6600"/>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666600"/>
                </a:solidFill>
              </a:rPr>
              <a:t>初始值</a:t>
            </a:r>
            <a:r>
              <a:t> balance </a:t>
            </a:r>
            <a:r>
              <a:rPr>
                <a:solidFill>
                  <a:srgbClr val="666600"/>
                </a:solidFill>
              </a:rPr>
              <a:t>=</a:t>
            </a:r>
            <a:r>
              <a:t> </a:t>
            </a:r>
            <a:r>
              <a:rPr>
                <a:solidFill>
                  <a:srgbClr val="006666"/>
                </a:solidFill>
              </a:rPr>
              <a:t>0</a:t>
            </a:r>
          </a:p>
          <a:p>
            <a:pPr marL="457200" indent="-317500" defTabSz="457200">
              <a:buClr>
                <a:srgbClr val="666600"/>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t1</a:t>
            </a:r>
            <a:r>
              <a:rPr>
                <a:solidFill>
                  <a:srgbClr val="666600"/>
                </a:solidFill>
              </a:rPr>
              <a:t>:</a:t>
            </a:r>
            <a:r>
              <a:rPr>
                <a:solidFill>
                  <a:srgbClr val="668099">
                    <a:alpha val="40000"/>
                  </a:srgbClr>
                </a:solidFill>
              </a:rPr>
              <a:t> x1 </a:t>
            </a:r>
            <a:r>
              <a:rPr>
                <a:solidFill>
                  <a:srgbClr val="666600"/>
                </a:solidFill>
              </a:rPr>
              <a:t>=</a:t>
            </a:r>
            <a:r>
              <a:rPr>
                <a:solidFill>
                  <a:srgbClr val="668099">
                    <a:alpha val="40000"/>
                  </a:srgbClr>
                </a:solidFill>
              </a:rPr>
              <a:t> balance </a:t>
            </a:r>
            <a:r>
              <a:rPr>
                <a:solidFill>
                  <a:srgbClr val="666600"/>
                </a:solidFill>
              </a:rPr>
              <a:t>+</a:t>
            </a:r>
            <a:r>
              <a:rPr>
                <a:solidFill>
                  <a:srgbClr val="668099">
                    <a:alpha val="40000"/>
                  </a:srgbClr>
                </a:solidFill>
              </a:rPr>
              <a:t> </a:t>
            </a:r>
            <a:r>
              <a:rPr>
                <a:solidFill>
                  <a:srgbClr val="006666"/>
                </a:solidFill>
              </a:rPr>
              <a:t>5</a:t>
            </a:r>
            <a:r>
              <a:rPr>
                <a:solidFill>
                  <a:srgbClr val="668099">
                    <a:alpha val="40000"/>
                  </a:srgbClr>
                </a:solidFill>
              </a:rPr>
              <a:t> </a:t>
            </a:r>
            <a:r>
              <a:t># x1 = 0 + 5 = 5</a:t>
            </a:r>
            <a:endParaRPr>
              <a:solidFill>
                <a:srgbClr val="668099">
                  <a:alpha val="40000"/>
                </a:srgbClr>
              </a:solidFill>
            </a:endParaRPr>
          </a:p>
          <a:p>
            <a:pPr marL="457200" indent="-317500" defTabSz="457200">
              <a:buClr>
                <a:srgbClr val="666600"/>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t1</a:t>
            </a:r>
            <a:r>
              <a:rPr>
                <a:solidFill>
                  <a:srgbClr val="666600"/>
                </a:solidFill>
              </a:rPr>
              <a:t>:</a:t>
            </a:r>
            <a:r>
              <a:rPr>
                <a:solidFill>
                  <a:srgbClr val="668099">
                    <a:alpha val="40000"/>
                  </a:srgbClr>
                </a:solidFill>
              </a:rPr>
              <a:t> balance </a:t>
            </a:r>
            <a:r>
              <a:rPr>
                <a:solidFill>
                  <a:srgbClr val="666600"/>
                </a:solidFill>
              </a:rPr>
              <a:t>=</a:t>
            </a:r>
            <a:r>
              <a:rPr>
                <a:solidFill>
                  <a:srgbClr val="668099">
                    <a:alpha val="40000"/>
                  </a:srgbClr>
                </a:solidFill>
              </a:rPr>
              <a:t> x1     </a:t>
            </a:r>
            <a:r>
              <a:t># balance = 5</a:t>
            </a:r>
            <a:endParaRPr>
              <a:solidFill>
                <a:srgbClr val="668099">
                  <a:alpha val="40000"/>
                </a:srgbClr>
              </a:solidFill>
            </a:endParaRPr>
          </a:p>
          <a:p>
            <a:pPr marL="457200" indent="-317500" defTabSz="457200">
              <a:buClr>
                <a:srgbClr val="666600"/>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t1</a:t>
            </a:r>
            <a:r>
              <a:rPr>
                <a:solidFill>
                  <a:srgbClr val="666600"/>
                </a:solidFill>
              </a:rPr>
              <a:t>:</a:t>
            </a:r>
            <a:r>
              <a:rPr>
                <a:solidFill>
                  <a:srgbClr val="668099">
                    <a:alpha val="40000"/>
                  </a:srgbClr>
                </a:solidFill>
              </a:rPr>
              <a:t> x1 </a:t>
            </a:r>
            <a:r>
              <a:rPr>
                <a:solidFill>
                  <a:srgbClr val="666600"/>
                </a:solidFill>
              </a:rPr>
              <a:t>=</a:t>
            </a:r>
            <a:r>
              <a:rPr>
                <a:solidFill>
                  <a:srgbClr val="668099">
                    <a:alpha val="40000"/>
                  </a:srgbClr>
                </a:solidFill>
              </a:rPr>
              <a:t> balance </a:t>
            </a:r>
            <a:r>
              <a:rPr>
                <a:solidFill>
                  <a:srgbClr val="666600"/>
                </a:solidFill>
              </a:rPr>
              <a:t>-</a:t>
            </a:r>
            <a:r>
              <a:rPr>
                <a:solidFill>
                  <a:srgbClr val="668099">
                    <a:alpha val="40000"/>
                  </a:srgbClr>
                </a:solidFill>
              </a:rPr>
              <a:t> </a:t>
            </a:r>
            <a:r>
              <a:rPr>
                <a:solidFill>
                  <a:srgbClr val="006666"/>
                </a:solidFill>
              </a:rPr>
              <a:t>5</a:t>
            </a:r>
            <a:r>
              <a:rPr>
                <a:solidFill>
                  <a:srgbClr val="668099">
                    <a:alpha val="40000"/>
                  </a:srgbClr>
                </a:solidFill>
              </a:rPr>
              <a:t> </a:t>
            </a:r>
            <a:r>
              <a:t># x1 = 5 - 5 = 0</a:t>
            </a:r>
            <a:endParaRPr>
              <a:solidFill>
                <a:srgbClr val="668099">
                  <a:alpha val="40000"/>
                </a:srgbClr>
              </a:solidFill>
            </a:endParaRPr>
          </a:p>
          <a:p>
            <a:pPr marL="457200" indent="-317500" defTabSz="457200">
              <a:buClr>
                <a:srgbClr val="666600"/>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t1</a:t>
            </a:r>
            <a:r>
              <a:rPr>
                <a:solidFill>
                  <a:srgbClr val="666600"/>
                </a:solidFill>
              </a:rPr>
              <a:t>:</a:t>
            </a:r>
            <a:r>
              <a:rPr>
                <a:solidFill>
                  <a:srgbClr val="668099">
                    <a:alpha val="40000"/>
                  </a:srgbClr>
                </a:solidFill>
              </a:rPr>
              <a:t> balance </a:t>
            </a:r>
            <a:r>
              <a:rPr>
                <a:solidFill>
                  <a:srgbClr val="666600"/>
                </a:solidFill>
              </a:rPr>
              <a:t>=</a:t>
            </a:r>
            <a:r>
              <a:rPr>
                <a:solidFill>
                  <a:srgbClr val="668099">
                    <a:alpha val="40000"/>
                  </a:srgbClr>
                </a:solidFill>
              </a:rPr>
              <a:t> x1     </a:t>
            </a:r>
            <a:r>
              <a:t># balance = 0</a:t>
            </a:r>
            <a:endParaRPr>
              <a:solidFill>
                <a:srgbClr val="668099">
                  <a:alpha val="40000"/>
                </a:srgbClr>
              </a:solidFill>
            </a:endParaRPr>
          </a:p>
          <a:p>
            <a:pPr marL="457200" indent="-317500" defTabSz="457200">
              <a:buClr>
                <a:srgbClr val="666600"/>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t2</a:t>
            </a:r>
            <a:r>
              <a:rPr>
                <a:solidFill>
                  <a:srgbClr val="666600"/>
                </a:solidFill>
              </a:rPr>
              <a:t>:</a:t>
            </a:r>
            <a:r>
              <a:rPr>
                <a:solidFill>
                  <a:srgbClr val="668099">
                    <a:alpha val="40000"/>
                  </a:srgbClr>
                </a:solidFill>
              </a:rPr>
              <a:t> x2 </a:t>
            </a:r>
            <a:r>
              <a:rPr>
                <a:solidFill>
                  <a:srgbClr val="666600"/>
                </a:solidFill>
              </a:rPr>
              <a:t>=</a:t>
            </a:r>
            <a:r>
              <a:rPr>
                <a:solidFill>
                  <a:srgbClr val="668099">
                    <a:alpha val="40000"/>
                  </a:srgbClr>
                </a:solidFill>
              </a:rPr>
              <a:t> balance </a:t>
            </a:r>
            <a:r>
              <a:rPr>
                <a:solidFill>
                  <a:srgbClr val="666600"/>
                </a:solidFill>
              </a:rPr>
              <a:t>+</a:t>
            </a:r>
            <a:r>
              <a:rPr>
                <a:solidFill>
                  <a:srgbClr val="668099">
                    <a:alpha val="40000"/>
                  </a:srgbClr>
                </a:solidFill>
              </a:rPr>
              <a:t> </a:t>
            </a:r>
            <a:r>
              <a:rPr>
                <a:solidFill>
                  <a:srgbClr val="006666"/>
                </a:solidFill>
              </a:rPr>
              <a:t>8</a:t>
            </a:r>
            <a:r>
              <a:rPr>
                <a:solidFill>
                  <a:srgbClr val="668099">
                    <a:alpha val="40000"/>
                  </a:srgbClr>
                </a:solidFill>
              </a:rPr>
              <a:t> </a:t>
            </a:r>
            <a:r>
              <a:t># x2 = 0 + 8 = 8</a:t>
            </a:r>
            <a:endParaRPr>
              <a:solidFill>
                <a:srgbClr val="668099">
                  <a:alpha val="40000"/>
                </a:srgbClr>
              </a:solidFill>
            </a:endParaRPr>
          </a:p>
          <a:p>
            <a:pPr marL="457200" indent="-317500" defTabSz="457200">
              <a:buClr>
                <a:srgbClr val="666600"/>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t2</a:t>
            </a:r>
            <a:r>
              <a:rPr>
                <a:solidFill>
                  <a:srgbClr val="666600"/>
                </a:solidFill>
              </a:rPr>
              <a:t>:</a:t>
            </a:r>
            <a:r>
              <a:rPr>
                <a:solidFill>
                  <a:srgbClr val="668099">
                    <a:alpha val="40000"/>
                  </a:srgbClr>
                </a:solidFill>
              </a:rPr>
              <a:t> balance </a:t>
            </a:r>
            <a:r>
              <a:rPr>
                <a:solidFill>
                  <a:srgbClr val="666600"/>
                </a:solidFill>
              </a:rPr>
              <a:t>=</a:t>
            </a:r>
            <a:r>
              <a:rPr>
                <a:solidFill>
                  <a:srgbClr val="668099">
                    <a:alpha val="40000"/>
                  </a:srgbClr>
                </a:solidFill>
              </a:rPr>
              <a:t> x2     </a:t>
            </a:r>
            <a:r>
              <a:t># balance = 8</a:t>
            </a:r>
            <a:endParaRPr>
              <a:solidFill>
                <a:srgbClr val="668099">
                  <a:alpha val="40000"/>
                </a:srgbClr>
              </a:solidFill>
            </a:endParaRPr>
          </a:p>
          <a:p>
            <a:pPr marL="457200" indent="-317500" defTabSz="457200">
              <a:buClr>
                <a:srgbClr val="666600"/>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t2</a:t>
            </a:r>
            <a:r>
              <a:rPr>
                <a:solidFill>
                  <a:srgbClr val="666600"/>
                </a:solidFill>
              </a:rPr>
              <a:t>:</a:t>
            </a:r>
            <a:r>
              <a:rPr>
                <a:solidFill>
                  <a:srgbClr val="668099">
                    <a:alpha val="40000"/>
                  </a:srgbClr>
                </a:solidFill>
              </a:rPr>
              <a:t> x2 </a:t>
            </a:r>
            <a:r>
              <a:rPr>
                <a:solidFill>
                  <a:srgbClr val="666600"/>
                </a:solidFill>
              </a:rPr>
              <a:t>=</a:t>
            </a:r>
            <a:r>
              <a:rPr>
                <a:solidFill>
                  <a:srgbClr val="668099">
                    <a:alpha val="40000"/>
                  </a:srgbClr>
                </a:solidFill>
              </a:rPr>
              <a:t> balance </a:t>
            </a:r>
            <a:r>
              <a:rPr>
                <a:solidFill>
                  <a:srgbClr val="666600"/>
                </a:solidFill>
              </a:rPr>
              <a:t>-</a:t>
            </a:r>
            <a:r>
              <a:rPr>
                <a:solidFill>
                  <a:srgbClr val="668099">
                    <a:alpha val="40000"/>
                  </a:srgbClr>
                </a:solidFill>
              </a:rPr>
              <a:t> </a:t>
            </a:r>
            <a:r>
              <a:rPr>
                <a:solidFill>
                  <a:srgbClr val="006666"/>
                </a:solidFill>
              </a:rPr>
              <a:t>8</a:t>
            </a:r>
            <a:r>
              <a:rPr>
                <a:solidFill>
                  <a:srgbClr val="668099">
                    <a:alpha val="40000"/>
                  </a:srgbClr>
                </a:solidFill>
              </a:rPr>
              <a:t> </a:t>
            </a:r>
            <a:r>
              <a:t># x2 = 8 - 8 = 0</a:t>
            </a:r>
            <a:endParaRPr>
              <a:solidFill>
                <a:srgbClr val="668099">
                  <a:alpha val="40000"/>
                </a:srgbClr>
              </a:solidFill>
            </a:endParaRPr>
          </a:p>
          <a:p>
            <a:pPr marL="457200" indent="-317500" defTabSz="457200">
              <a:buClr>
                <a:srgbClr val="666600"/>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t2</a:t>
            </a:r>
            <a:r>
              <a:rPr>
                <a:solidFill>
                  <a:srgbClr val="666600"/>
                </a:solidFill>
              </a:rPr>
              <a:t>:</a:t>
            </a:r>
            <a:r>
              <a:rPr>
                <a:solidFill>
                  <a:srgbClr val="668099">
                    <a:alpha val="40000"/>
                  </a:srgbClr>
                </a:solidFill>
              </a:rPr>
              <a:t> balance </a:t>
            </a:r>
            <a:r>
              <a:rPr>
                <a:solidFill>
                  <a:srgbClr val="666600"/>
                </a:solidFill>
              </a:rPr>
              <a:t>=</a:t>
            </a:r>
            <a:r>
              <a:rPr>
                <a:solidFill>
                  <a:srgbClr val="668099">
                    <a:alpha val="40000"/>
                  </a:srgbClr>
                </a:solidFill>
              </a:rPr>
              <a:t> x2     </a:t>
            </a:r>
            <a:r>
              <a:t># balance = 0</a:t>
            </a:r>
            <a:endParaRPr>
              <a:solidFill>
                <a:srgbClr val="668099">
                  <a:alpha val="40000"/>
                </a:srgbClr>
              </a:solidFill>
            </a:endParaRPr>
          </a:p>
          <a:p>
            <a:pPr marL="457200" indent="-317500" defTabSz="457200">
              <a:buClr>
                <a:srgbClr val="666600"/>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666600"/>
                </a:solidFill>
              </a:rPr>
              <a:t>结果</a:t>
            </a:r>
            <a:r>
              <a:t> balance </a:t>
            </a:r>
            <a:r>
              <a:rPr>
                <a:solidFill>
                  <a:srgbClr val="666600"/>
                </a:solidFill>
              </a:rPr>
              <a:t>=</a:t>
            </a:r>
            <a:r>
              <a:t> </a:t>
            </a:r>
            <a:r>
              <a:rPr>
                <a:solidFill>
                  <a:srgbClr val="006666"/>
                </a:solidFill>
              </a:rPr>
              <a:t>0</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1" name="13.2 多线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13.2	</a:t>
            </a:r>
            <a:r>
              <a:t>多线程</a:t>
            </a:r>
          </a:p>
        </p:txBody>
      </p:sp>
      <p:sp>
        <p:nvSpPr>
          <p:cNvPr id="3062" name="但是t1和t2是交替运行的，如果操作系统以下面的顺序执行t1、t2："/>
          <p:cNvSpPr txBox="1"/>
          <p:nvPr/>
        </p:nvSpPr>
        <p:spPr>
          <a:xfrm>
            <a:off x="588635" y="943692"/>
            <a:ext cx="796673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但是t1和t2是交替运行的，如果操作系统以下面的顺序执行t1、t2：</a:t>
            </a:r>
          </a:p>
        </p:txBody>
      </p:sp>
      <p:sp>
        <p:nvSpPr>
          <p:cNvPr id="3063" name="初始值 balance = 0…"/>
          <p:cNvSpPr txBox="1"/>
          <p:nvPr/>
        </p:nvSpPr>
        <p:spPr>
          <a:xfrm>
            <a:off x="2157382" y="1555296"/>
            <a:ext cx="4829236" cy="25446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6600"/>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666600"/>
                </a:solidFill>
              </a:rPr>
              <a:t>初始值</a:t>
            </a:r>
            <a:r>
              <a:t> balance </a:t>
            </a:r>
            <a:r>
              <a:rPr>
                <a:solidFill>
                  <a:srgbClr val="666600"/>
                </a:solidFill>
              </a:rPr>
              <a:t>=</a:t>
            </a:r>
            <a:r>
              <a:t> </a:t>
            </a:r>
            <a:r>
              <a:rPr>
                <a:solidFill>
                  <a:srgbClr val="006666"/>
                </a:solidFill>
              </a:rPr>
              <a:t>0</a:t>
            </a:r>
          </a:p>
          <a:p>
            <a:pPr marL="457200" indent="-317500" defTabSz="457200">
              <a:buClr>
                <a:srgbClr val="666600"/>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t1</a:t>
            </a:r>
            <a:r>
              <a:rPr>
                <a:solidFill>
                  <a:srgbClr val="666600"/>
                </a:solidFill>
              </a:rPr>
              <a:t>:</a:t>
            </a:r>
            <a:r>
              <a:rPr>
                <a:solidFill>
                  <a:srgbClr val="668099">
                    <a:alpha val="40000"/>
                  </a:srgbClr>
                </a:solidFill>
              </a:rPr>
              <a:t> x1 </a:t>
            </a:r>
            <a:r>
              <a:rPr>
                <a:solidFill>
                  <a:srgbClr val="666600"/>
                </a:solidFill>
              </a:rPr>
              <a:t>=</a:t>
            </a:r>
            <a:r>
              <a:rPr>
                <a:solidFill>
                  <a:srgbClr val="668099">
                    <a:alpha val="40000"/>
                  </a:srgbClr>
                </a:solidFill>
              </a:rPr>
              <a:t> balance </a:t>
            </a:r>
            <a:r>
              <a:rPr>
                <a:solidFill>
                  <a:srgbClr val="666600"/>
                </a:solidFill>
              </a:rPr>
              <a:t>+</a:t>
            </a:r>
            <a:r>
              <a:rPr>
                <a:solidFill>
                  <a:srgbClr val="668099">
                    <a:alpha val="40000"/>
                  </a:srgbClr>
                </a:solidFill>
              </a:rPr>
              <a:t> </a:t>
            </a:r>
            <a:r>
              <a:rPr>
                <a:solidFill>
                  <a:srgbClr val="006666"/>
                </a:solidFill>
              </a:rPr>
              <a:t>5</a:t>
            </a:r>
            <a:r>
              <a:rPr>
                <a:solidFill>
                  <a:srgbClr val="668099">
                    <a:alpha val="40000"/>
                  </a:srgbClr>
                </a:solidFill>
              </a:rPr>
              <a:t>  </a:t>
            </a:r>
            <a:r>
              <a:t># x1 = 0 + 5 = 5</a:t>
            </a:r>
            <a:endParaRPr>
              <a:solidFill>
                <a:srgbClr val="668099">
                  <a:alpha val="40000"/>
                </a:srgbClr>
              </a:solidFill>
            </a:endParaRPr>
          </a:p>
          <a:p>
            <a:pPr marL="457200" indent="-317500" defTabSz="457200">
              <a:buClr>
                <a:srgbClr val="666600"/>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t2</a:t>
            </a:r>
            <a:r>
              <a:rPr>
                <a:solidFill>
                  <a:srgbClr val="666600"/>
                </a:solidFill>
              </a:rPr>
              <a:t>:</a:t>
            </a:r>
            <a:r>
              <a:rPr>
                <a:solidFill>
                  <a:srgbClr val="668099">
                    <a:alpha val="40000"/>
                  </a:srgbClr>
                </a:solidFill>
              </a:rPr>
              <a:t> x2 </a:t>
            </a:r>
            <a:r>
              <a:rPr>
                <a:solidFill>
                  <a:srgbClr val="666600"/>
                </a:solidFill>
              </a:rPr>
              <a:t>=</a:t>
            </a:r>
            <a:r>
              <a:rPr>
                <a:solidFill>
                  <a:srgbClr val="668099">
                    <a:alpha val="40000"/>
                  </a:srgbClr>
                </a:solidFill>
              </a:rPr>
              <a:t> balance </a:t>
            </a:r>
            <a:r>
              <a:rPr>
                <a:solidFill>
                  <a:srgbClr val="666600"/>
                </a:solidFill>
              </a:rPr>
              <a:t>+</a:t>
            </a:r>
            <a:r>
              <a:rPr>
                <a:solidFill>
                  <a:srgbClr val="668099">
                    <a:alpha val="40000"/>
                  </a:srgbClr>
                </a:solidFill>
              </a:rPr>
              <a:t> </a:t>
            </a:r>
            <a:r>
              <a:rPr>
                <a:solidFill>
                  <a:srgbClr val="006666"/>
                </a:solidFill>
              </a:rPr>
              <a:t>8</a:t>
            </a:r>
            <a:r>
              <a:rPr>
                <a:solidFill>
                  <a:srgbClr val="668099">
                    <a:alpha val="40000"/>
                  </a:srgbClr>
                </a:solidFill>
              </a:rPr>
              <a:t>  </a:t>
            </a:r>
            <a:r>
              <a:t># x2 = 0 + 8 = 8</a:t>
            </a:r>
            <a:endParaRPr>
              <a:solidFill>
                <a:srgbClr val="668099">
                  <a:alpha val="40000"/>
                </a:srgbClr>
              </a:solidFill>
            </a:endParaRPr>
          </a:p>
          <a:p>
            <a:pPr marL="457200" indent="-317500" defTabSz="457200">
              <a:buClr>
                <a:srgbClr val="666600"/>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t2</a:t>
            </a:r>
            <a:r>
              <a:rPr>
                <a:solidFill>
                  <a:srgbClr val="666600"/>
                </a:solidFill>
              </a:rPr>
              <a:t>:</a:t>
            </a:r>
            <a:r>
              <a:rPr>
                <a:solidFill>
                  <a:srgbClr val="668099">
                    <a:alpha val="40000"/>
                  </a:srgbClr>
                </a:solidFill>
              </a:rPr>
              <a:t> balance </a:t>
            </a:r>
            <a:r>
              <a:rPr>
                <a:solidFill>
                  <a:srgbClr val="666600"/>
                </a:solidFill>
              </a:rPr>
              <a:t>=</a:t>
            </a:r>
            <a:r>
              <a:rPr>
                <a:solidFill>
                  <a:srgbClr val="668099">
                    <a:alpha val="40000"/>
                  </a:srgbClr>
                </a:solidFill>
              </a:rPr>
              <a:t> x2      </a:t>
            </a:r>
            <a:r>
              <a:t># balance = 8</a:t>
            </a:r>
            <a:endParaRPr>
              <a:solidFill>
                <a:srgbClr val="668099">
                  <a:alpha val="40000"/>
                </a:srgbClr>
              </a:solidFill>
            </a:endParaRPr>
          </a:p>
          <a:p>
            <a:pPr marL="457200" indent="-317500" defTabSz="457200">
              <a:buClr>
                <a:srgbClr val="666600"/>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t1</a:t>
            </a:r>
            <a:r>
              <a:rPr>
                <a:solidFill>
                  <a:srgbClr val="666600"/>
                </a:solidFill>
              </a:rPr>
              <a:t>:</a:t>
            </a:r>
            <a:r>
              <a:rPr>
                <a:solidFill>
                  <a:srgbClr val="668099">
                    <a:alpha val="40000"/>
                  </a:srgbClr>
                </a:solidFill>
              </a:rPr>
              <a:t> balance </a:t>
            </a:r>
            <a:r>
              <a:rPr>
                <a:solidFill>
                  <a:srgbClr val="666600"/>
                </a:solidFill>
              </a:rPr>
              <a:t>=</a:t>
            </a:r>
            <a:r>
              <a:rPr>
                <a:solidFill>
                  <a:srgbClr val="668099">
                    <a:alpha val="40000"/>
                  </a:srgbClr>
                </a:solidFill>
              </a:rPr>
              <a:t> x1      </a:t>
            </a:r>
            <a:r>
              <a:t># balance = 5</a:t>
            </a:r>
            <a:endParaRPr>
              <a:solidFill>
                <a:srgbClr val="668099">
                  <a:alpha val="40000"/>
                </a:srgbClr>
              </a:solidFill>
            </a:endParaRPr>
          </a:p>
          <a:p>
            <a:pPr marL="457200" indent="-317500" defTabSz="457200">
              <a:buClr>
                <a:srgbClr val="666600"/>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t1</a:t>
            </a:r>
            <a:r>
              <a:rPr>
                <a:solidFill>
                  <a:srgbClr val="666600"/>
                </a:solidFill>
              </a:rPr>
              <a:t>:</a:t>
            </a:r>
            <a:r>
              <a:rPr>
                <a:solidFill>
                  <a:srgbClr val="668099">
                    <a:alpha val="40000"/>
                  </a:srgbClr>
                </a:solidFill>
              </a:rPr>
              <a:t> x1 </a:t>
            </a:r>
            <a:r>
              <a:rPr>
                <a:solidFill>
                  <a:srgbClr val="666600"/>
                </a:solidFill>
              </a:rPr>
              <a:t>=</a:t>
            </a:r>
            <a:r>
              <a:rPr>
                <a:solidFill>
                  <a:srgbClr val="668099">
                    <a:alpha val="40000"/>
                  </a:srgbClr>
                </a:solidFill>
              </a:rPr>
              <a:t> balance </a:t>
            </a:r>
            <a:r>
              <a:rPr>
                <a:solidFill>
                  <a:srgbClr val="666600"/>
                </a:solidFill>
              </a:rPr>
              <a:t>-</a:t>
            </a:r>
            <a:r>
              <a:rPr>
                <a:solidFill>
                  <a:srgbClr val="668099">
                    <a:alpha val="40000"/>
                  </a:srgbClr>
                </a:solidFill>
              </a:rPr>
              <a:t> </a:t>
            </a:r>
            <a:r>
              <a:rPr>
                <a:solidFill>
                  <a:srgbClr val="006666"/>
                </a:solidFill>
              </a:rPr>
              <a:t>5</a:t>
            </a:r>
            <a:r>
              <a:rPr>
                <a:solidFill>
                  <a:srgbClr val="668099">
                    <a:alpha val="40000"/>
                  </a:srgbClr>
                </a:solidFill>
              </a:rPr>
              <a:t>  </a:t>
            </a:r>
            <a:r>
              <a:t># x1 = 5 - 5 = 0</a:t>
            </a:r>
            <a:endParaRPr>
              <a:solidFill>
                <a:srgbClr val="668099">
                  <a:alpha val="40000"/>
                </a:srgbClr>
              </a:solidFill>
            </a:endParaRPr>
          </a:p>
          <a:p>
            <a:pPr marL="457200" indent="-317500" defTabSz="457200">
              <a:buClr>
                <a:srgbClr val="666600"/>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t1</a:t>
            </a:r>
            <a:r>
              <a:rPr>
                <a:solidFill>
                  <a:srgbClr val="666600"/>
                </a:solidFill>
              </a:rPr>
              <a:t>:</a:t>
            </a:r>
            <a:r>
              <a:rPr>
                <a:solidFill>
                  <a:srgbClr val="668099">
                    <a:alpha val="40000"/>
                  </a:srgbClr>
                </a:solidFill>
              </a:rPr>
              <a:t> balance </a:t>
            </a:r>
            <a:r>
              <a:rPr>
                <a:solidFill>
                  <a:srgbClr val="666600"/>
                </a:solidFill>
              </a:rPr>
              <a:t>=</a:t>
            </a:r>
            <a:r>
              <a:rPr>
                <a:solidFill>
                  <a:srgbClr val="668099">
                    <a:alpha val="40000"/>
                  </a:srgbClr>
                </a:solidFill>
              </a:rPr>
              <a:t> x1      </a:t>
            </a:r>
            <a:r>
              <a:t># balance = 0</a:t>
            </a:r>
            <a:endParaRPr>
              <a:solidFill>
                <a:srgbClr val="668099">
                  <a:alpha val="40000"/>
                </a:srgbClr>
              </a:solidFill>
            </a:endParaRPr>
          </a:p>
          <a:p>
            <a:pPr marL="457200" indent="-317500" defTabSz="457200">
              <a:buClr>
                <a:srgbClr val="666600"/>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t2</a:t>
            </a:r>
            <a:r>
              <a:rPr>
                <a:solidFill>
                  <a:srgbClr val="666600"/>
                </a:solidFill>
              </a:rPr>
              <a:t>:</a:t>
            </a:r>
            <a:r>
              <a:rPr>
                <a:solidFill>
                  <a:srgbClr val="668099">
                    <a:alpha val="40000"/>
                  </a:srgbClr>
                </a:solidFill>
              </a:rPr>
              <a:t> x2 </a:t>
            </a:r>
            <a:r>
              <a:rPr>
                <a:solidFill>
                  <a:srgbClr val="666600"/>
                </a:solidFill>
              </a:rPr>
              <a:t>=</a:t>
            </a:r>
            <a:r>
              <a:rPr>
                <a:solidFill>
                  <a:srgbClr val="668099">
                    <a:alpha val="40000"/>
                  </a:srgbClr>
                </a:solidFill>
              </a:rPr>
              <a:t> balance </a:t>
            </a:r>
            <a:r>
              <a:rPr>
                <a:solidFill>
                  <a:srgbClr val="666600"/>
                </a:solidFill>
              </a:rPr>
              <a:t>-</a:t>
            </a:r>
            <a:r>
              <a:rPr>
                <a:solidFill>
                  <a:srgbClr val="668099">
                    <a:alpha val="40000"/>
                  </a:srgbClr>
                </a:solidFill>
              </a:rPr>
              <a:t> </a:t>
            </a:r>
            <a:r>
              <a:rPr>
                <a:solidFill>
                  <a:srgbClr val="006666"/>
                </a:solidFill>
              </a:rPr>
              <a:t>8</a:t>
            </a:r>
            <a:r>
              <a:rPr>
                <a:solidFill>
                  <a:srgbClr val="668099">
                    <a:alpha val="40000"/>
                  </a:srgbClr>
                </a:solidFill>
              </a:rPr>
              <a:t>  </a:t>
            </a:r>
            <a:r>
              <a:t># x2 = 0 - 8 = -8</a:t>
            </a:r>
            <a:endParaRPr>
              <a:solidFill>
                <a:srgbClr val="668099">
                  <a:alpha val="40000"/>
                </a:srgbClr>
              </a:solidFill>
            </a:endParaRPr>
          </a:p>
          <a:p>
            <a:pPr marL="457200" indent="-317500" defTabSz="457200">
              <a:buClr>
                <a:srgbClr val="666600"/>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t2</a:t>
            </a:r>
            <a:r>
              <a:rPr>
                <a:solidFill>
                  <a:srgbClr val="666600"/>
                </a:solidFill>
              </a:rPr>
              <a:t>:</a:t>
            </a:r>
            <a:r>
              <a:rPr>
                <a:solidFill>
                  <a:srgbClr val="668099">
                    <a:alpha val="40000"/>
                  </a:srgbClr>
                </a:solidFill>
              </a:rPr>
              <a:t> balance </a:t>
            </a:r>
            <a:r>
              <a:rPr>
                <a:solidFill>
                  <a:srgbClr val="666600"/>
                </a:solidFill>
              </a:rPr>
              <a:t>=</a:t>
            </a:r>
            <a:r>
              <a:rPr>
                <a:solidFill>
                  <a:srgbClr val="668099">
                    <a:alpha val="40000"/>
                  </a:srgbClr>
                </a:solidFill>
              </a:rPr>
              <a:t> x2   </a:t>
            </a:r>
            <a:r>
              <a:t># balance = -8</a:t>
            </a:r>
            <a:endParaRPr>
              <a:solidFill>
                <a:srgbClr val="668099">
                  <a:alpha val="40000"/>
                </a:srgbClr>
              </a:solidFill>
            </a:endParaRPr>
          </a:p>
          <a:p>
            <a:pPr marL="457200" indent="-317500" defTabSz="457200">
              <a:buClr>
                <a:srgbClr val="666600"/>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666600"/>
                </a:solidFill>
              </a:rPr>
              <a:t>结果</a:t>
            </a:r>
            <a:r>
              <a:t> balance </a:t>
            </a:r>
            <a:r>
              <a:rPr>
                <a:solidFill>
                  <a:srgbClr val="666600"/>
                </a:solidFill>
              </a:rPr>
              <a:t>=</a:t>
            </a:r>
            <a:r>
              <a:t> </a:t>
            </a:r>
            <a:r>
              <a:rPr>
                <a:solidFill>
                  <a:srgbClr val="666600"/>
                </a:solidFill>
              </a:rPr>
              <a:t>-</a:t>
            </a:r>
            <a:r>
              <a:rPr>
                <a:solidFill>
                  <a:srgbClr val="006666"/>
                </a:solidFill>
              </a:rPr>
              <a:t>8</a:t>
            </a:r>
          </a:p>
        </p:txBody>
      </p:sp>
      <p:sp>
        <p:nvSpPr>
          <p:cNvPr id="3064" name="究其原因，是因为修改balance需要多条语句，而执行这几条语句时，线程可能中断，从而导致多个线程把同一个对象的内容改乱了。两个线程同时一存一取，就可能导致余额不对，所以，必须确保一个线程在修改balance的时候，别的线程一定不能改。"/>
          <p:cNvSpPr txBox="1"/>
          <p:nvPr/>
        </p:nvSpPr>
        <p:spPr>
          <a:xfrm>
            <a:off x="588635" y="4302645"/>
            <a:ext cx="7966730" cy="13742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究其原因，是因为修改</a:t>
            </a:r>
            <a:r>
              <a:rPr>
                <a:solidFill>
                  <a:schemeClr val="accent2">
                    <a:satOff val="-67193"/>
                    <a:lumOff val="20931"/>
                  </a:schemeClr>
                </a:solidFill>
              </a:rPr>
              <a:t>balance</a:t>
            </a:r>
            <a:r>
              <a:t>需要多条语句，而执行这几条语句时，线程可能中断，从而导致多个线程把同一个对象的内容改乱了。两个线程同时一存一取，就可能导致余额不对，所以，必须确保一个线程在修改</a:t>
            </a:r>
            <a:r>
              <a:rPr>
                <a:solidFill>
                  <a:schemeClr val="accent2">
                    <a:satOff val="-67193"/>
                    <a:lumOff val="20931"/>
                  </a:schemeClr>
                </a:solidFill>
              </a:rPr>
              <a:t>balance</a:t>
            </a:r>
            <a:r>
              <a:t>的时候，别的线程一定不能改。</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8" name="13.2 多线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13.2	</a:t>
            </a:r>
            <a:r>
              <a:t>多线程</a:t>
            </a:r>
          </a:p>
        </p:txBody>
      </p:sp>
      <p:sp>
        <p:nvSpPr>
          <p:cNvPr id="3069" name="要确保balance计算正确，就要给change_it()上一把锁，当某个线程开始执行change_it()时，该线程因为获得了锁，因此其他线程不能同时执行change_it()，只能等待，直到锁被释放后，获得该锁以后才能改。由于锁只有一个，无论多少线程，同一时刻最多只有一个线程持有该锁，所以，不会造成修改的冲突。创建一个锁就是通过threading.Lock()来实现："/>
          <p:cNvSpPr txBox="1"/>
          <p:nvPr/>
        </p:nvSpPr>
        <p:spPr>
          <a:xfrm>
            <a:off x="588635" y="943692"/>
            <a:ext cx="7966730" cy="16981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要确保</a:t>
            </a:r>
            <a:r>
              <a:rPr>
                <a:solidFill>
                  <a:schemeClr val="accent2">
                    <a:satOff val="-67193"/>
                    <a:lumOff val="20931"/>
                  </a:schemeClr>
                </a:solidFill>
              </a:rPr>
              <a:t>balance</a:t>
            </a:r>
            <a:r>
              <a:t>计算正确，就要给</a:t>
            </a:r>
            <a:r>
              <a:rPr>
                <a:solidFill>
                  <a:schemeClr val="accent2">
                    <a:satOff val="-67193"/>
                    <a:lumOff val="20931"/>
                  </a:schemeClr>
                </a:solidFill>
              </a:rPr>
              <a:t>change_it()</a:t>
            </a:r>
            <a:r>
              <a:t>上一把锁，当某个线程开始执行</a:t>
            </a:r>
            <a:r>
              <a:rPr>
                <a:solidFill>
                  <a:schemeClr val="accent2">
                    <a:satOff val="-67193"/>
                    <a:lumOff val="20931"/>
                  </a:schemeClr>
                </a:solidFill>
              </a:rPr>
              <a:t>change_it()</a:t>
            </a:r>
            <a:r>
              <a:t>时，该线程因为获得了锁，因此其他线程不能同时执行</a:t>
            </a:r>
            <a:r>
              <a:rPr>
                <a:solidFill>
                  <a:schemeClr val="accent2">
                    <a:satOff val="-67193"/>
                    <a:lumOff val="20931"/>
                  </a:schemeClr>
                </a:solidFill>
              </a:rPr>
              <a:t>change_it()</a:t>
            </a:r>
            <a:r>
              <a:t>，只能等待，直到锁被释放后，获得该锁以后才能改。由于锁只有一个，无论多少线程，同一时刻最多只有一个线程持有该锁，所以，不会造成修改的冲突。创建一个锁就是通过</a:t>
            </a:r>
            <a:r>
              <a:rPr>
                <a:solidFill>
                  <a:schemeClr val="accent2">
                    <a:satOff val="-67193"/>
                    <a:lumOff val="20931"/>
                  </a:schemeClr>
                </a:solidFill>
              </a:rPr>
              <a:t>threading.Lock()</a:t>
            </a:r>
            <a:r>
              <a:t>来实现：</a:t>
            </a:r>
          </a:p>
        </p:txBody>
      </p:sp>
      <p:sp>
        <p:nvSpPr>
          <p:cNvPr id="3070" name="balance = 0…"/>
          <p:cNvSpPr txBox="1"/>
          <p:nvPr/>
        </p:nvSpPr>
        <p:spPr>
          <a:xfrm>
            <a:off x="2873891" y="2710046"/>
            <a:ext cx="3396219" cy="259339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balance </a:t>
            </a:r>
            <a:r>
              <a:rPr>
                <a:solidFill>
                  <a:srgbClr val="666600"/>
                </a:solidFill>
              </a:rPr>
              <a:t>=</a:t>
            </a:r>
            <a:r>
              <a:t> </a:t>
            </a:r>
            <a:r>
              <a:rPr>
                <a:solidFill>
                  <a:srgbClr val="006666"/>
                </a:solidFill>
              </a:rPr>
              <a:t>0</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lock </a:t>
            </a:r>
            <a:r>
              <a:rPr>
                <a:solidFill>
                  <a:srgbClr val="666600"/>
                </a:solidFill>
              </a:rPr>
              <a:t>=</a:t>
            </a:r>
            <a:r>
              <a:t> threading</a:t>
            </a:r>
            <a:r>
              <a:rPr>
                <a:solidFill>
                  <a:srgbClr val="666600"/>
                </a:solidFill>
              </a:rPr>
              <a:t>.</a:t>
            </a:r>
            <a:r>
              <a:rPr>
                <a:solidFill>
                  <a:srgbClr val="660066"/>
                </a:solidFill>
              </a:rPr>
              <a:t>Lock</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rPr>
                <a:solidFill>
                  <a:srgbClr val="000088"/>
                </a:solidFill>
              </a:rPr>
              <a:t>def</a:t>
            </a:r>
            <a:r>
              <a:t> run_thread</a:t>
            </a:r>
            <a:r>
              <a:rPr>
                <a:solidFill>
                  <a:srgbClr val="666600"/>
                </a:solidFill>
              </a:rPr>
              <a:t>(</a:t>
            </a:r>
            <a:r>
              <a:t>n</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for</a:t>
            </a:r>
            <a:r>
              <a:t> i </a:t>
            </a:r>
            <a:r>
              <a:rPr>
                <a:solidFill>
                  <a:srgbClr val="000088"/>
                </a:solidFill>
              </a:rPr>
              <a:t>in</a:t>
            </a:r>
            <a:r>
              <a:t> range</a:t>
            </a:r>
            <a:r>
              <a:rPr>
                <a:solidFill>
                  <a:srgbClr val="666600"/>
                </a:solidFill>
              </a:rPr>
              <a:t>(</a:t>
            </a:r>
            <a:r>
              <a:rPr>
                <a:solidFill>
                  <a:srgbClr val="006666"/>
                </a:solidFill>
              </a:rPr>
              <a:t>100000</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880000"/>
                </a:solidFill>
              </a:rPr>
              <a:t># 先要获取锁:</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lock</a:t>
            </a:r>
            <a:r>
              <a:rPr>
                <a:solidFill>
                  <a:srgbClr val="666600"/>
                </a:solidFill>
              </a:rPr>
              <a:t>.</a:t>
            </a:r>
            <a:r>
              <a:t>acquire</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try</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880000"/>
                </a:solidFill>
              </a:rPr>
              <a:t># 放心地改吧:</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change_it</a:t>
            </a:r>
            <a:r>
              <a:rPr>
                <a:solidFill>
                  <a:srgbClr val="666600"/>
                </a:solidFill>
              </a:rPr>
              <a:t>(</a:t>
            </a:r>
            <a:r>
              <a:t>n</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finally</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880000"/>
                </a:solidFill>
              </a:rPr>
              <a:t># 改完了一定要释放锁:</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lock</a:t>
            </a:r>
            <a:r>
              <a:rPr>
                <a:solidFill>
                  <a:srgbClr val="666600"/>
                </a:solidFill>
              </a:rPr>
              <a:t>.</a:t>
            </a:r>
            <a:r>
              <a:t>release</a:t>
            </a:r>
            <a:r>
              <a:rPr>
                <a:solidFill>
                  <a:srgbClr val="666600"/>
                </a:solidFill>
              </a:rPr>
              <a:t>()</a:t>
            </a:r>
          </a:p>
        </p:txBody>
      </p:sp>
      <p:sp>
        <p:nvSpPr>
          <p:cNvPr id="3071" name="当多个线程同时执行lock.acquire()时，只有一个线程能成功地获取锁，然后继续执行代码，其他线程就继续等待直到获得锁为止。获得锁的线程用完后一定要释放锁，否则那些苦苦等待锁的线程将永远等待下去，成为死线程。所以我们用try...finally来确保锁一定会被释放。"/>
          <p:cNvSpPr txBox="1"/>
          <p:nvPr/>
        </p:nvSpPr>
        <p:spPr>
          <a:xfrm>
            <a:off x="487941" y="5371646"/>
            <a:ext cx="8168118" cy="1367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当多个线程同时执行</a:t>
            </a:r>
            <a:r>
              <a:rPr>
                <a:solidFill>
                  <a:schemeClr val="accent2">
                    <a:satOff val="-67193"/>
                    <a:lumOff val="20931"/>
                  </a:schemeClr>
                </a:solidFill>
              </a:rPr>
              <a:t>lock.acquire()</a:t>
            </a:r>
            <a:r>
              <a:t>时，只有一个线程能成功地获取锁，然后继续执行代码，其他线程就继续等待直到获得锁为止。获得锁的线程用完后一定要释放锁，否则那些苦苦等待锁的线程将永远等待下去，成为死线程。所以我们用</a:t>
            </a:r>
            <a:r>
              <a:rPr>
                <a:solidFill>
                  <a:schemeClr val="accent2">
                    <a:satOff val="-67193"/>
                    <a:lumOff val="20931"/>
                  </a:schemeClr>
                </a:solidFill>
              </a:rPr>
              <a:t>try...finally</a:t>
            </a:r>
            <a:r>
              <a:t>来确保锁一定会被释放。</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Rectangle 1"/>
          <p:cNvSpPr txBox="1"/>
          <p:nvPr/>
        </p:nvSpPr>
        <p:spPr>
          <a:xfrm>
            <a:off x="859508" y="2087423"/>
            <a:ext cx="7528915" cy="12319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b="1">
                <a:solidFill>
                  <a:srgbClr val="191919"/>
                </a:solidFill>
                <a:latin typeface="微软雅黑"/>
                <a:ea typeface="微软雅黑"/>
                <a:cs typeface="微软雅黑"/>
                <a:sym typeface="微软雅黑"/>
              </a:defRPr>
            </a:pPr>
            <a:r>
              <a:t>空值</a:t>
            </a:r>
          </a:p>
          <a:p>
            <a:pPr>
              <a:defRPr b="1">
                <a:solidFill>
                  <a:srgbClr val="191919"/>
                </a:solidFill>
                <a:latin typeface="微软雅黑"/>
                <a:ea typeface="微软雅黑"/>
                <a:cs typeface="微软雅黑"/>
                <a:sym typeface="微软雅黑"/>
              </a:defRPr>
            </a:pPr>
          </a:p>
          <a:p>
            <a:pPr>
              <a:defRPr>
                <a:solidFill>
                  <a:srgbClr val="191919"/>
                </a:solidFill>
                <a:latin typeface="微软雅黑"/>
                <a:ea typeface="微软雅黑"/>
                <a:cs typeface="微软雅黑"/>
                <a:sym typeface="微软雅黑"/>
              </a:defRPr>
            </a:pPr>
            <a:r>
              <a:t>空值是Python里一个特殊的值，用</a:t>
            </a:r>
            <a:r>
              <a:rPr>
                <a:solidFill>
                  <a:srgbClr val="405E7E"/>
                </a:solidFill>
              </a:rPr>
              <a:t>None</a:t>
            </a:r>
            <a:r>
              <a:t>表示。</a:t>
            </a:r>
            <a:r>
              <a:rPr>
                <a:solidFill>
                  <a:srgbClr val="405E7E"/>
                </a:solidFill>
              </a:rPr>
              <a:t>None</a:t>
            </a:r>
            <a:r>
              <a:t>不能理解为0，因为0是有意义的，而</a:t>
            </a:r>
            <a:r>
              <a:rPr>
                <a:solidFill>
                  <a:srgbClr val="405E7E"/>
                </a:solidFill>
              </a:rPr>
              <a:t>None</a:t>
            </a:r>
            <a:r>
              <a:t>是一个特殊的空值。</a:t>
            </a:r>
          </a:p>
        </p:txBody>
      </p:sp>
      <p:sp>
        <p:nvSpPr>
          <p:cNvPr id="428" name="3.3 输入和输出"/>
          <p:cNvSpPr txBox="1"/>
          <p:nvPr/>
        </p:nvSpPr>
        <p:spPr>
          <a:xfrm>
            <a:off x="-1" y="-2"/>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4.1	</a:t>
            </a:r>
            <a:r>
              <a:t>数据类型和变量</a:t>
            </a:r>
          </a:p>
        </p:txBody>
      </p:sp>
      <p:sp>
        <p:nvSpPr>
          <p:cNvPr id="429" name="输入："/>
          <p:cNvSpPr txBox="1"/>
          <p:nvPr/>
        </p:nvSpPr>
        <p:spPr>
          <a:xfrm>
            <a:off x="1075139" y="995109"/>
            <a:ext cx="16281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数据类型：</a:t>
            </a:r>
          </a:p>
        </p:txBody>
      </p:sp>
      <p:sp>
        <p:nvSpPr>
          <p:cNvPr id="430"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Tree>
  </p:cSld>
  <p:clrMapOvr>
    <a:masterClrMapping/>
  </p:clrMapOvr>
  <p:transition xmlns:p14="http://schemas.microsoft.com/office/powerpoint/2010/main" spd="med" advClick="1"/>
</p:sld>
</file>

<file path=ppt/slides/slide3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5" name="13.2 多线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13.2	</a:t>
            </a:r>
            <a:r>
              <a:t>多线程</a:t>
            </a:r>
          </a:p>
        </p:txBody>
      </p:sp>
      <p:sp>
        <p:nvSpPr>
          <p:cNvPr id="3076" name="锁的好处就是确保了某段关键代码只能由一个线程从头到尾完整地执行，坏处当然也很多，首先是阻止了多线程并发执行，包含锁的某段代码实际上只能以单线程模式执行，效率就大大地下降了。其次，由于可以存在多个锁，不同的线程持有不同的锁，并试图获取对方持有的锁时，可能会造成死锁，导致多个线程全部挂起，既不能执行，也无法结束，只能靠操作系统强制终止。"/>
          <p:cNvSpPr txBox="1"/>
          <p:nvPr/>
        </p:nvSpPr>
        <p:spPr>
          <a:xfrm>
            <a:off x="588635" y="2321435"/>
            <a:ext cx="7966730" cy="16853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锁的好处就是确保了某段关键代码只能由一个线程从头到尾完整地执行，坏处当然也很多，首先是阻止了多线程并发执行，包含锁的某段代码实际上只能以单线程模式执行，效率就大大地下降了。其次，由于可以存在多个锁，不同的线程持有不同的锁，并试图获取对方持有的锁时，可能会造成死锁，导致多个线程全部挂起，既不能执行，也无法结束，只能靠操作系统强制终止。</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0" name="13.2 多线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13.2	</a:t>
            </a:r>
            <a:r>
              <a:t>多线程</a:t>
            </a:r>
          </a:p>
        </p:txBody>
      </p:sp>
      <p:sp>
        <p:nvSpPr>
          <p:cNvPr id="3081"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3082" name="多核CPU："/>
          <p:cNvSpPr txBox="1"/>
          <p:nvPr/>
        </p:nvSpPr>
        <p:spPr>
          <a:xfrm>
            <a:off x="1219159" y="862275"/>
            <a:ext cx="1411987"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b="1" sz="2000">
                <a:solidFill>
                  <a:srgbClr val="000000"/>
                </a:solidFill>
                <a:latin typeface="Helvetica Neue"/>
                <a:ea typeface="Helvetica Neue"/>
                <a:cs typeface="Helvetica Neue"/>
                <a:sym typeface="Helvetica Neue"/>
              </a:defRPr>
            </a:pPr>
            <a:r>
              <a:t>多核</a:t>
            </a:r>
            <a:r>
              <a:t>CPU：</a:t>
            </a:r>
          </a:p>
        </p:txBody>
      </p:sp>
      <p:sp>
        <p:nvSpPr>
          <p:cNvPr id="3083" name="多核可以同时执行多个线程。如果写一个死循环的话，会出现什么情况呢？…"/>
          <p:cNvSpPr txBox="1"/>
          <p:nvPr/>
        </p:nvSpPr>
        <p:spPr>
          <a:xfrm>
            <a:off x="530242" y="1370315"/>
            <a:ext cx="8083516" cy="26698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多核可以同时执行多个线程。如果写一个死循环的话，会出现什么情况呢？</a:t>
            </a:r>
          </a:p>
          <a:p>
            <a:pPr defTabSz="457200">
              <a:defRPr>
                <a:solidFill>
                  <a:srgbClr val="000000"/>
                </a:solidFill>
                <a:latin typeface="Helvetica Neue"/>
                <a:ea typeface="Helvetica Neue"/>
                <a:cs typeface="Helvetica Neue"/>
                <a:sym typeface="Helvetica Neue"/>
              </a:defRPr>
            </a:pPr>
            <a:r>
              <a:t>        打开Mac OS X的Activity Monitor，或者Windows的Task Manager，都可以监控某个进程的CPU使用率。可以监控到一个死循环线程会100%占用一个CPU。如果有两个死循环线程，在多核CPU中，可以监控到会占用200%的CPU，也就是占用两个CPU核心。要想把N核CPU的核心全部跑满，就必须启动N个死循环线程。</a:t>
            </a:r>
          </a:p>
          <a:p>
            <a:pPr defTabSz="457200">
              <a:defRPr>
                <a:solidFill>
                  <a:srgbClr val="000000"/>
                </a:solidFill>
                <a:latin typeface="Helvetica Neue"/>
                <a:ea typeface="Helvetica Neue"/>
                <a:cs typeface="Helvetica Neue"/>
                <a:sym typeface="Helvetica Neue"/>
              </a:defRPr>
            </a:pPr>
            <a:r>
              <a:t>        试试用Python写个死循环：</a:t>
            </a:r>
          </a:p>
        </p:txBody>
      </p:sp>
      <p:sp>
        <p:nvSpPr>
          <p:cNvPr id="3084" name="import threading, multiprocessing…"/>
          <p:cNvSpPr txBox="1"/>
          <p:nvPr/>
        </p:nvSpPr>
        <p:spPr>
          <a:xfrm>
            <a:off x="1890639" y="4115130"/>
            <a:ext cx="5362722" cy="20069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import</a:t>
            </a:r>
            <a:r>
              <a:t> threading</a:t>
            </a:r>
            <a:r>
              <a:rPr>
                <a:solidFill>
                  <a:srgbClr val="666600"/>
                </a:solidFill>
              </a:rPr>
              <a:t>,</a:t>
            </a:r>
            <a:r>
              <a:t> multiprocessing</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loop</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x </a:t>
            </a:r>
            <a:r>
              <a:rPr>
                <a:solidFill>
                  <a:srgbClr val="666600"/>
                </a:solidFill>
              </a:rPr>
              <a:t>=</a:t>
            </a:r>
            <a:r>
              <a:t> </a:t>
            </a:r>
            <a:r>
              <a:rPr>
                <a:solidFill>
                  <a:srgbClr val="006666"/>
                </a:solidFill>
              </a:rPr>
              <a:t>0</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while</a:t>
            </a:r>
            <a:r>
              <a:t> </a:t>
            </a:r>
            <a:r>
              <a:rPr>
                <a:solidFill>
                  <a:srgbClr val="000088"/>
                </a:solidFill>
              </a:rPr>
              <a:t>True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x </a:t>
            </a:r>
            <a:r>
              <a:rPr>
                <a:solidFill>
                  <a:srgbClr val="666600"/>
                </a:solidFill>
              </a:rPr>
              <a:t>=</a:t>
            </a:r>
            <a:r>
              <a:t> x </a:t>
            </a:r>
            <a:r>
              <a:rPr>
                <a:solidFill>
                  <a:srgbClr val="666600"/>
                </a:solidFill>
              </a:rPr>
              <a:t>^</a:t>
            </a:r>
            <a:r>
              <a:t> </a:t>
            </a:r>
            <a:r>
              <a:rPr>
                <a:solidFill>
                  <a:srgbClr val="006666"/>
                </a:solidFill>
              </a:rPr>
              <a:t>1</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for</a:t>
            </a:r>
            <a:r>
              <a:t> i </a:t>
            </a:r>
            <a:r>
              <a:rPr>
                <a:solidFill>
                  <a:srgbClr val="000088"/>
                </a:solidFill>
              </a:rPr>
              <a:t>in</a:t>
            </a:r>
            <a:r>
              <a:t> range</a:t>
            </a:r>
            <a:r>
              <a:rPr>
                <a:solidFill>
                  <a:srgbClr val="666600"/>
                </a:solidFill>
              </a:rPr>
              <a:t>(</a:t>
            </a:r>
            <a:r>
              <a:t>multiprocessing</a:t>
            </a:r>
            <a:r>
              <a:rPr>
                <a:solidFill>
                  <a:srgbClr val="666600"/>
                </a:solidFill>
              </a:rPr>
              <a:t>.</a:t>
            </a:r>
            <a:r>
              <a:t>cpu_count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t </a:t>
            </a:r>
            <a:r>
              <a:rPr>
                <a:solidFill>
                  <a:srgbClr val="666600"/>
                </a:solidFill>
              </a:rPr>
              <a:t>=</a:t>
            </a:r>
            <a:r>
              <a:t> threading</a:t>
            </a:r>
            <a:r>
              <a:rPr>
                <a:solidFill>
                  <a:srgbClr val="666600"/>
                </a:solidFill>
              </a:rPr>
              <a:t>.</a:t>
            </a:r>
            <a:r>
              <a:rPr>
                <a:solidFill>
                  <a:srgbClr val="660066"/>
                </a:solidFill>
              </a:rPr>
              <a:t>Thread</a:t>
            </a:r>
            <a:r>
              <a:rPr>
                <a:solidFill>
                  <a:srgbClr val="666600"/>
                </a:solidFill>
              </a:rPr>
              <a:t>(</a:t>
            </a:r>
            <a:r>
              <a:t>target</a:t>
            </a:r>
            <a:r>
              <a:rPr>
                <a:solidFill>
                  <a:srgbClr val="666600"/>
                </a:solidFill>
              </a:rPr>
              <a:t>=</a:t>
            </a:r>
            <a:r>
              <a:t>loop</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t</a:t>
            </a:r>
            <a:r>
              <a:rPr>
                <a:solidFill>
                  <a:srgbClr val="666600"/>
                </a:solidFill>
              </a:rPr>
              <a:t>.</a:t>
            </a:r>
            <a:r>
              <a:t>start</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8" name="13.2 多线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13.2	</a:t>
            </a:r>
            <a:r>
              <a:t>多线程</a:t>
            </a:r>
          </a:p>
        </p:txBody>
      </p:sp>
      <p:sp>
        <p:nvSpPr>
          <p:cNvPr id="3089" name="启动与CPU核心数量相同的N个线程，在4核CPU上可以监控到CPU占用率仅有102%，也就是仅使用了一核。但是用C、C++或Java来改写相同的死循环，直接可以把全部核心跑满，4核就跑到400%，8核就跑到800%，为什么Python不行呢？因为Python的线程虽然是真正的线程，但解释器执行代码时，有一个GIL锁：Global Interpreter Lock，任何Python线程执行前，必须先获得GIL锁，然后，每执行100条字节码，解释器就自动释放GIL锁，让别的线程有机会执行。这个GIL全局锁实际上把所有线程的执行代码都给上了锁，所以，多线程在Python中只能交替执行，即使100个线程跑在100核CPU上，也只能用到1个核。GIL是Python解释器设计的历史遗留问题，通常我们用的解释器是官方实现的CPython，要真正利用多核，除非重写一个不带GIL的解释器。…"/>
          <p:cNvSpPr txBox="1"/>
          <p:nvPr/>
        </p:nvSpPr>
        <p:spPr>
          <a:xfrm>
            <a:off x="588635" y="1181774"/>
            <a:ext cx="7966730" cy="494355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启动与CPU核心数量相同的N个线程，在4核CPU上可以监控到CPU占用率仅有</a:t>
            </a:r>
            <a:r>
              <a:rPr>
                <a:solidFill>
                  <a:schemeClr val="accent2">
                    <a:satOff val="-67193"/>
                    <a:lumOff val="20931"/>
                  </a:schemeClr>
                </a:solidFill>
              </a:rPr>
              <a:t>102%</a:t>
            </a:r>
            <a:r>
              <a:t>，也就是仅使用了一核。但是用C、C++或Java来改写相同的死循环，直接可以把全部核心跑满，4核就跑到</a:t>
            </a:r>
            <a:r>
              <a:rPr>
                <a:solidFill>
                  <a:schemeClr val="accent2">
                    <a:satOff val="-67193"/>
                    <a:lumOff val="20931"/>
                  </a:schemeClr>
                </a:solidFill>
              </a:rPr>
              <a:t>400%</a:t>
            </a:r>
            <a:r>
              <a:t>，8核就跑到</a:t>
            </a:r>
            <a:r>
              <a:rPr>
                <a:solidFill>
                  <a:schemeClr val="accent2">
                    <a:satOff val="-67193"/>
                    <a:lumOff val="20931"/>
                  </a:schemeClr>
                </a:solidFill>
              </a:rPr>
              <a:t>800%</a:t>
            </a:r>
            <a:r>
              <a:t>，为什么Python不行呢？因为Python的线程虽然是真正的线程，但解释器执行代码时，有一个GIL锁：</a:t>
            </a:r>
            <a:r>
              <a:rPr>
                <a:solidFill>
                  <a:schemeClr val="accent2">
                    <a:satOff val="-67193"/>
                    <a:lumOff val="20931"/>
                  </a:schemeClr>
                </a:solidFill>
              </a:rPr>
              <a:t>Global Interpreter Lock</a:t>
            </a:r>
            <a:r>
              <a:t>，任何Python线程执行前，必须先获得</a:t>
            </a:r>
            <a:r>
              <a:rPr>
                <a:solidFill>
                  <a:schemeClr val="accent2">
                    <a:satOff val="-67193"/>
                    <a:lumOff val="20931"/>
                  </a:schemeClr>
                </a:solidFill>
              </a:rPr>
              <a:t>GIL</a:t>
            </a:r>
            <a:r>
              <a:t>锁，然后，每执行100条字节码，解释器就自动释放GIL锁，让别的线程有机会执行。这个</a:t>
            </a:r>
            <a:r>
              <a:rPr>
                <a:solidFill>
                  <a:schemeClr val="accent2">
                    <a:satOff val="-67193"/>
                    <a:lumOff val="20931"/>
                  </a:schemeClr>
                </a:solidFill>
              </a:rPr>
              <a:t>GIL</a:t>
            </a:r>
            <a:r>
              <a:t>全局锁实际上把所有线程的执行代码都给上了锁，所以，多线程在Python中只能交替执行，即使</a:t>
            </a:r>
            <a:r>
              <a:rPr>
                <a:solidFill>
                  <a:schemeClr val="accent2">
                    <a:satOff val="-67193"/>
                    <a:lumOff val="20931"/>
                  </a:schemeClr>
                </a:solidFill>
              </a:rPr>
              <a:t>100</a:t>
            </a:r>
            <a:r>
              <a:t>个线程跑在</a:t>
            </a:r>
            <a:r>
              <a:rPr>
                <a:solidFill>
                  <a:schemeClr val="accent2">
                    <a:satOff val="-67193"/>
                    <a:lumOff val="20931"/>
                  </a:schemeClr>
                </a:solidFill>
              </a:rPr>
              <a:t>100</a:t>
            </a:r>
            <a:r>
              <a:t>核CPU上，也只能用到1个核。</a:t>
            </a:r>
            <a:r>
              <a:rPr>
                <a:solidFill>
                  <a:schemeClr val="accent2">
                    <a:satOff val="-67193"/>
                    <a:lumOff val="20931"/>
                  </a:schemeClr>
                </a:solidFill>
              </a:rPr>
              <a:t>GIL</a:t>
            </a:r>
            <a:r>
              <a:t>是Python解释器设计的历史遗留问题，通常我们用的解释器是官方实现的CPython，要真正利用多核，除非重写一个不带GIL的解释器。</a:t>
            </a:r>
          </a:p>
          <a:p>
            <a:pPr defTabSz="457200">
              <a:defRPr>
                <a:solidFill>
                  <a:srgbClr val="000000"/>
                </a:solidFill>
                <a:latin typeface="Helvetica Neue"/>
                <a:ea typeface="Helvetica Neue"/>
                <a:cs typeface="Helvetica Neue"/>
                <a:sym typeface="Helvetica Neue"/>
              </a:defRPr>
            </a:pPr>
            <a:r>
              <a:t>所以，在Python中，可以使用多线程，但不要指望能有效利用多核。如果一定要通过多线程利用多核，那只能通过C扩展来实现，不过这样就失去了Python简单易用的特点。不过，也不用过于担心，Python虽然不能利用多线程实现多核任务，但可以通过多进程实现多核任务。多个Python进程有各自独立的</a:t>
            </a:r>
            <a:r>
              <a:rPr>
                <a:solidFill>
                  <a:schemeClr val="accent2">
                    <a:satOff val="-67193"/>
                    <a:lumOff val="20931"/>
                  </a:schemeClr>
                </a:solidFill>
              </a:rPr>
              <a:t>GIL</a:t>
            </a:r>
            <a:r>
              <a:t>锁，互不影响。</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3" name="13.3 ThreadLocal"/>
          <p:cNvSpPr txBox="1"/>
          <p:nvPr/>
        </p:nvSpPr>
        <p:spPr>
          <a:xfrm>
            <a:off x="0" y="0"/>
            <a:ext cx="9145588" cy="5232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13.3	</a:t>
            </a:r>
            <a:r>
              <a:t>ThreadLocal</a:t>
            </a:r>
          </a:p>
        </p:txBody>
      </p:sp>
      <p:sp>
        <p:nvSpPr>
          <p:cNvPr id="3094" name="在多线程环境下，每个线程都有自己的数据。一个线程使用自己的局部变量比使用全局变量好，因为局部变量只有线程自己能看见，不会影响其他线程，而全局变量的修改必须加锁。但是局部变量也有问题，就是在函数调用的时候，传递起来很麻烦："/>
          <p:cNvSpPr txBox="1"/>
          <p:nvPr/>
        </p:nvSpPr>
        <p:spPr>
          <a:xfrm>
            <a:off x="588635" y="968088"/>
            <a:ext cx="7966730" cy="136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在多线程环境下，每个线程都有自己的数据。一个线程使用自己的局部变量比使用全局变量好，因为局部变量只有线程自己能看见，不会影响其他线程，而全局变量的修改必须加锁。但是局部变量也有问题，就是在函数调用的时候，传递起来很麻烦：</a:t>
            </a:r>
          </a:p>
        </p:txBody>
      </p:sp>
      <p:sp>
        <p:nvSpPr>
          <p:cNvPr id="3095" name="def process_student(name):…"/>
          <p:cNvSpPr txBox="1"/>
          <p:nvPr/>
        </p:nvSpPr>
        <p:spPr>
          <a:xfrm>
            <a:off x="1733572" y="2452791"/>
            <a:ext cx="6073314" cy="2758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process_student</a:t>
            </a:r>
            <a:r>
              <a:rPr>
                <a:solidFill>
                  <a:srgbClr val="666600"/>
                </a:solidFill>
              </a:rPr>
              <a:t>(</a:t>
            </a:r>
            <a:r>
              <a:t>name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std </a:t>
            </a:r>
            <a:r>
              <a:rPr>
                <a:solidFill>
                  <a:srgbClr val="666600"/>
                </a:solidFill>
              </a:rPr>
              <a:t>=</a:t>
            </a:r>
            <a:r>
              <a:t> </a:t>
            </a:r>
            <a:r>
              <a:rPr>
                <a:solidFill>
                  <a:srgbClr val="660066"/>
                </a:solidFill>
              </a:rPr>
              <a:t>Student</a:t>
            </a:r>
            <a:r>
              <a:rPr>
                <a:solidFill>
                  <a:srgbClr val="666600"/>
                </a:solidFill>
              </a:rPr>
              <a:t>(</a:t>
            </a:r>
            <a:r>
              <a:t>name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    </a:t>
            </a:r>
            <a:r>
              <a:t># std是局部变量，但是每个函数都要用它，因此必须传进去：</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do_task_1</a:t>
            </a:r>
            <a:r>
              <a:rPr>
                <a:solidFill>
                  <a:srgbClr val="666600"/>
                </a:solidFill>
              </a:rPr>
              <a:t>(</a:t>
            </a:r>
            <a:r>
              <a:t>std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do_task_2</a:t>
            </a:r>
            <a:r>
              <a:rPr>
                <a:solidFill>
                  <a:srgbClr val="666600"/>
                </a:solidFill>
              </a:rPr>
              <a:t>(</a:t>
            </a:r>
            <a:r>
              <a:t>std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do_task_1</a:t>
            </a:r>
            <a:r>
              <a:rPr>
                <a:solidFill>
                  <a:srgbClr val="666600"/>
                </a:solidFill>
              </a:rPr>
              <a:t>(</a:t>
            </a:r>
            <a:r>
              <a:t>std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do_subtask_1</a:t>
            </a:r>
            <a:r>
              <a:rPr>
                <a:solidFill>
                  <a:srgbClr val="666600"/>
                </a:solidFill>
              </a:rPr>
              <a:t>(</a:t>
            </a:r>
            <a:r>
              <a:t>std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do_subtask_2</a:t>
            </a:r>
            <a:r>
              <a:rPr>
                <a:solidFill>
                  <a:srgbClr val="666600"/>
                </a:solidFill>
              </a:rPr>
              <a:t>(</a:t>
            </a:r>
            <a:r>
              <a:t>std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do_task_2</a:t>
            </a:r>
            <a:r>
              <a:rPr>
                <a:solidFill>
                  <a:srgbClr val="666600"/>
                </a:solidFill>
              </a:rPr>
              <a:t>(</a:t>
            </a:r>
            <a:r>
              <a:t>std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do_subtask_2</a:t>
            </a:r>
            <a:r>
              <a:rPr>
                <a:solidFill>
                  <a:srgbClr val="666600"/>
                </a:solidFill>
              </a:rPr>
              <a:t>(</a:t>
            </a:r>
            <a:r>
              <a:t>std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do_subtask_2</a:t>
            </a:r>
            <a:r>
              <a:rPr>
                <a:solidFill>
                  <a:srgbClr val="666600"/>
                </a:solidFill>
              </a:rPr>
              <a:t>(</a:t>
            </a:r>
            <a:r>
              <a:t>std</a:t>
            </a:r>
            <a:r>
              <a:rPr>
                <a:solidFill>
                  <a:srgbClr val="666600"/>
                </a:solidFill>
              </a:rPr>
              <a:t>)</a:t>
            </a:r>
          </a:p>
        </p:txBody>
      </p:sp>
      <p:sp>
        <p:nvSpPr>
          <p:cNvPr id="3096" name="每个函数一层一层调用都这么传参数非常不便，用全局变量？也不行，因为每个线程处理不同的Student对象，不能共享。"/>
          <p:cNvSpPr txBox="1"/>
          <p:nvPr/>
        </p:nvSpPr>
        <p:spPr>
          <a:xfrm>
            <a:off x="623330" y="5427588"/>
            <a:ext cx="7897339"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每个函数一层一层调用都这么传参数非常不便，用全局变量？也不行，因为每个线程处理不同的</a:t>
            </a:r>
            <a:r>
              <a:rPr>
                <a:solidFill>
                  <a:schemeClr val="accent2">
                    <a:satOff val="-67193"/>
                    <a:lumOff val="20931"/>
                  </a:schemeClr>
                </a:solidFill>
              </a:rPr>
              <a:t>Student</a:t>
            </a:r>
            <a:r>
              <a:t>对象，不能共享。</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0" name="13.3 ThreadLocal"/>
          <p:cNvSpPr txBox="1"/>
          <p:nvPr/>
        </p:nvSpPr>
        <p:spPr>
          <a:xfrm>
            <a:off x="0" y="0"/>
            <a:ext cx="9145588" cy="5232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13.3	</a:t>
            </a:r>
            <a:r>
              <a:t>ThreadLocal</a:t>
            </a:r>
          </a:p>
        </p:txBody>
      </p:sp>
      <p:sp>
        <p:nvSpPr>
          <p:cNvPr id="3101" name="如果用一个全局dict存放所有的Student对象，然后以thread自身作为key获得线程对应的Student对象如何？"/>
          <p:cNvSpPr txBox="1"/>
          <p:nvPr/>
        </p:nvSpPr>
        <p:spPr>
          <a:xfrm>
            <a:off x="588635" y="941377"/>
            <a:ext cx="7966730"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如果用一个全局</a:t>
            </a:r>
            <a:r>
              <a:rPr>
                <a:solidFill>
                  <a:schemeClr val="accent2"/>
                </a:solidFill>
              </a:rPr>
              <a:t>dict</a:t>
            </a:r>
            <a:r>
              <a:t>存放所有的</a:t>
            </a:r>
            <a:r>
              <a:rPr>
                <a:solidFill>
                  <a:schemeClr val="accent2">
                    <a:satOff val="-67193"/>
                    <a:lumOff val="20931"/>
                  </a:schemeClr>
                </a:solidFill>
              </a:rPr>
              <a:t>Student</a:t>
            </a:r>
            <a:r>
              <a:t>对象，然后以</a:t>
            </a:r>
            <a:r>
              <a:rPr>
                <a:solidFill>
                  <a:schemeClr val="accent2">
                    <a:satOff val="-67193"/>
                    <a:lumOff val="20931"/>
                  </a:schemeClr>
                </a:solidFill>
              </a:rPr>
              <a:t>thread</a:t>
            </a:r>
            <a:r>
              <a:t>自身作为</a:t>
            </a:r>
            <a:r>
              <a:rPr>
                <a:solidFill>
                  <a:schemeClr val="accent2">
                    <a:satOff val="-67193"/>
                    <a:lumOff val="20931"/>
                  </a:schemeClr>
                </a:solidFill>
              </a:rPr>
              <a:t>key</a:t>
            </a:r>
            <a:r>
              <a:t>获得线程对应的</a:t>
            </a:r>
            <a:r>
              <a:rPr>
                <a:solidFill>
                  <a:schemeClr val="accent2">
                    <a:satOff val="-67193"/>
                    <a:lumOff val="20931"/>
                  </a:schemeClr>
                </a:solidFill>
              </a:rPr>
              <a:t>Student</a:t>
            </a:r>
            <a:r>
              <a:t>对象如何？</a:t>
            </a:r>
          </a:p>
        </p:txBody>
      </p:sp>
      <p:sp>
        <p:nvSpPr>
          <p:cNvPr id="3102" name="这种方式理论上是可行的，它最大的优点是消除了std对象在每层函数中的传递问题，但是，每个函数获取std的代码不太美观。"/>
          <p:cNvSpPr txBox="1"/>
          <p:nvPr/>
        </p:nvSpPr>
        <p:spPr>
          <a:xfrm>
            <a:off x="623330" y="5623467"/>
            <a:ext cx="7897339"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这种方式理论上是可行的，它最大的优点是消除了</a:t>
            </a:r>
            <a:r>
              <a:rPr>
                <a:solidFill>
                  <a:schemeClr val="accent2">
                    <a:satOff val="-67193"/>
                    <a:lumOff val="20931"/>
                  </a:schemeClr>
                </a:solidFill>
              </a:rPr>
              <a:t>std</a:t>
            </a:r>
            <a:r>
              <a:t>对象在每层函数中的传递问题，但是，每个函数获取</a:t>
            </a:r>
            <a:r>
              <a:rPr>
                <a:solidFill>
                  <a:schemeClr val="accent2">
                    <a:satOff val="-67193"/>
                    <a:lumOff val="20931"/>
                  </a:schemeClr>
                </a:solidFill>
              </a:rPr>
              <a:t>std</a:t>
            </a:r>
            <a:r>
              <a:t>的代码不太美观。</a:t>
            </a:r>
          </a:p>
        </p:txBody>
      </p:sp>
      <p:sp>
        <p:nvSpPr>
          <p:cNvPr id="3103" name="global_dict = {}…"/>
          <p:cNvSpPr txBox="1"/>
          <p:nvPr/>
        </p:nvSpPr>
        <p:spPr>
          <a:xfrm>
            <a:off x="1749599" y="1666634"/>
            <a:ext cx="5898802" cy="37787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global_dict </a:t>
            </a:r>
            <a:r>
              <a:rPr>
                <a:solidFill>
                  <a:srgbClr val="666600"/>
                </a:solidFill>
              </a:rPr>
              <a:t>=</a:t>
            </a:r>
            <a:r>
              <a:t> </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std_thread</a:t>
            </a:r>
            <a:r>
              <a:rPr>
                <a:solidFill>
                  <a:srgbClr val="666600"/>
                </a:solidFill>
              </a:rPr>
              <a:t>(</a:t>
            </a:r>
            <a:r>
              <a:t>name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std </a:t>
            </a:r>
            <a:r>
              <a:rPr>
                <a:solidFill>
                  <a:srgbClr val="666600"/>
                </a:solidFill>
              </a:rPr>
              <a:t>=</a:t>
            </a:r>
            <a:r>
              <a:t> </a:t>
            </a:r>
            <a:r>
              <a:rPr>
                <a:solidFill>
                  <a:srgbClr val="660066"/>
                </a:solidFill>
              </a:rPr>
              <a:t>Student</a:t>
            </a:r>
            <a:r>
              <a:rPr>
                <a:solidFill>
                  <a:srgbClr val="666600"/>
                </a:solidFill>
              </a:rPr>
              <a:t>(</a:t>
            </a:r>
            <a:r>
              <a:t>name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    </a:t>
            </a:r>
            <a:r>
              <a:t># 把std放到全局变量global_dict中：</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global_dict</a:t>
            </a:r>
            <a:r>
              <a:rPr>
                <a:solidFill>
                  <a:srgbClr val="666600"/>
                </a:solidFill>
              </a:rPr>
              <a:t>[</a:t>
            </a:r>
            <a:r>
              <a:t>threading</a:t>
            </a:r>
            <a:r>
              <a:rPr>
                <a:solidFill>
                  <a:srgbClr val="666600"/>
                </a:solidFill>
              </a:rPr>
              <a:t>.</a:t>
            </a:r>
            <a:r>
              <a:t>current_thread</a:t>
            </a:r>
            <a:r>
              <a:rPr>
                <a:solidFill>
                  <a:srgbClr val="666600"/>
                </a:solidFill>
              </a:rPr>
              <a:t>()]</a:t>
            </a:r>
            <a:r>
              <a:t> </a:t>
            </a:r>
            <a:r>
              <a:rPr>
                <a:solidFill>
                  <a:srgbClr val="666600"/>
                </a:solidFill>
              </a:rPr>
              <a:t>=</a:t>
            </a:r>
            <a:r>
              <a:t> std</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do_task_1</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do_task_2</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do_task_1</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    </a:t>
            </a:r>
            <a:r>
              <a:t># 不传入std，而是根据当前线程查找：</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std </a:t>
            </a:r>
            <a:r>
              <a:rPr>
                <a:solidFill>
                  <a:srgbClr val="666600"/>
                </a:solidFill>
              </a:rPr>
              <a:t>=</a:t>
            </a:r>
            <a:r>
              <a:t> global_dict</a:t>
            </a:r>
            <a:r>
              <a:rPr>
                <a:solidFill>
                  <a:srgbClr val="666600"/>
                </a:solidFill>
              </a:rPr>
              <a:t>[</a:t>
            </a:r>
            <a:r>
              <a:t>threading</a:t>
            </a:r>
            <a:r>
              <a:rPr>
                <a:solidFill>
                  <a:srgbClr val="666600"/>
                </a:solidFill>
              </a:rPr>
              <a:t>.</a:t>
            </a:r>
            <a:r>
              <a:t>current_thread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do_task_2</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    </a:t>
            </a:r>
            <a:r>
              <a:t># 任何函数都可以查找出当前线程的std变量：</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std </a:t>
            </a:r>
            <a:r>
              <a:rPr>
                <a:solidFill>
                  <a:srgbClr val="666600"/>
                </a:solidFill>
              </a:rPr>
              <a:t>=</a:t>
            </a:r>
            <a:r>
              <a:t> global_dict</a:t>
            </a:r>
            <a:r>
              <a:rPr>
                <a:solidFill>
                  <a:srgbClr val="666600"/>
                </a:solidFill>
              </a:rPr>
              <a:t>[</a:t>
            </a:r>
            <a:r>
              <a:t>threading</a:t>
            </a:r>
            <a:r>
              <a:rPr>
                <a:solidFill>
                  <a:srgbClr val="666600"/>
                </a:solidFill>
              </a:rPr>
              <a:t>.</a:t>
            </a:r>
            <a:r>
              <a:t>current_thread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7" name="13.3 ThreadLocal"/>
          <p:cNvSpPr txBox="1"/>
          <p:nvPr/>
        </p:nvSpPr>
        <p:spPr>
          <a:xfrm>
            <a:off x="0" y="0"/>
            <a:ext cx="9145588" cy="5232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13.3	</a:t>
            </a:r>
            <a:r>
              <a:t>ThreadLocal</a:t>
            </a:r>
          </a:p>
        </p:txBody>
      </p:sp>
      <p:sp>
        <p:nvSpPr>
          <p:cNvPr id="3108" name="ThreadLocal应运而生，不用查找dict，ThreadLocal自动美化代码："/>
          <p:cNvSpPr txBox="1"/>
          <p:nvPr/>
        </p:nvSpPr>
        <p:spPr>
          <a:xfrm>
            <a:off x="588635" y="1155063"/>
            <a:ext cx="796673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ThreadLocal</a:t>
            </a:r>
            <a:r>
              <a:t>应运而生，不用查找</a:t>
            </a:r>
            <a:r>
              <a:rPr>
                <a:solidFill>
                  <a:schemeClr val="accent2">
                    <a:satOff val="-67193"/>
                    <a:lumOff val="20931"/>
                  </a:schemeClr>
                </a:solidFill>
              </a:rPr>
              <a:t>dict</a:t>
            </a:r>
            <a:r>
              <a:t>，</a:t>
            </a:r>
            <a:r>
              <a:rPr>
                <a:solidFill>
                  <a:schemeClr val="accent2">
                    <a:satOff val="-67193"/>
                    <a:lumOff val="20931"/>
                  </a:schemeClr>
                </a:solidFill>
              </a:rPr>
              <a:t>ThreadLocal</a:t>
            </a:r>
            <a:r>
              <a:t>自动美化代码：</a:t>
            </a:r>
          </a:p>
        </p:txBody>
      </p:sp>
      <p:sp>
        <p:nvSpPr>
          <p:cNvPr id="3109" name="import threading…"/>
          <p:cNvSpPr txBox="1"/>
          <p:nvPr/>
        </p:nvSpPr>
        <p:spPr>
          <a:xfrm>
            <a:off x="633134" y="1915032"/>
            <a:ext cx="7877732" cy="360939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rPr>
                <a:solidFill>
                  <a:srgbClr val="000088"/>
                </a:solidFill>
              </a:rPr>
              <a:t>import</a:t>
            </a:r>
            <a:r>
              <a:t> threading</a:t>
            </a:r>
          </a:p>
          <a:p>
            <a:pPr marL="457200" indent="-317500" defTabSz="457200">
              <a:buClr>
                <a:srgbClr val="668099">
                  <a:alpha val="40000"/>
                </a:srgbClr>
              </a:buClr>
              <a:buSzPct val="100000"/>
              <a:buFont typeface="Monaco"/>
              <a:buAutoNum type="arabicPeriod" startAt="1"/>
              <a:defRPr sz="1200">
                <a:solidFill>
                  <a:srgbClr val="880000"/>
                </a:solidFill>
                <a:latin typeface="Monaco"/>
                <a:ea typeface="Monaco"/>
                <a:cs typeface="Monaco"/>
                <a:sym typeface="Monaco"/>
              </a:defRPr>
            </a:pPr>
            <a:r>
              <a:t># 创建全局ThreadLocal对象:</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local_school </a:t>
            </a:r>
            <a:r>
              <a:rPr>
                <a:solidFill>
                  <a:srgbClr val="666600"/>
                </a:solidFill>
              </a:rPr>
              <a:t>=</a:t>
            </a:r>
            <a:r>
              <a:t> threading</a:t>
            </a:r>
            <a:r>
              <a:rPr>
                <a:solidFill>
                  <a:srgbClr val="666600"/>
                </a:solidFill>
              </a:rPr>
              <a:t>.</a:t>
            </a:r>
            <a:r>
              <a:t>local</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rPr>
                <a:solidFill>
                  <a:srgbClr val="000088"/>
                </a:solidFill>
              </a:rPr>
              <a:t>def</a:t>
            </a:r>
            <a:r>
              <a:t> process_student</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880000"/>
                </a:solidFill>
                <a:latin typeface="Monaco"/>
                <a:ea typeface="Monaco"/>
                <a:cs typeface="Monaco"/>
                <a:sym typeface="Monaco"/>
              </a:defRPr>
            </a:pPr>
            <a:r>
              <a:rPr>
                <a:solidFill>
                  <a:srgbClr val="668099">
                    <a:alpha val="40000"/>
                  </a:srgbClr>
                </a:solidFill>
              </a:rPr>
              <a:t>    </a:t>
            </a:r>
            <a:r>
              <a:t># 获取当前线程关联的student: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std </a:t>
            </a:r>
            <a:r>
              <a:rPr>
                <a:solidFill>
                  <a:srgbClr val="666600"/>
                </a:solidFill>
              </a:rPr>
              <a:t>=</a:t>
            </a:r>
            <a:r>
              <a:t> local_school</a:t>
            </a:r>
            <a:r>
              <a:rPr>
                <a:solidFill>
                  <a:srgbClr val="666600"/>
                </a:solidFill>
              </a:rPr>
              <a:t>.</a:t>
            </a:r>
            <a:r>
              <a:t>student</a:t>
            </a:r>
          </a:p>
          <a:p>
            <a:pPr marL="457200" indent="-317500" defTabSz="457200">
              <a:buClr>
                <a:srgbClr val="668099">
                  <a:alpha val="40000"/>
                </a:srgbClr>
              </a:buClr>
              <a:buSzPct val="100000"/>
              <a:buFont typeface="Monaco"/>
              <a:buAutoNum type="arabicPeriod" startAt="1"/>
              <a:defRPr sz="12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'Hello, %s (in %s)'</a:t>
            </a:r>
            <a:r>
              <a:rPr>
                <a:solidFill>
                  <a:srgbClr val="668099">
                    <a:alpha val="40000"/>
                  </a:srgbClr>
                </a:solidFill>
              </a:rPr>
              <a:t> </a:t>
            </a:r>
            <a:r>
              <a:rPr>
                <a:solidFill>
                  <a:srgbClr val="666600"/>
                </a:solidFill>
              </a:rPr>
              <a:t>%</a:t>
            </a:r>
            <a:r>
              <a:rPr>
                <a:solidFill>
                  <a:srgbClr val="668099">
                    <a:alpha val="40000"/>
                  </a:srgbClr>
                </a:solidFill>
              </a:rPr>
              <a:t> </a:t>
            </a:r>
            <a:r>
              <a:rPr>
                <a:solidFill>
                  <a:srgbClr val="666600"/>
                </a:solidFill>
              </a:rPr>
              <a:t>(</a:t>
            </a:r>
            <a:r>
              <a:rPr>
                <a:solidFill>
                  <a:srgbClr val="668099">
                    <a:alpha val="40000"/>
                  </a:srgbClr>
                </a:solidFill>
              </a:rPr>
              <a:t>std</a:t>
            </a:r>
            <a:r>
              <a:rPr>
                <a:solidFill>
                  <a:srgbClr val="666600"/>
                </a:solidFill>
              </a:rPr>
              <a:t>,</a:t>
            </a:r>
            <a:r>
              <a:rPr>
                <a:solidFill>
                  <a:srgbClr val="668099">
                    <a:alpha val="40000"/>
                  </a:srgbClr>
                </a:solidFill>
              </a:rPr>
              <a:t> threading</a:t>
            </a:r>
            <a:r>
              <a:rPr>
                <a:solidFill>
                  <a:srgbClr val="666600"/>
                </a:solidFill>
              </a:rPr>
              <a:t>.</a:t>
            </a:r>
            <a:r>
              <a:rPr>
                <a:solidFill>
                  <a:srgbClr val="668099">
                    <a:alpha val="40000"/>
                  </a:srgbClr>
                </a:solidFill>
              </a:rPr>
              <a:t>current_thread</a:t>
            </a:r>
            <a:r>
              <a:rPr>
                <a:solidFill>
                  <a:srgbClr val="666600"/>
                </a:solidFill>
              </a:rPr>
              <a:t>().</a:t>
            </a:r>
            <a:r>
              <a:rPr>
                <a:solidFill>
                  <a:srgbClr val="668099">
                    <a:alpha val="40000"/>
                  </a:srgbClr>
                </a:solidFill>
              </a:rPr>
              <a:t>name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rPr>
                <a:solidFill>
                  <a:srgbClr val="000088"/>
                </a:solidFill>
              </a:rPr>
              <a:t>def</a:t>
            </a:r>
            <a:r>
              <a:t> process_thread</a:t>
            </a:r>
            <a:r>
              <a:rPr>
                <a:solidFill>
                  <a:srgbClr val="666600"/>
                </a:solidFill>
              </a:rPr>
              <a:t>(</a:t>
            </a:r>
            <a:r>
              <a:t>name</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880000"/>
                </a:solidFill>
                <a:latin typeface="Monaco"/>
                <a:ea typeface="Monaco"/>
                <a:cs typeface="Monaco"/>
                <a:sym typeface="Monaco"/>
              </a:defRPr>
            </a:pPr>
            <a:r>
              <a:rPr>
                <a:solidFill>
                  <a:srgbClr val="668099">
                    <a:alpha val="40000"/>
                  </a:srgbClr>
                </a:solidFill>
              </a:rPr>
              <a:t>    </a:t>
            </a:r>
            <a:r>
              <a:t># 绑定ThreadLocal的student: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local_school</a:t>
            </a:r>
            <a:r>
              <a:rPr>
                <a:solidFill>
                  <a:srgbClr val="666600"/>
                </a:solidFill>
              </a:rPr>
              <a:t>.</a:t>
            </a:r>
            <a:r>
              <a:t>student </a:t>
            </a:r>
            <a:r>
              <a:rPr>
                <a:solidFill>
                  <a:srgbClr val="666600"/>
                </a:solidFill>
              </a:rPr>
              <a:t>=</a:t>
            </a:r>
            <a:r>
              <a:t> name</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process_student</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t1 </a:t>
            </a:r>
            <a:r>
              <a:rPr>
                <a:solidFill>
                  <a:srgbClr val="666600"/>
                </a:solidFill>
              </a:rPr>
              <a:t>=</a:t>
            </a:r>
            <a:r>
              <a:t> threading</a:t>
            </a:r>
            <a:r>
              <a:rPr>
                <a:solidFill>
                  <a:srgbClr val="666600"/>
                </a:solidFill>
              </a:rPr>
              <a:t>.</a:t>
            </a:r>
            <a:r>
              <a:rPr>
                <a:solidFill>
                  <a:srgbClr val="660066"/>
                </a:solidFill>
              </a:rPr>
              <a:t>Thread</a:t>
            </a:r>
            <a:r>
              <a:rPr>
                <a:solidFill>
                  <a:srgbClr val="666600"/>
                </a:solidFill>
              </a:rPr>
              <a:t>(</a:t>
            </a:r>
            <a:r>
              <a:t>target</a:t>
            </a:r>
            <a:r>
              <a:rPr>
                <a:solidFill>
                  <a:srgbClr val="666600"/>
                </a:solidFill>
              </a:rPr>
              <a:t>=</a:t>
            </a:r>
            <a:r>
              <a:t> process_thread</a:t>
            </a:r>
            <a:r>
              <a:rPr>
                <a:solidFill>
                  <a:srgbClr val="666600"/>
                </a:solidFill>
              </a:rPr>
              <a:t>,</a:t>
            </a:r>
            <a:r>
              <a:t> args</a:t>
            </a:r>
            <a:r>
              <a:rPr>
                <a:solidFill>
                  <a:srgbClr val="666600"/>
                </a:solidFill>
              </a:rPr>
              <a:t>=(</a:t>
            </a:r>
            <a:r>
              <a:rPr>
                <a:solidFill>
                  <a:srgbClr val="008800"/>
                </a:solidFill>
              </a:rPr>
              <a:t>'Alice'</a:t>
            </a:r>
            <a:r>
              <a:rPr>
                <a:solidFill>
                  <a:srgbClr val="666600"/>
                </a:solidFill>
              </a:rPr>
              <a:t>,),</a:t>
            </a:r>
            <a:r>
              <a:t> name</a:t>
            </a:r>
            <a:r>
              <a:rPr>
                <a:solidFill>
                  <a:srgbClr val="666600"/>
                </a:solidFill>
              </a:rPr>
              <a:t>=</a:t>
            </a:r>
            <a:r>
              <a:rPr>
                <a:solidFill>
                  <a:srgbClr val="008800"/>
                </a:solidFill>
              </a:rPr>
              <a:t>'Thread-A'</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t2 </a:t>
            </a:r>
            <a:r>
              <a:rPr>
                <a:solidFill>
                  <a:srgbClr val="666600"/>
                </a:solidFill>
              </a:rPr>
              <a:t>=</a:t>
            </a:r>
            <a:r>
              <a:t> threading</a:t>
            </a:r>
            <a:r>
              <a:rPr>
                <a:solidFill>
                  <a:srgbClr val="666600"/>
                </a:solidFill>
              </a:rPr>
              <a:t>.</a:t>
            </a:r>
            <a:r>
              <a:rPr>
                <a:solidFill>
                  <a:srgbClr val="660066"/>
                </a:solidFill>
              </a:rPr>
              <a:t>Thread</a:t>
            </a:r>
            <a:r>
              <a:rPr>
                <a:solidFill>
                  <a:srgbClr val="666600"/>
                </a:solidFill>
              </a:rPr>
              <a:t>(</a:t>
            </a:r>
            <a:r>
              <a:t>target</a:t>
            </a:r>
            <a:r>
              <a:rPr>
                <a:solidFill>
                  <a:srgbClr val="666600"/>
                </a:solidFill>
              </a:rPr>
              <a:t>=</a:t>
            </a:r>
            <a:r>
              <a:t> process_thread</a:t>
            </a:r>
            <a:r>
              <a:rPr>
                <a:solidFill>
                  <a:srgbClr val="666600"/>
                </a:solidFill>
              </a:rPr>
              <a:t>,</a:t>
            </a:r>
            <a:r>
              <a:t> args</a:t>
            </a:r>
            <a:r>
              <a:rPr>
                <a:solidFill>
                  <a:srgbClr val="666600"/>
                </a:solidFill>
              </a:rPr>
              <a:t>=(</a:t>
            </a:r>
            <a:r>
              <a:rPr>
                <a:solidFill>
                  <a:srgbClr val="008800"/>
                </a:solidFill>
              </a:rPr>
              <a:t>'Bob'</a:t>
            </a:r>
            <a:r>
              <a:rPr>
                <a:solidFill>
                  <a:srgbClr val="666600"/>
                </a:solidFill>
              </a:rPr>
              <a:t>,),</a:t>
            </a:r>
            <a:r>
              <a:t> name</a:t>
            </a:r>
            <a:r>
              <a:rPr>
                <a:solidFill>
                  <a:srgbClr val="666600"/>
                </a:solidFill>
              </a:rPr>
              <a:t>=</a:t>
            </a:r>
            <a:r>
              <a:rPr>
                <a:solidFill>
                  <a:srgbClr val="008800"/>
                </a:solidFill>
              </a:rPr>
              <a:t>'Thread-B'</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t1</a:t>
            </a:r>
            <a:r>
              <a:rPr>
                <a:solidFill>
                  <a:srgbClr val="666600"/>
                </a:solidFill>
              </a:rPr>
              <a:t>.</a:t>
            </a:r>
            <a:r>
              <a:t>start</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t2</a:t>
            </a:r>
            <a:r>
              <a:rPr>
                <a:solidFill>
                  <a:srgbClr val="666600"/>
                </a:solidFill>
              </a:rPr>
              <a:t>.</a:t>
            </a:r>
            <a:r>
              <a:t>start</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t1</a:t>
            </a:r>
            <a:r>
              <a:rPr>
                <a:solidFill>
                  <a:srgbClr val="666600"/>
                </a:solidFill>
              </a:rPr>
              <a:t>.</a:t>
            </a:r>
            <a:r>
              <a:t>join</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t2</a:t>
            </a:r>
            <a:r>
              <a:rPr>
                <a:solidFill>
                  <a:srgbClr val="666600"/>
                </a:solidFill>
              </a:rPr>
              <a:t>.</a:t>
            </a:r>
            <a:r>
              <a:t>join</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3" name="13.3 ThreadLocal"/>
          <p:cNvSpPr txBox="1"/>
          <p:nvPr/>
        </p:nvSpPr>
        <p:spPr>
          <a:xfrm>
            <a:off x="0" y="0"/>
            <a:ext cx="9145588" cy="5232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13.3	</a:t>
            </a:r>
            <a:r>
              <a:t>ThreadLocal</a:t>
            </a:r>
          </a:p>
        </p:txBody>
      </p:sp>
      <p:sp>
        <p:nvSpPr>
          <p:cNvPr id="3114" name="全局变量local_school就是一个ThreadLocal对象，每个Thread对它都可以读写student属性，但互不影响。你可以把local_school看成全局变量，但每个属性如local_school.student都是线程的局部变量，可以任意读写而互不干扰，也不用管理锁的问题，ThreadLocal内部会处理。可以理解为全局变量local_school是一个dict，不但可以用local_school.student，还可以绑定其他变量，如local_school.teacher等等。ThreadLocal最常用的地方就是为每个线程绑定一个数据库连接，HTTP请求，用户身份信息等，这样一个线程的所有调用到的处理函数都可以非常方便地访问这些资源。…"/>
          <p:cNvSpPr txBox="1"/>
          <p:nvPr/>
        </p:nvSpPr>
        <p:spPr>
          <a:xfrm>
            <a:off x="588635" y="1315328"/>
            <a:ext cx="7966730" cy="36415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全局变量</a:t>
            </a:r>
            <a:r>
              <a:rPr>
                <a:solidFill>
                  <a:schemeClr val="accent2">
                    <a:satOff val="-67193"/>
                    <a:lumOff val="20931"/>
                  </a:schemeClr>
                </a:solidFill>
              </a:rPr>
              <a:t>local_school</a:t>
            </a:r>
            <a:r>
              <a:t>就是一个</a:t>
            </a:r>
            <a:r>
              <a:rPr>
                <a:solidFill>
                  <a:schemeClr val="accent2">
                    <a:satOff val="-67193"/>
                    <a:lumOff val="20931"/>
                  </a:schemeClr>
                </a:solidFill>
              </a:rPr>
              <a:t>ThreadLocal</a:t>
            </a:r>
            <a:r>
              <a:t>对象，每个</a:t>
            </a:r>
            <a:r>
              <a:rPr>
                <a:solidFill>
                  <a:schemeClr val="accent2">
                    <a:satOff val="-67193"/>
                    <a:lumOff val="20931"/>
                  </a:schemeClr>
                </a:solidFill>
              </a:rPr>
              <a:t>Thread</a:t>
            </a:r>
            <a:r>
              <a:t>对它都可以读写</a:t>
            </a:r>
            <a:r>
              <a:rPr>
                <a:solidFill>
                  <a:schemeClr val="accent2">
                    <a:satOff val="-67193"/>
                    <a:lumOff val="20931"/>
                  </a:schemeClr>
                </a:solidFill>
              </a:rPr>
              <a:t>student</a:t>
            </a:r>
            <a:r>
              <a:t>属性，但互不影响。你可以把</a:t>
            </a:r>
            <a:r>
              <a:rPr>
                <a:solidFill>
                  <a:schemeClr val="accent2">
                    <a:satOff val="-67193"/>
                    <a:lumOff val="20931"/>
                  </a:schemeClr>
                </a:solidFill>
              </a:rPr>
              <a:t>local_school</a:t>
            </a:r>
            <a:r>
              <a:t>看成全局变量，但每个属性如</a:t>
            </a:r>
            <a:r>
              <a:rPr>
                <a:solidFill>
                  <a:schemeClr val="accent2">
                    <a:satOff val="-67193"/>
                    <a:lumOff val="20931"/>
                  </a:schemeClr>
                </a:solidFill>
              </a:rPr>
              <a:t>local_school.student</a:t>
            </a:r>
            <a:r>
              <a:t>都是线程的局部变量，可以任意读写而互不干扰，也不用管理锁的问题，</a:t>
            </a:r>
            <a:r>
              <a:rPr>
                <a:solidFill>
                  <a:schemeClr val="accent2">
                    <a:satOff val="-67193"/>
                    <a:lumOff val="20931"/>
                  </a:schemeClr>
                </a:solidFill>
              </a:rPr>
              <a:t>ThreadLocal</a:t>
            </a:r>
            <a:r>
              <a:t>内部会处理。可以理解为全局变量</a:t>
            </a:r>
            <a:r>
              <a:rPr>
                <a:solidFill>
                  <a:schemeClr val="accent2">
                    <a:satOff val="-67193"/>
                    <a:lumOff val="20931"/>
                  </a:schemeClr>
                </a:solidFill>
              </a:rPr>
              <a:t>local_school</a:t>
            </a:r>
            <a:r>
              <a:t>是一个</a:t>
            </a:r>
            <a:r>
              <a:rPr>
                <a:solidFill>
                  <a:schemeClr val="accent2">
                    <a:satOff val="-67193"/>
                    <a:lumOff val="20931"/>
                  </a:schemeClr>
                </a:solidFill>
              </a:rPr>
              <a:t>dict</a:t>
            </a:r>
            <a:r>
              <a:t>，不但可以用</a:t>
            </a:r>
            <a:r>
              <a:rPr>
                <a:solidFill>
                  <a:schemeClr val="accent2">
                    <a:satOff val="-67193"/>
                    <a:lumOff val="20931"/>
                  </a:schemeClr>
                </a:solidFill>
              </a:rPr>
              <a:t>local_school.student</a:t>
            </a:r>
            <a:r>
              <a:t>，还可以绑定其他变量，如</a:t>
            </a:r>
            <a:r>
              <a:rPr>
                <a:solidFill>
                  <a:schemeClr val="accent2">
                    <a:satOff val="-67193"/>
                    <a:lumOff val="20931"/>
                  </a:schemeClr>
                </a:solidFill>
              </a:rPr>
              <a:t>local_school.teacher</a:t>
            </a:r>
            <a:r>
              <a:t>等等。</a:t>
            </a:r>
            <a:r>
              <a:rPr>
                <a:solidFill>
                  <a:schemeClr val="accent2">
                    <a:satOff val="-67193"/>
                    <a:lumOff val="20931"/>
                  </a:schemeClr>
                </a:solidFill>
              </a:rPr>
              <a:t>ThreadLocal</a:t>
            </a:r>
            <a:r>
              <a:t>最常用的地方就是为每个线程绑定一个数据库连接，HTTP请求，用户身份信息等，这样一个线程的所有调用到的处理函数都可以非常方便地访问这些资源。</a:t>
            </a:r>
          </a:p>
          <a:p>
            <a:pPr defTabSz="457200">
              <a:defRPr>
                <a:solidFill>
                  <a:srgbClr val="000000"/>
                </a:solidFill>
                <a:latin typeface="Helvetica Neue"/>
                <a:ea typeface="Helvetica Neue"/>
                <a:cs typeface="Helvetica Neue"/>
                <a:sym typeface="Helvetica Neue"/>
              </a:defRPr>
            </a:pPr>
            <a:r>
              <a:t>        一个</a:t>
            </a:r>
            <a:r>
              <a:rPr>
                <a:solidFill>
                  <a:schemeClr val="accent2">
                    <a:satOff val="-67193"/>
                    <a:lumOff val="20931"/>
                  </a:schemeClr>
                </a:solidFill>
              </a:rPr>
              <a:t>ThreadLocal</a:t>
            </a:r>
            <a:r>
              <a:t>变量虽然是全局变量，但每个线程都只能读写自己线程的独立副本，互不干扰。</a:t>
            </a:r>
            <a:r>
              <a:rPr>
                <a:solidFill>
                  <a:schemeClr val="accent2">
                    <a:satOff val="-67193"/>
                    <a:lumOff val="20931"/>
                  </a:schemeClr>
                </a:solidFill>
              </a:rPr>
              <a:t>ThreadLocal</a:t>
            </a:r>
            <a:r>
              <a:t>解决了参数在一个线程中各个函数之间互相传递的问题。</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8" name="13.4 进程 vs. 线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13.4	</a:t>
            </a:r>
            <a:r>
              <a:t>进程 vs. 线程</a:t>
            </a:r>
          </a:p>
        </p:txBody>
      </p:sp>
      <p:sp>
        <p:nvSpPr>
          <p:cNvPr id="3119" name="介绍了多进程和多线程，这是实现多任务最常用的两种方式。现在，讨论一下这两种方式的优缺点。…"/>
          <p:cNvSpPr txBox="1"/>
          <p:nvPr/>
        </p:nvSpPr>
        <p:spPr>
          <a:xfrm>
            <a:off x="588635" y="959184"/>
            <a:ext cx="7966730" cy="46132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介绍了多进程和多线程，这是实现多任务最常用的两种方式。现在，讨论一下这两种方式的优缺点。</a:t>
            </a:r>
          </a:p>
          <a:p>
            <a:pPr defTabSz="457200">
              <a:defRPr>
                <a:solidFill>
                  <a:srgbClr val="000000"/>
                </a:solidFill>
                <a:latin typeface="Helvetica Neue"/>
                <a:ea typeface="Helvetica Neue"/>
                <a:cs typeface="Helvetica Neue"/>
                <a:sym typeface="Helvetica Neue"/>
              </a:defRPr>
            </a:pPr>
            <a:r>
              <a:t>       首先，要实现多任务，通常会设计</a:t>
            </a:r>
            <a:r>
              <a:rPr>
                <a:solidFill>
                  <a:schemeClr val="accent2">
                    <a:satOff val="-67193"/>
                    <a:lumOff val="20931"/>
                  </a:schemeClr>
                </a:solidFill>
              </a:rPr>
              <a:t>Master-Worker</a:t>
            </a:r>
            <a:r>
              <a:t>模式，</a:t>
            </a:r>
            <a:r>
              <a:rPr>
                <a:solidFill>
                  <a:schemeClr val="accent2">
                    <a:satOff val="-67193"/>
                    <a:lumOff val="20931"/>
                  </a:schemeClr>
                </a:solidFill>
              </a:rPr>
              <a:t>Master</a:t>
            </a:r>
            <a:r>
              <a:t>负责分配任务，</a:t>
            </a:r>
            <a:r>
              <a:rPr>
                <a:solidFill>
                  <a:schemeClr val="accent2">
                    <a:satOff val="-67193"/>
                    <a:lumOff val="20931"/>
                  </a:schemeClr>
                </a:solidFill>
              </a:rPr>
              <a:t>Worker</a:t>
            </a:r>
            <a:r>
              <a:t>负责执行任务，因此，多任务环境下，通常是一个</a:t>
            </a:r>
            <a:r>
              <a:rPr>
                <a:solidFill>
                  <a:schemeClr val="accent2">
                    <a:satOff val="-67193"/>
                    <a:lumOff val="20931"/>
                  </a:schemeClr>
                </a:solidFill>
              </a:rPr>
              <a:t>Master</a:t>
            </a:r>
            <a:r>
              <a:t>，多个</a:t>
            </a:r>
            <a:r>
              <a:rPr>
                <a:solidFill>
                  <a:schemeClr val="accent2">
                    <a:satOff val="-67193"/>
                    <a:lumOff val="20931"/>
                  </a:schemeClr>
                </a:solidFill>
              </a:rPr>
              <a:t>Worker</a:t>
            </a:r>
            <a:r>
              <a:t>。如果用多进程实现</a:t>
            </a:r>
            <a:r>
              <a:rPr>
                <a:solidFill>
                  <a:schemeClr val="accent2">
                    <a:satOff val="-67193"/>
                    <a:lumOff val="20931"/>
                  </a:schemeClr>
                </a:solidFill>
              </a:rPr>
              <a:t>Master-Worker</a:t>
            </a:r>
            <a:r>
              <a:t>，主进程就是</a:t>
            </a:r>
            <a:r>
              <a:rPr>
                <a:solidFill>
                  <a:schemeClr val="accent2">
                    <a:satOff val="-67193"/>
                    <a:lumOff val="20931"/>
                  </a:schemeClr>
                </a:solidFill>
              </a:rPr>
              <a:t>Master</a:t>
            </a:r>
            <a:r>
              <a:t>，其他进程就是</a:t>
            </a:r>
            <a:r>
              <a:rPr>
                <a:solidFill>
                  <a:schemeClr val="accent2">
                    <a:satOff val="-67193"/>
                    <a:lumOff val="20931"/>
                  </a:schemeClr>
                </a:solidFill>
              </a:rPr>
              <a:t>Worker</a:t>
            </a:r>
            <a:r>
              <a:t>。如果用多线程实现</a:t>
            </a:r>
            <a:r>
              <a:rPr>
                <a:solidFill>
                  <a:schemeClr val="accent2">
                    <a:satOff val="-67193"/>
                    <a:lumOff val="20931"/>
                  </a:schemeClr>
                </a:solidFill>
              </a:rPr>
              <a:t>Master-Worker</a:t>
            </a:r>
            <a:r>
              <a:t>，主线程就是Master，其他线程就是</a:t>
            </a:r>
            <a:r>
              <a:rPr>
                <a:solidFill>
                  <a:schemeClr val="accent2">
                    <a:satOff val="-67193"/>
                    <a:lumOff val="20931"/>
                  </a:schemeClr>
                </a:solidFill>
              </a:rPr>
              <a:t>Worker</a:t>
            </a:r>
            <a:r>
              <a:t>。</a:t>
            </a:r>
          </a:p>
          <a:p>
            <a:pPr defTabSz="457200">
              <a:defRPr>
                <a:solidFill>
                  <a:srgbClr val="000000"/>
                </a:solidFill>
                <a:latin typeface="Helvetica Neue"/>
                <a:ea typeface="Helvetica Neue"/>
                <a:cs typeface="Helvetica Neue"/>
                <a:sym typeface="Helvetica Neue"/>
              </a:defRPr>
            </a:pPr>
            <a:r>
              <a:t>       多进程模式最大的优点就是稳定性高，因为一个子进程崩溃了，不会影响主进程和其他子进程。（当然主进程挂了所有进程就全挂了，但是</a:t>
            </a:r>
            <a:r>
              <a:rPr>
                <a:solidFill>
                  <a:schemeClr val="accent2">
                    <a:satOff val="-67193"/>
                    <a:lumOff val="20931"/>
                  </a:schemeClr>
                </a:solidFill>
              </a:rPr>
              <a:t>Master</a:t>
            </a:r>
            <a:r>
              <a:t>进程只负责分配任务，挂掉的概率低）著名的</a:t>
            </a:r>
            <a:r>
              <a:rPr>
                <a:solidFill>
                  <a:schemeClr val="accent2">
                    <a:satOff val="-67193"/>
                    <a:lumOff val="20931"/>
                  </a:schemeClr>
                </a:solidFill>
              </a:rPr>
              <a:t>Apache</a:t>
            </a:r>
            <a:r>
              <a:t>最早就是采用多进程模式。</a:t>
            </a:r>
          </a:p>
          <a:p>
            <a:pPr defTabSz="457200">
              <a:defRPr>
                <a:solidFill>
                  <a:srgbClr val="000000"/>
                </a:solidFill>
                <a:latin typeface="Helvetica Neue"/>
                <a:ea typeface="Helvetica Neue"/>
                <a:cs typeface="Helvetica Neue"/>
                <a:sym typeface="Helvetica Neue"/>
              </a:defRPr>
            </a:pPr>
            <a:r>
              <a:t>      多进程模式的缺点是创建进程的代价大，在</a:t>
            </a:r>
            <a:r>
              <a:rPr>
                <a:solidFill>
                  <a:schemeClr val="accent2">
                    <a:satOff val="-67193"/>
                    <a:lumOff val="20931"/>
                  </a:schemeClr>
                </a:solidFill>
              </a:rPr>
              <a:t>Unix/Linux</a:t>
            </a:r>
            <a:r>
              <a:t>系统下，用</a:t>
            </a:r>
            <a:r>
              <a:rPr>
                <a:solidFill>
                  <a:schemeClr val="accent2">
                    <a:satOff val="-67193"/>
                    <a:lumOff val="20931"/>
                  </a:schemeClr>
                </a:solidFill>
              </a:rPr>
              <a:t>fork</a:t>
            </a:r>
            <a:r>
              <a:t>调用还行，在Windows下创建进程开销巨大。另外，操作系统能同时运行的进程数也是有限的，在内存和CPU的限制下，如果有几千个进程同时运行，操作系统连调度都会成问题。</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3" name="13.4 进程 vs. 线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13.4	</a:t>
            </a:r>
            <a:r>
              <a:t>进程 vs. 线程</a:t>
            </a:r>
          </a:p>
        </p:txBody>
      </p:sp>
      <p:sp>
        <p:nvSpPr>
          <p:cNvPr id="3124" name="多线程模式通常比多进程快一点，但是也快不到哪去，而且，多线程模式致命的缺点就是任何一个线程挂掉都可能直接造成整个进程崩溃，因为所有线程共享进程的内存。在Windows上，如果一个线程执行的代码出了问题，你经常可以看到这样的提示：“该程序执行了非法操作，即将关闭”，其实往往是某个线程出了问题，但是操作系统会强制结束整个进程。…"/>
          <p:cNvSpPr txBox="1"/>
          <p:nvPr/>
        </p:nvSpPr>
        <p:spPr>
          <a:xfrm>
            <a:off x="588635" y="1671472"/>
            <a:ext cx="7966730" cy="29873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多线程模式通常比多进程快一点，但是也快不到哪去，而且，多线程模式致命的缺点就是任何一个线程挂掉都可能直接造成整个进程崩溃，因为所有线程共享进程的内存。在Windows上，如果一个线程执行的代码出了问题，你经常可以看到这样的提示：“该程序执行了非法操作，即将关闭”，其实往往是某个线程出了问题，但是操作系统会强制结束整个进程。</a:t>
            </a:r>
          </a:p>
          <a:p>
            <a:pPr defTabSz="457200">
              <a:defRPr>
                <a:solidFill>
                  <a:srgbClr val="000000"/>
                </a:solidFill>
                <a:latin typeface="Helvetica Neue"/>
                <a:ea typeface="Helvetica Neue"/>
                <a:cs typeface="Helvetica Neue"/>
                <a:sym typeface="Helvetica Neue"/>
              </a:defRPr>
            </a:pPr>
            <a:r>
              <a:t>       在Windows下，多线程的效率比多进程要高，所以微软的IIS服务器默认采用多线程模式。由于多线程存在稳定性的问题，IIS的稳定性就不如Apache。为了缓解这个问题，IIS和Apache现在又有多进程+多线程的混合模式，真是把问题越搞越复杂。</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8" name="13.4 进程 vs. 线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13.4	</a:t>
            </a:r>
            <a:r>
              <a:t>进程 vs. 线程</a:t>
            </a:r>
          </a:p>
        </p:txBody>
      </p:sp>
      <p:sp>
        <p:nvSpPr>
          <p:cNvPr id="3129" name="无论是多进程还是多线程，只要数量一多，效率必然低。例如，你不幸正在准备中考，每天晚上需要做语文、数学、英语、物理、化学这5科的作业，每项作业耗时1小时。…"/>
          <p:cNvSpPr txBox="1"/>
          <p:nvPr/>
        </p:nvSpPr>
        <p:spPr>
          <a:xfrm>
            <a:off x="588635" y="1431075"/>
            <a:ext cx="7966730" cy="5121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1600">
                <a:solidFill>
                  <a:srgbClr val="000000"/>
                </a:solidFill>
                <a:latin typeface="Helvetica Neue"/>
                <a:ea typeface="Helvetica Neue"/>
                <a:cs typeface="Helvetica Neue"/>
                <a:sym typeface="Helvetica Neue"/>
              </a:defRPr>
            </a:pPr>
            <a:r>
              <a:t>       无论是多进程还是多线程，只要数量一多，效率必然低。例如，你不幸正在准备中考，每天晚上需要做语文、数学、英语、物理、化学这5科的作业，每项作业耗时1小时。</a:t>
            </a:r>
          </a:p>
          <a:p>
            <a:pPr defTabSz="457200">
              <a:defRPr sz="1600">
                <a:solidFill>
                  <a:srgbClr val="000000"/>
                </a:solidFill>
                <a:latin typeface="Helvetica Neue"/>
                <a:ea typeface="Helvetica Neue"/>
                <a:cs typeface="Helvetica Neue"/>
                <a:sym typeface="Helvetica Neue"/>
              </a:defRPr>
            </a:pPr>
            <a:r>
              <a:t>如果你先花1小时做语文作业，做完了，再花1小时做数学作业，这样，依次全部做完，一共花5小时，这种方式称为单任务模型，或者批处理任务模型。</a:t>
            </a:r>
          </a:p>
          <a:p>
            <a:pPr defTabSz="457200">
              <a:defRPr sz="1600">
                <a:solidFill>
                  <a:srgbClr val="000000"/>
                </a:solidFill>
                <a:latin typeface="Helvetica Neue"/>
                <a:ea typeface="Helvetica Neue"/>
                <a:cs typeface="Helvetica Neue"/>
                <a:sym typeface="Helvetica Neue"/>
              </a:defRPr>
            </a:pPr>
            <a:r>
              <a:t>       假设你打算切换到多任务模型，可以先做1分钟语文，再切换到数学作业，做1分钟，再切换到英语，以此类推，只要切换速度足够快，这种方式就和单核CPU执行多任务是一样的了，以幼儿园小朋友的眼光来看，你就正在同时写5科作业。</a:t>
            </a:r>
          </a:p>
          <a:p>
            <a:pPr defTabSz="457200">
              <a:defRPr sz="1600">
                <a:solidFill>
                  <a:srgbClr val="000000"/>
                </a:solidFill>
                <a:latin typeface="Helvetica Neue"/>
                <a:ea typeface="Helvetica Neue"/>
                <a:cs typeface="Helvetica Neue"/>
                <a:sym typeface="Helvetica Neue"/>
              </a:defRPr>
            </a:pPr>
            <a:r>
              <a:t>       但是，切换作业是有代价的，比如从语文切到数学，要先收拾桌子上的语文书本、钢笔（这叫保存现场），然后，打开数学课本、找出圆规直尺（这叫准备新环境），才能开始做数学作业。操作系统在切换进程或者线程时也是一样的，它需要先保存当前执行的现场环境（CPU寄存器状态、内存页等），然后，把新任务的执行环境准备好（恢复上次的寄存器状态，切换内存页等），才能开始执行。这个切换过程虽然很快，但是也需要耗费时间。如果有几千个任务同时进行，操作系统可能就主要忙着切换任务，根本没有多少时间去执行任务了，这种情况最常见的就是硬盘狂响，点窗口无反应，系统处于假死状态。</a:t>
            </a:r>
          </a:p>
          <a:p>
            <a:pPr defTabSz="457200">
              <a:defRPr sz="1600">
                <a:solidFill>
                  <a:srgbClr val="000000"/>
                </a:solidFill>
                <a:latin typeface="Helvetica Neue"/>
                <a:ea typeface="Helvetica Neue"/>
                <a:cs typeface="Helvetica Neue"/>
                <a:sym typeface="Helvetica Neue"/>
              </a:defRPr>
            </a:pPr>
            <a:r>
              <a:t>       所以，多任务一旦多到一个限度，就会消耗掉系统所有的资源，结果效率急剧下降，所有任务都做不好。</a:t>
            </a:r>
          </a:p>
        </p:txBody>
      </p:sp>
      <p:sp>
        <p:nvSpPr>
          <p:cNvPr id="3130"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3131" name="线程切换："/>
          <p:cNvSpPr txBox="1"/>
          <p:nvPr/>
        </p:nvSpPr>
        <p:spPr>
          <a:xfrm>
            <a:off x="1219159" y="862275"/>
            <a:ext cx="1374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b="1" sz="2000">
                <a:solidFill>
                  <a:srgbClr val="000000"/>
                </a:solidFill>
                <a:latin typeface="Helvetica Neue"/>
                <a:ea typeface="Helvetica Neue"/>
                <a:cs typeface="Helvetica Neue"/>
                <a:sym typeface="Helvetica Neue"/>
              </a:defRPr>
            </a:pPr>
            <a:r>
              <a:t>线程切换</a:t>
            </a:r>
            <a: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输入："/>
          <p:cNvSpPr txBox="1"/>
          <p:nvPr/>
        </p:nvSpPr>
        <p:spPr>
          <a:xfrm>
            <a:off x="1075139" y="995109"/>
            <a:ext cx="10185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变量：</a:t>
            </a:r>
          </a:p>
        </p:txBody>
      </p:sp>
      <p:sp>
        <p:nvSpPr>
          <p:cNvPr id="433"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434" name="3.3 输入和输出"/>
          <p:cNvSpPr txBox="1"/>
          <p:nvPr/>
        </p:nvSpPr>
        <p:spPr>
          <a:xfrm>
            <a:off x="-1" y="-2"/>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4.1	</a:t>
            </a:r>
            <a:r>
              <a:t>数据类型和变量</a:t>
            </a:r>
          </a:p>
        </p:txBody>
      </p:sp>
      <p:sp>
        <p:nvSpPr>
          <p:cNvPr id="435" name="Rectangle 1"/>
          <p:cNvSpPr txBox="1"/>
          <p:nvPr/>
        </p:nvSpPr>
        <p:spPr>
          <a:xfrm>
            <a:off x="1092784" y="1677476"/>
            <a:ext cx="6958432" cy="258332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nSpc>
                <a:spcPct val="150000"/>
              </a:lnSpc>
              <a:buSzPct val="100000"/>
              <a:buAutoNum type="arabicPeriod" startAt="1"/>
              <a:defRPr>
                <a:solidFill>
                  <a:srgbClr val="191919"/>
                </a:solidFill>
                <a:latin typeface="微软雅黑"/>
                <a:ea typeface="微软雅黑"/>
                <a:cs typeface="微软雅黑"/>
                <a:sym typeface="微软雅黑"/>
              </a:defRPr>
            </a:pPr>
            <a:r>
              <a:t>在内存中创建了一个'ABC'的字符串；</a:t>
            </a:r>
          </a:p>
          <a:p>
            <a:pPr>
              <a:lnSpc>
                <a:spcPct val="150000"/>
              </a:lnSpc>
              <a:defRPr>
                <a:solidFill>
                  <a:srgbClr val="191919"/>
                </a:solidFill>
                <a:latin typeface="微软雅黑"/>
                <a:ea typeface="微软雅黑"/>
                <a:cs typeface="微软雅黑"/>
                <a:sym typeface="微软雅黑"/>
              </a:defRPr>
            </a:pPr>
            <a:r>
              <a:t>当我们写：</a:t>
            </a:r>
          </a:p>
          <a:p>
            <a:pPr>
              <a:lnSpc>
                <a:spcPct val="150000"/>
              </a:lnSpc>
              <a:defRPr>
                <a:solidFill>
                  <a:srgbClr val="191919"/>
                </a:solidFill>
                <a:latin typeface="微软雅黑"/>
                <a:ea typeface="微软雅黑"/>
                <a:cs typeface="微软雅黑"/>
                <a:sym typeface="微软雅黑"/>
              </a:defRPr>
            </a:pPr>
            <a:r>
              <a:t>a = 'ABC' </a:t>
            </a:r>
          </a:p>
          <a:p>
            <a:pPr>
              <a:lnSpc>
                <a:spcPct val="150000"/>
              </a:lnSpc>
              <a:defRPr>
                <a:solidFill>
                  <a:srgbClr val="191919"/>
                </a:solidFill>
                <a:latin typeface="微软雅黑"/>
                <a:ea typeface="微软雅黑"/>
                <a:cs typeface="微软雅黑"/>
                <a:sym typeface="微软雅黑"/>
              </a:defRPr>
            </a:pPr>
            <a:r>
              <a:t>时，Python解释器干了两件事情：</a:t>
            </a:r>
          </a:p>
          <a:p>
            <a:pPr>
              <a:lnSpc>
                <a:spcPct val="150000"/>
              </a:lnSpc>
              <a:buSzPct val="100000"/>
              <a:buAutoNum type="arabicPeriod" startAt="2"/>
              <a:defRPr>
                <a:solidFill>
                  <a:srgbClr val="191919"/>
                </a:solidFill>
                <a:latin typeface="微软雅黑"/>
                <a:ea typeface="微软雅黑"/>
                <a:cs typeface="微软雅黑"/>
                <a:sym typeface="微软雅黑"/>
              </a:defRPr>
            </a:pPr>
            <a:r>
              <a:t>在内存中创建了一个名为a的变量，并把它指向'ABC'。</a:t>
            </a:r>
          </a:p>
        </p:txBody>
      </p:sp>
      <p:pic>
        <p:nvPicPr>
          <p:cNvPr id="436" name="Picture 2" descr="Picture 2"/>
          <p:cNvPicPr>
            <a:picLocks noChangeAspect="1"/>
          </p:cNvPicPr>
          <p:nvPr/>
        </p:nvPicPr>
        <p:blipFill>
          <a:blip r:embed="rId2">
            <a:extLst/>
          </a:blip>
          <a:stretch>
            <a:fillRect/>
          </a:stretch>
        </p:blipFill>
        <p:spPr>
          <a:xfrm>
            <a:off x="3132036" y="4402609"/>
            <a:ext cx="1944216" cy="1060331"/>
          </a:xfrm>
          <a:prstGeom prst="rect">
            <a:avLst/>
          </a:prstGeom>
          <a:ln w="12700">
            <a:miter lim="400000"/>
          </a:ln>
        </p:spPr>
      </p:pic>
    </p:spTree>
  </p:cSld>
  <p:clrMapOvr>
    <a:masterClrMapping/>
  </p:clrMapOvr>
  <p:transition xmlns:p14="http://schemas.microsoft.com/office/powerpoint/2010/main" spd="med" advClick="1"/>
</p:sld>
</file>

<file path=ppt/slides/slide3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5" name="13.4 进程 vs. 线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13.4	</a:t>
            </a:r>
            <a:r>
              <a:t>进程 vs. 线程</a:t>
            </a:r>
          </a:p>
        </p:txBody>
      </p:sp>
      <p:sp>
        <p:nvSpPr>
          <p:cNvPr id="3136" name="是否采用多任务的第二个考虑是任务的类型。我们可以把任务分为计算密集型和IO密集型。…"/>
          <p:cNvSpPr txBox="1"/>
          <p:nvPr/>
        </p:nvSpPr>
        <p:spPr>
          <a:xfrm>
            <a:off x="588635" y="1431075"/>
            <a:ext cx="7966730" cy="514949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1600">
                <a:solidFill>
                  <a:srgbClr val="000000"/>
                </a:solidFill>
                <a:latin typeface="Helvetica Neue"/>
                <a:ea typeface="Helvetica Neue"/>
                <a:cs typeface="Helvetica Neue"/>
                <a:sym typeface="Helvetica Neue"/>
              </a:defRPr>
            </a:pPr>
            <a:r>
              <a:t>       是否采用多任务的第二个考虑是任务的类型。我们可以把任务分为计算密集型和IO密集型。</a:t>
            </a:r>
          </a:p>
          <a:p>
            <a:pPr defTabSz="457200">
              <a:defRPr sz="1600">
                <a:solidFill>
                  <a:srgbClr val="000000"/>
                </a:solidFill>
                <a:latin typeface="Helvetica Neue"/>
                <a:ea typeface="Helvetica Neue"/>
                <a:cs typeface="Helvetica Neue"/>
                <a:sym typeface="Helvetica Neue"/>
              </a:defRPr>
            </a:pPr>
            <a:r>
              <a:t>       计算密集型任务的特点是要进行大量的计算，消耗CPU资源，比如计算圆周率、对视频进行高清解码等等，全靠CPU的运算能力。这种计算密集型任务虽然也可以用多任务完成，但是任务越多，花在任务切换的时间就越多，CPU执行任务的效率就越低，所以，要最高效地利用CPU，计算密集型任务同时进行的数量应当等于CPU的核心数。</a:t>
            </a:r>
          </a:p>
          <a:p>
            <a:pPr defTabSz="457200">
              <a:defRPr sz="1600">
                <a:solidFill>
                  <a:srgbClr val="000000"/>
                </a:solidFill>
                <a:latin typeface="Helvetica Neue"/>
                <a:ea typeface="Helvetica Neue"/>
                <a:cs typeface="Helvetica Neue"/>
                <a:sym typeface="Helvetica Neue"/>
              </a:defRPr>
            </a:pPr>
            <a:r>
              <a:t>计算密集型任务由于主要消耗CPU资源，因此，代码运行效率至关重要。Python这样的脚本语言运行效率很低，完全不适合计算密集型任务。对于计算密集型任务，最好用C语言编写。</a:t>
            </a:r>
          </a:p>
          <a:p>
            <a:pPr defTabSz="457200">
              <a:defRPr sz="1600">
                <a:solidFill>
                  <a:srgbClr val="000000"/>
                </a:solidFill>
                <a:latin typeface="Helvetica Neue"/>
                <a:ea typeface="Helvetica Neue"/>
                <a:cs typeface="Helvetica Neue"/>
                <a:sym typeface="Helvetica Neue"/>
              </a:defRPr>
            </a:pPr>
            <a:r>
              <a:t>        第二种任务的类型是IO密集型，涉及到网络、磁盘IO的任务都是IO密集型任务，这类任务的特点是CPU消耗很少，任务的大部分时间都在等待IO操作完成（因为IO的速度远远低于CPU和内存的速度）。对于IO密集型任务，任务越多，CPU效率越高，但也有一个限度。常见的大部分任务都是IO密集型任务，比如Web应用。</a:t>
            </a:r>
          </a:p>
          <a:p>
            <a:pPr defTabSz="457200">
              <a:defRPr sz="1600">
                <a:solidFill>
                  <a:srgbClr val="000000"/>
                </a:solidFill>
                <a:latin typeface="Helvetica Neue"/>
                <a:ea typeface="Helvetica Neue"/>
                <a:cs typeface="Helvetica Neue"/>
                <a:sym typeface="Helvetica Neue"/>
              </a:defRPr>
            </a:pPr>
            <a:r>
              <a:t>IO密集型任务执行期间，99%的时间都花在IO上，花在CPU上的时间很少，因此，用运行速度极快的C语言替换用Python这样运行速度极低的脚本语言，完全无法提升运行效率。对于IO密集型任务，最合适的语言就是开发效率最高（代码量最少）的语言，脚本语言是首选，C语言最差。</a:t>
            </a:r>
          </a:p>
        </p:txBody>
      </p:sp>
      <p:sp>
        <p:nvSpPr>
          <p:cNvPr id="3137"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3138" name="计算密集型 vs. IO密集型："/>
          <p:cNvSpPr txBox="1"/>
          <p:nvPr/>
        </p:nvSpPr>
        <p:spPr>
          <a:xfrm>
            <a:off x="1219159" y="862275"/>
            <a:ext cx="3142997"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b="1" sz="2000">
                <a:solidFill>
                  <a:srgbClr val="000000"/>
                </a:solidFill>
                <a:latin typeface="Helvetica Neue"/>
                <a:ea typeface="Helvetica Neue"/>
                <a:cs typeface="Helvetica Neue"/>
                <a:sym typeface="Helvetica Neue"/>
              </a:defRPr>
            </a:pPr>
            <a:r>
              <a:t>计算密集型 vs. IO密集型</a:t>
            </a:r>
            <a: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2" name="13.4 进程 vs. 线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13.4	</a:t>
            </a:r>
            <a:r>
              <a:t>进程 vs. 线程</a:t>
            </a:r>
          </a:p>
        </p:txBody>
      </p:sp>
      <p:sp>
        <p:nvSpPr>
          <p:cNvPr id="3143" name="考虑到CPU和IO之间巨大的速度差异，一个任务在执行的过程中大部分时间都在等待IO操作，单进程单线程模型会导致别的任务无法并行执行，因此，我们才需要多进程模型或者多线程模型来支持多任务并发执行。…"/>
          <p:cNvSpPr txBox="1"/>
          <p:nvPr/>
        </p:nvSpPr>
        <p:spPr>
          <a:xfrm>
            <a:off x="588635" y="1572150"/>
            <a:ext cx="7966730" cy="32160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1600">
                <a:solidFill>
                  <a:srgbClr val="000000"/>
                </a:solidFill>
                <a:latin typeface="Helvetica Neue"/>
                <a:ea typeface="Helvetica Neue"/>
                <a:cs typeface="Helvetica Neue"/>
                <a:sym typeface="Helvetica Neue"/>
              </a:defRPr>
            </a:pPr>
            <a:r>
              <a:t>        考虑到CPU和IO之间巨大的速度差异，一个任务在执行的过程中大部分时间都在等待IO操作，单进程单线程模型会导致别的任务无法并行执行，因此，我们才需要多进程模型或者多线程模型来支持多任务并发执行。</a:t>
            </a:r>
          </a:p>
          <a:p>
            <a:pPr defTabSz="457200">
              <a:defRPr sz="1600">
                <a:solidFill>
                  <a:srgbClr val="000000"/>
                </a:solidFill>
                <a:latin typeface="Helvetica Neue"/>
                <a:ea typeface="Helvetica Neue"/>
                <a:cs typeface="Helvetica Neue"/>
                <a:sym typeface="Helvetica Neue"/>
              </a:defRPr>
            </a:pPr>
            <a:r>
              <a:t>        现代操作系统对IO操作已经做了巨大的改进，最大的特点就是支持异步IO。如果充分利用操作系统提供的异步IO支持，就可以用单进程单线程模型来执行多任务，这种全新的模型称为事件驱动模型，Nginx就是支持异步IO的Web服务器，它在单核CPU上采用单进程模型就可以高效地支持多任务。在多核CPU上，可以运行多个进程（数量与CPU核心数相同），充分利用多核CPU。由于系统总的进程数量十分有限，因此操作系统调度非常高效。用异步IO编程模型来实现多任务是一个主要的趋势。</a:t>
            </a:r>
          </a:p>
          <a:p>
            <a:pPr defTabSz="457200">
              <a:defRPr sz="1600">
                <a:solidFill>
                  <a:srgbClr val="000000"/>
                </a:solidFill>
                <a:latin typeface="Helvetica Neue"/>
                <a:ea typeface="Helvetica Neue"/>
                <a:cs typeface="Helvetica Neue"/>
                <a:sym typeface="Helvetica Neue"/>
              </a:defRPr>
            </a:pPr>
            <a:r>
              <a:t>对应到Python语言，单线程的异步编程模型称为协程，有了协程的支持，就可以基于事件驱动编写高效的多任务程序。后面讨论如何编写协程。</a:t>
            </a:r>
          </a:p>
        </p:txBody>
      </p:sp>
      <p:sp>
        <p:nvSpPr>
          <p:cNvPr id="3144" name="形状"/>
          <p:cNvSpPr/>
          <p:nvPr/>
        </p:nvSpPr>
        <p:spPr>
          <a:xfrm>
            <a:off x="558168" y="876245"/>
            <a:ext cx="431801"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3145" name="异步IO："/>
          <p:cNvSpPr txBox="1"/>
          <p:nvPr/>
        </p:nvSpPr>
        <p:spPr>
          <a:xfrm>
            <a:off x="1219159" y="862275"/>
            <a:ext cx="1138683"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b="1" sz="2000">
                <a:solidFill>
                  <a:srgbClr val="000000"/>
                </a:solidFill>
                <a:latin typeface="Helvetica Neue"/>
                <a:ea typeface="Helvetica Neue"/>
                <a:cs typeface="Helvetica Neue"/>
                <a:sym typeface="Helvetica Neue"/>
              </a:defRPr>
            </a:pPr>
            <a:r>
              <a:t>异步IO</a:t>
            </a:r>
            <a: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9" name="13.5 分布式进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13.5	</a:t>
            </a:r>
            <a:r>
              <a:t>分布式进程</a:t>
            </a:r>
          </a:p>
        </p:txBody>
      </p:sp>
      <p:sp>
        <p:nvSpPr>
          <p:cNvPr id="3150" name="在Thread和Process中，应当优选Process，因为Process更稳定，而且，Process可以分布到多台机器上，而Thread最多只能分布到同一台机器的多个CPU上。…"/>
          <p:cNvSpPr txBox="1"/>
          <p:nvPr/>
        </p:nvSpPr>
        <p:spPr>
          <a:xfrm>
            <a:off x="588635" y="1750222"/>
            <a:ext cx="7966730" cy="319897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1600">
                <a:solidFill>
                  <a:srgbClr val="000000"/>
                </a:solidFill>
                <a:latin typeface="Helvetica Neue"/>
                <a:ea typeface="Helvetica Neue"/>
                <a:cs typeface="Helvetica Neue"/>
                <a:sym typeface="Helvetica Neue"/>
              </a:defRPr>
            </a:pPr>
            <a:r>
              <a:t>        在</a:t>
            </a:r>
            <a:r>
              <a:rPr>
                <a:solidFill>
                  <a:schemeClr val="accent2">
                    <a:satOff val="-67193"/>
                    <a:lumOff val="20931"/>
                  </a:schemeClr>
                </a:solidFill>
              </a:rPr>
              <a:t>Thread</a:t>
            </a:r>
            <a:r>
              <a:t>和</a:t>
            </a:r>
            <a:r>
              <a:rPr>
                <a:solidFill>
                  <a:schemeClr val="accent2">
                    <a:satOff val="-67193"/>
                    <a:lumOff val="20931"/>
                  </a:schemeClr>
                </a:solidFill>
              </a:rPr>
              <a:t>Process</a:t>
            </a:r>
            <a:r>
              <a:t>中，应当优选</a:t>
            </a:r>
            <a:r>
              <a:rPr>
                <a:solidFill>
                  <a:schemeClr val="accent2">
                    <a:satOff val="-67193"/>
                    <a:lumOff val="20931"/>
                  </a:schemeClr>
                </a:solidFill>
              </a:rPr>
              <a:t>Process</a:t>
            </a:r>
            <a:r>
              <a:t>，因为</a:t>
            </a:r>
            <a:r>
              <a:rPr>
                <a:solidFill>
                  <a:schemeClr val="accent2">
                    <a:satOff val="-67193"/>
                    <a:lumOff val="20931"/>
                  </a:schemeClr>
                </a:solidFill>
              </a:rPr>
              <a:t>Process</a:t>
            </a:r>
            <a:r>
              <a:t>更稳定，而且，</a:t>
            </a:r>
            <a:r>
              <a:rPr>
                <a:solidFill>
                  <a:schemeClr val="accent2">
                    <a:satOff val="-67193"/>
                    <a:lumOff val="20931"/>
                  </a:schemeClr>
                </a:solidFill>
              </a:rPr>
              <a:t>Process</a:t>
            </a:r>
            <a:r>
              <a:t>可以分布到多台机器上，而</a:t>
            </a:r>
            <a:r>
              <a:rPr>
                <a:solidFill>
                  <a:schemeClr val="accent2">
                    <a:satOff val="-67193"/>
                    <a:lumOff val="20931"/>
                  </a:schemeClr>
                </a:solidFill>
              </a:rPr>
              <a:t>Thread</a:t>
            </a:r>
            <a:r>
              <a:t>最多只能分布到同一台机器的多个CPU上。</a:t>
            </a:r>
          </a:p>
          <a:p>
            <a:pPr defTabSz="457200">
              <a:defRPr sz="1600">
                <a:solidFill>
                  <a:srgbClr val="000000"/>
                </a:solidFill>
                <a:latin typeface="Helvetica Neue"/>
                <a:ea typeface="Helvetica Neue"/>
                <a:cs typeface="Helvetica Neue"/>
                <a:sym typeface="Helvetica Neue"/>
              </a:defRPr>
            </a:pPr>
            <a:r>
              <a:t>Python的</a:t>
            </a:r>
            <a:r>
              <a:rPr>
                <a:solidFill>
                  <a:schemeClr val="accent2">
                    <a:satOff val="-67193"/>
                    <a:lumOff val="20931"/>
                  </a:schemeClr>
                </a:solidFill>
              </a:rPr>
              <a:t>multiprocessing</a:t>
            </a:r>
            <a:r>
              <a:t>模块不但支持多进程，其中</a:t>
            </a:r>
            <a:r>
              <a:rPr>
                <a:solidFill>
                  <a:schemeClr val="accent2">
                    <a:satOff val="-67193"/>
                    <a:lumOff val="20931"/>
                  </a:schemeClr>
                </a:solidFill>
              </a:rPr>
              <a:t>managers</a:t>
            </a:r>
            <a:r>
              <a:t>子模块还支持把多进程分布到多台机器上。一个服务进程可以作为调度者，将任务分布到其他多个进程中，依靠网络通信。由于</a:t>
            </a:r>
            <a:r>
              <a:rPr>
                <a:solidFill>
                  <a:schemeClr val="accent2">
                    <a:satOff val="-67193"/>
                    <a:lumOff val="20931"/>
                  </a:schemeClr>
                </a:solidFill>
              </a:rPr>
              <a:t>managers</a:t>
            </a:r>
            <a:r>
              <a:t>模块封装很好，不必了解网络通信的细节，就可以很容易地编写分布式多进程程序。</a:t>
            </a:r>
          </a:p>
          <a:p>
            <a:pPr defTabSz="457200">
              <a:defRPr sz="1600">
                <a:solidFill>
                  <a:srgbClr val="000000"/>
                </a:solidFill>
                <a:latin typeface="Helvetica Neue"/>
                <a:ea typeface="Helvetica Neue"/>
                <a:cs typeface="Helvetica Neue"/>
                <a:sym typeface="Helvetica Neue"/>
              </a:defRPr>
            </a:pPr>
            <a:r>
              <a:t>        举个例子：如果我们已经有一个通过</a:t>
            </a:r>
            <a:r>
              <a:rPr>
                <a:solidFill>
                  <a:schemeClr val="accent2">
                    <a:satOff val="-67193"/>
                    <a:lumOff val="20931"/>
                  </a:schemeClr>
                </a:solidFill>
              </a:rPr>
              <a:t>Queue</a:t>
            </a:r>
            <a:r>
              <a:t>通信的多进程程序在同一台机器上运行，现在，由于处理任务的进程任务繁重，希望把发送任务的进程和处理任务的进程分布到两台机器上。怎么用分布式进程实现？</a:t>
            </a:r>
          </a:p>
          <a:p>
            <a:pPr defTabSz="457200">
              <a:defRPr sz="1600">
                <a:solidFill>
                  <a:srgbClr val="000000"/>
                </a:solidFill>
                <a:latin typeface="Helvetica Neue"/>
                <a:ea typeface="Helvetica Neue"/>
                <a:cs typeface="Helvetica Neue"/>
                <a:sym typeface="Helvetica Neue"/>
              </a:defRPr>
            </a:pPr>
            <a:r>
              <a:t>        原有的</a:t>
            </a:r>
            <a:r>
              <a:rPr>
                <a:solidFill>
                  <a:schemeClr val="accent2">
                    <a:satOff val="-67193"/>
                    <a:lumOff val="20931"/>
                  </a:schemeClr>
                </a:solidFill>
              </a:rPr>
              <a:t>Queue</a:t>
            </a:r>
            <a:r>
              <a:t>可以继续使用，但是，通过</a:t>
            </a:r>
            <a:r>
              <a:rPr>
                <a:solidFill>
                  <a:schemeClr val="accent2">
                    <a:satOff val="-67193"/>
                    <a:lumOff val="20931"/>
                  </a:schemeClr>
                </a:solidFill>
              </a:rPr>
              <a:t>managers</a:t>
            </a:r>
            <a:r>
              <a:t>模块把</a:t>
            </a:r>
            <a:r>
              <a:rPr>
                <a:solidFill>
                  <a:schemeClr val="accent2">
                    <a:satOff val="-67193"/>
                    <a:lumOff val="20931"/>
                  </a:schemeClr>
                </a:solidFill>
              </a:rPr>
              <a:t>Queue</a:t>
            </a:r>
            <a:r>
              <a:t>通过网络暴露出去，就可以让其他机器的进程访问</a:t>
            </a:r>
            <a:r>
              <a:rPr>
                <a:solidFill>
                  <a:schemeClr val="accent2">
                    <a:satOff val="-67193"/>
                    <a:lumOff val="20931"/>
                  </a:schemeClr>
                </a:solidFill>
              </a:rPr>
              <a:t>Queue</a:t>
            </a:r>
            <a:r>
              <a:t>了。</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4" name="13.5 分布式进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13.5	</a:t>
            </a:r>
            <a:r>
              <a:t>分布式进程</a:t>
            </a:r>
          </a:p>
        </p:txBody>
      </p:sp>
      <p:sp>
        <p:nvSpPr>
          <p:cNvPr id="3155" name="先看服务进程，服务进程负责启动Queue，把Queue注册到网络上，然后往Queue里面写入任务："/>
          <p:cNvSpPr txBox="1"/>
          <p:nvPr/>
        </p:nvSpPr>
        <p:spPr>
          <a:xfrm>
            <a:off x="334256" y="1180392"/>
            <a:ext cx="2297292" cy="2015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先看服务进程，服务进程负责启动</a:t>
            </a:r>
            <a:r>
              <a:rPr>
                <a:solidFill>
                  <a:schemeClr val="accent2">
                    <a:satOff val="-67193"/>
                    <a:lumOff val="20931"/>
                  </a:schemeClr>
                </a:solidFill>
              </a:rPr>
              <a:t>Queue</a:t>
            </a:r>
            <a:r>
              <a:t>，把</a:t>
            </a:r>
            <a:r>
              <a:rPr>
                <a:solidFill>
                  <a:schemeClr val="accent2">
                    <a:satOff val="-67193"/>
                    <a:lumOff val="20931"/>
                  </a:schemeClr>
                </a:solidFill>
              </a:rPr>
              <a:t>Queue</a:t>
            </a:r>
            <a:r>
              <a:t>注册到网络上，然后往</a:t>
            </a:r>
            <a:r>
              <a:rPr>
                <a:solidFill>
                  <a:schemeClr val="accent2">
                    <a:satOff val="-67193"/>
                    <a:lumOff val="20931"/>
                  </a:schemeClr>
                </a:solidFill>
              </a:rPr>
              <a:t>Queue</a:t>
            </a:r>
            <a:r>
              <a:t>里面写入任务：</a:t>
            </a:r>
          </a:p>
        </p:txBody>
      </p:sp>
      <p:sp>
        <p:nvSpPr>
          <p:cNvPr id="3156" name="# task_master.py…"/>
          <p:cNvSpPr txBox="1"/>
          <p:nvPr/>
        </p:nvSpPr>
        <p:spPr>
          <a:xfrm>
            <a:off x="2668348" y="662836"/>
            <a:ext cx="6124846" cy="606253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000">
                <a:solidFill>
                  <a:srgbClr val="880000"/>
                </a:solidFill>
                <a:latin typeface="Monaco"/>
                <a:ea typeface="Monaco"/>
                <a:cs typeface="Monaco"/>
                <a:sym typeface="Monaco"/>
              </a:defRPr>
            </a:pPr>
            <a:r>
              <a:t># task_master.py</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000088"/>
                </a:solidFill>
                <a:latin typeface="Monaco"/>
                <a:ea typeface="Monaco"/>
                <a:cs typeface="Monaco"/>
                <a:sym typeface="Monaco"/>
              </a:defRPr>
            </a:pPr>
            <a:r>
              <a:t>import</a:t>
            </a:r>
            <a:r>
              <a:rPr>
                <a:solidFill>
                  <a:srgbClr val="668099">
                    <a:alpha val="40000"/>
                  </a:srgbClr>
                </a:solidFill>
              </a:rPr>
              <a:t> random</a:t>
            </a:r>
            <a:r>
              <a:rPr>
                <a:solidFill>
                  <a:srgbClr val="666600"/>
                </a:solidFill>
              </a:rPr>
              <a:t>,</a:t>
            </a:r>
            <a:r>
              <a:rPr>
                <a:solidFill>
                  <a:srgbClr val="668099">
                    <a:alpha val="40000"/>
                  </a:srgbClr>
                </a:solidFill>
              </a:rPr>
              <a:t> time</a:t>
            </a:r>
            <a:r>
              <a:rPr>
                <a:solidFill>
                  <a:srgbClr val="666600"/>
                </a:solidFill>
              </a:rPr>
              <a:t>,</a:t>
            </a:r>
            <a:r>
              <a:rPr>
                <a:solidFill>
                  <a:srgbClr val="668099">
                    <a:alpha val="40000"/>
                  </a:srgbClr>
                </a:solidFill>
              </a:rPr>
              <a:t> queue</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rPr>
                <a:solidFill>
                  <a:srgbClr val="000088"/>
                </a:solidFill>
              </a:rPr>
              <a:t>from</a:t>
            </a:r>
            <a:r>
              <a:t> multiprocessing</a:t>
            </a:r>
            <a:r>
              <a:rPr>
                <a:solidFill>
                  <a:srgbClr val="666600"/>
                </a:solidFill>
              </a:rPr>
              <a:t>.</a:t>
            </a:r>
            <a:r>
              <a:t>managers </a:t>
            </a:r>
            <a:r>
              <a:rPr>
                <a:solidFill>
                  <a:srgbClr val="000088"/>
                </a:solidFill>
              </a:rPr>
              <a:t>import</a:t>
            </a:r>
            <a:r>
              <a:t> </a:t>
            </a:r>
            <a:r>
              <a:rPr>
                <a:solidFill>
                  <a:srgbClr val="660066"/>
                </a:solidFill>
              </a:rPr>
              <a:t>BaseManager</a:t>
            </a:r>
          </a:p>
          <a:p>
            <a:pPr marL="457200" indent="-317500" defTabSz="457200">
              <a:buClr>
                <a:srgbClr val="000088"/>
              </a:buClr>
              <a:buSzPct val="100000"/>
              <a:buFont typeface="Monaco"/>
              <a:buAutoNum type="arabicPeriod" startAt="1"/>
              <a:defRPr sz="1000">
                <a:solidFill>
                  <a:srgbClr val="880000"/>
                </a:solidFill>
                <a:latin typeface="Monaco"/>
                <a:ea typeface="Monaco"/>
                <a:cs typeface="Monaco"/>
                <a:sym typeface="Monaco"/>
              </a:defRPr>
            </a:pPr>
            <a:r>
              <a:t># 发送任务的队列:</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t>task_queue </a:t>
            </a:r>
            <a:r>
              <a:rPr>
                <a:solidFill>
                  <a:srgbClr val="666600"/>
                </a:solidFill>
              </a:rPr>
              <a:t>=</a:t>
            </a:r>
            <a:r>
              <a:t> queue</a:t>
            </a:r>
            <a:r>
              <a:rPr>
                <a:solidFill>
                  <a:srgbClr val="666600"/>
                </a:solidFill>
              </a:rPr>
              <a:t>.</a:t>
            </a:r>
            <a:r>
              <a:rPr>
                <a:solidFill>
                  <a:srgbClr val="660066"/>
                </a:solidFill>
              </a:rPr>
              <a:t>Queue</a:t>
            </a:r>
            <a:r>
              <a:rPr>
                <a:solidFill>
                  <a:srgbClr val="666600"/>
                </a:solidFill>
              </a:rPr>
              <a:t>()</a:t>
            </a:r>
          </a:p>
          <a:p>
            <a:pPr marL="457200" indent="-317500" defTabSz="457200">
              <a:buClr>
                <a:srgbClr val="000088"/>
              </a:buClr>
              <a:buSzPct val="100000"/>
              <a:buFont typeface="Monaco"/>
              <a:buAutoNum type="arabicPeriod" startAt="1"/>
              <a:defRPr sz="1000">
                <a:solidFill>
                  <a:srgbClr val="880000"/>
                </a:solidFill>
                <a:latin typeface="Monaco"/>
                <a:ea typeface="Monaco"/>
                <a:cs typeface="Monaco"/>
                <a:sym typeface="Monaco"/>
              </a:defRPr>
            </a:pPr>
            <a:r>
              <a:t># 接收结果的队列:</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t>result_queue </a:t>
            </a:r>
            <a:r>
              <a:rPr>
                <a:solidFill>
                  <a:srgbClr val="666600"/>
                </a:solidFill>
              </a:rPr>
              <a:t>=</a:t>
            </a:r>
            <a:r>
              <a:t> queue</a:t>
            </a:r>
            <a:r>
              <a:rPr>
                <a:solidFill>
                  <a:srgbClr val="666600"/>
                </a:solidFill>
              </a:rPr>
              <a:t>.</a:t>
            </a:r>
            <a:r>
              <a:rPr>
                <a:solidFill>
                  <a:srgbClr val="660066"/>
                </a:solidFill>
              </a:rPr>
              <a:t>Queue</a:t>
            </a:r>
            <a:r>
              <a:rPr>
                <a:solidFill>
                  <a:srgbClr val="666600"/>
                </a:solidFill>
              </a:rPr>
              <a:t>()</a:t>
            </a:r>
          </a:p>
          <a:p>
            <a:pPr marL="457200" indent="-317500" defTabSz="457200">
              <a:buClr>
                <a:srgbClr val="000088"/>
              </a:buClr>
              <a:buSzPct val="100000"/>
              <a:buFont typeface="Monaco"/>
              <a:buAutoNum type="arabicPeriod" startAt="1"/>
              <a:defRPr sz="1000">
                <a:solidFill>
                  <a:srgbClr val="880000"/>
                </a:solidFill>
                <a:latin typeface="Monaco"/>
                <a:ea typeface="Monaco"/>
                <a:cs typeface="Monaco"/>
                <a:sym typeface="Monaco"/>
              </a:defRPr>
            </a:pPr>
            <a:r>
              <a:t># 从BaseManager继承的QueueManager:</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660066"/>
                </a:solidFill>
                <a:latin typeface="Monaco"/>
                <a:ea typeface="Monaco"/>
                <a:cs typeface="Monaco"/>
                <a:sym typeface="Monaco"/>
              </a:defRPr>
            </a:pPr>
            <a:r>
              <a:rPr>
                <a:solidFill>
                  <a:srgbClr val="000088"/>
                </a:solidFill>
              </a:rPr>
              <a:t>class</a:t>
            </a:r>
            <a:r>
              <a:rPr>
                <a:solidFill>
                  <a:srgbClr val="668099">
                    <a:alpha val="40000"/>
                  </a:srgbClr>
                </a:solidFill>
              </a:rPr>
              <a:t> </a:t>
            </a:r>
            <a:r>
              <a:t>QueueManager</a:t>
            </a:r>
            <a:r>
              <a:rPr>
                <a:solidFill>
                  <a:srgbClr val="666600"/>
                </a:solidFill>
              </a:rPr>
              <a:t>(</a:t>
            </a:r>
            <a:r>
              <a:t>BaseManager</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pass</a:t>
            </a:r>
          </a:p>
          <a:p>
            <a:pPr marL="457200" indent="-317500" defTabSz="457200">
              <a:buClr>
                <a:srgbClr val="000088"/>
              </a:buClr>
              <a:buSzPct val="100000"/>
              <a:buFont typeface="Monaco"/>
              <a:buAutoNum type="arabicPeriod" startAt="1"/>
              <a:defRPr sz="1000">
                <a:solidFill>
                  <a:srgbClr val="880000"/>
                </a:solidFill>
                <a:latin typeface="Monaco"/>
                <a:ea typeface="Monaco"/>
                <a:cs typeface="Monaco"/>
                <a:sym typeface="Monaco"/>
              </a:defRPr>
            </a:pPr>
            <a:r>
              <a:t># 把两个Queue都注册到网络上, callable参数关联了Queue对象:</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660066"/>
                </a:solidFill>
                <a:latin typeface="Monaco"/>
                <a:ea typeface="Monaco"/>
                <a:cs typeface="Monaco"/>
                <a:sym typeface="Monaco"/>
              </a:defRPr>
            </a:pPr>
            <a:r>
              <a:t>QueueManager</a:t>
            </a:r>
            <a:r>
              <a:rPr>
                <a:solidFill>
                  <a:srgbClr val="666600"/>
                </a:solidFill>
              </a:rPr>
              <a:t>.</a:t>
            </a:r>
            <a:r>
              <a:rPr>
                <a:solidFill>
                  <a:srgbClr val="668099">
                    <a:alpha val="40000"/>
                  </a:srgbClr>
                </a:solidFill>
              </a:rPr>
              <a:t>register</a:t>
            </a:r>
            <a:r>
              <a:rPr>
                <a:solidFill>
                  <a:srgbClr val="666600"/>
                </a:solidFill>
              </a:rPr>
              <a:t>(</a:t>
            </a:r>
            <a:r>
              <a:rPr>
                <a:solidFill>
                  <a:srgbClr val="008800"/>
                </a:solidFill>
              </a:rPr>
              <a:t>'get_task_queue'</a:t>
            </a:r>
            <a:r>
              <a:rPr>
                <a:solidFill>
                  <a:srgbClr val="666600"/>
                </a:solidFill>
              </a:rPr>
              <a:t>,</a:t>
            </a:r>
            <a:r>
              <a:rPr>
                <a:solidFill>
                  <a:srgbClr val="668099">
                    <a:alpha val="40000"/>
                  </a:srgbClr>
                </a:solidFill>
              </a:rPr>
              <a:t> callable</a:t>
            </a:r>
            <a:r>
              <a:rPr>
                <a:solidFill>
                  <a:srgbClr val="666600"/>
                </a:solidFill>
              </a:rPr>
              <a:t>=</a:t>
            </a:r>
            <a:r>
              <a:rPr>
                <a:solidFill>
                  <a:srgbClr val="000088"/>
                </a:solidFill>
              </a:rPr>
              <a:t>lambda</a:t>
            </a:r>
            <a:r>
              <a:rPr>
                <a:solidFill>
                  <a:srgbClr val="666600"/>
                </a:solidFill>
              </a:rPr>
              <a:t>:</a:t>
            </a:r>
            <a:r>
              <a:rPr>
                <a:solidFill>
                  <a:srgbClr val="668099">
                    <a:alpha val="40000"/>
                  </a:srgbClr>
                </a:solidFill>
              </a:rPr>
              <a:t> task_queue</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008800"/>
                </a:solidFill>
                <a:latin typeface="Monaco"/>
                <a:ea typeface="Monaco"/>
                <a:cs typeface="Monaco"/>
                <a:sym typeface="Monaco"/>
              </a:defRPr>
            </a:pPr>
            <a:r>
              <a:rPr>
                <a:solidFill>
                  <a:srgbClr val="660066"/>
                </a:solidFill>
              </a:rPr>
              <a:t>QueueManager</a:t>
            </a:r>
            <a:r>
              <a:rPr>
                <a:solidFill>
                  <a:srgbClr val="666600"/>
                </a:solidFill>
              </a:rPr>
              <a:t>.</a:t>
            </a:r>
            <a:r>
              <a:rPr>
                <a:solidFill>
                  <a:srgbClr val="668099">
                    <a:alpha val="40000"/>
                  </a:srgbClr>
                </a:solidFill>
              </a:rPr>
              <a:t>register</a:t>
            </a:r>
            <a:r>
              <a:rPr>
                <a:solidFill>
                  <a:srgbClr val="666600"/>
                </a:solidFill>
              </a:rPr>
              <a:t>(</a:t>
            </a:r>
            <a:r>
              <a:t>'get_result_queue'</a:t>
            </a:r>
            <a:r>
              <a:rPr>
                <a:solidFill>
                  <a:srgbClr val="666600"/>
                </a:solidFill>
              </a:rPr>
              <a:t>,</a:t>
            </a:r>
            <a:r>
              <a:rPr>
                <a:solidFill>
                  <a:srgbClr val="668099">
                    <a:alpha val="40000"/>
                  </a:srgbClr>
                </a:solidFill>
              </a:rPr>
              <a:t> callable</a:t>
            </a:r>
            <a:r>
              <a:rPr>
                <a:solidFill>
                  <a:srgbClr val="666600"/>
                </a:solidFill>
              </a:rPr>
              <a:t>=</a:t>
            </a:r>
            <a:r>
              <a:rPr>
                <a:solidFill>
                  <a:srgbClr val="000088"/>
                </a:solidFill>
              </a:rPr>
              <a:t>lambda</a:t>
            </a:r>
            <a:r>
              <a:rPr>
                <a:solidFill>
                  <a:srgbClr val="666600"/>
                </a:solidFill>
              </a:rPr>
              <a:t>:</a:t>
            </a:r>
            <a:r>
              <a:rPr>
                <a:solidFill>
                  <a:srgbClr val="668099">
                    <a:alpha val="40000"/>
                  </a:srgbClr>
                </a:solidFill>
              </a:rPr>
              <a:t> result_queue</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880000"/>
                </a:solidFill>
                <a:latin typeface="Monaco"/>
                <a:ea typeface="Monaco"/>
                <a:cs typeface="Monaco"/>
                <a:sym typeface="Monaco"/>
              </a:defRPr>
            </a:pPr>
            <a:r>
              <a:t># 绑定端口5000, 设置验证码'abc':</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t>manager </a:t>
            </a:r>
            <a:r>
              <a:rPr>
                <a:solidFill>
                  <a:srgbClr val="666600"/>
                </a:solidFill>
              </a:rPr>
              <a:t>=</a:t>
            </a:r>
            <a:r>
              <a:t> </a:t>
            </a:r>
            <a:r>
              <a:rPr>
                <a:solidFill>
                  <a:srgbClr val="660066"/>
                </a:solidFill>
              </a:rPr>
              <a:t>QueueManager</a:t>
            </a:r>
            <a:r>
              <a:rPr>
                <a:solidFill>
                  <a:srgbClr val="666600"/>
                </a:solidFill>
              </a:rPr>
              <a:t>(</a:t>
            </a:r>
            <a:r>
              <a:t>address</a:t>
            </a:r>
            <a:r>
              <a:rPr>
                <a:solidFill>
                  <a:srgbClr val="666600"/>
                </a:solidFill>
              </a:rPr>
              <a:t>=(</a:t>
            </a:r>
            <a:r>
              <a:rPr>
                <a:solidFill>
                  <a:srgbClr val="008800"/>
                </a:solidFill>
              </a:rPr>
              <a:t>''</a:t>
            </a:r>
            <a:r>
              <a:rPr>
                <a:solidFill>
                  <a:srgbClr val="666600"/>
                </a:solidFill>
              </a:rPr>
              <a:t>,</a:t>
            </a:r>
            <a:r>
              <a:t> </a:t>
            </a:r>
            <a:r>
              <a:rPr>
                <a:solidFill>
                  <a:srgbClr val="006666"/>
                </a:solidFill>
              </a:rPr>
              <a:t>5000</a:t>
            </a:r>
            <a:r>
              <a:rPr>
                <a:solidFill>
                  <a:srgbClr val="666600"/>
                </a:solidFill>
              </a:rPr>
              <a:t>),</a:t>
            </a:r>
            <a:r>
              <a:t> authkey</a:t>
            </a:r>
            <a:r>
              <a:rPr>
                <a:solidFill>
                  <a:srgbClr val="666600"/>
                </a:solidFill>
              </a:rPr>
              <a:t>=</a:t>
            </a:r>
            <a:r>
              <a:t>b</a:t>
            </a:r>
            <a:r>
              <a:rPr>
                <a:solidFill>
                  <a:srgbClr val="008800"/>
                </a:solidFill>
              </a:rPr>
              <a:t>'abc'</a:t>
            </a:r>
            <a:r>
              <a:rPr>
                <a:solidFill>
                  <a:srgbClr val="666600"/>
                </a:solidFill>
              </a:rPr>
              <a:t>)</a:t>
            </a:r>
          </a:p>
          <a:p>
            <a:pPr marL="457200" indent="-317500" defTabSz="457200">
              <a:buClr>
                <a:srgbClr val="000088"/>
              </a:buClr>
              <a:buSzPct val="100000"/>
              <a:buFont typeface="Monaco"/>
              <a:buAutoNum type="arabicPeriod" startAt="1"/>
              <a:defRPr sz="1000">
                <a:solidFill>
                  <a:srgbClr val="880000"/>
                </a:solidFill>
                <a:latin typeface="Monaco"/>
                <a:ea typeface="Monaco"/>
                <a:cs typeface="Monaco"/>
                <a:sym typeface="Monaco"/>
              </a:defRPr>
            </a:pPr>
            <a:r>
              <a:t># 启动Queue:</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t>manager</a:t>
            </a:r>
            <a:r>
              <a:rPr>
                <a:solidFill>
                  <a:srgbClr val="666600"/>
                </a:solidFill>
              </a:rPr>
              <a:t>.</a:t>
            </a:r>
            <a:r>
              <a:t>start</a:t>
            </a:r>
            <a:r>
              <a:rPr>
                <a:solidFill>
                  <a:srgbClr val="666600"/>
                </a:solidFill>
              </a:rPr>
              <a:t>()</a:t>
            </a:r>
          </a:p>
          <a:p>
            <a:pPr marL="457200" indent="-317500" defTabSz="457200">
              <a:buClr>
                <a:srgbClr val="000088"/>
              </a:buClr>
              <a:buSzPct val="100000"/>
              <a:buFont typeface="Monaco"/>
              <a:buAutoNum type="arabicPeriod" startAt="1"/>
              <a:defRPr sz="1000">
                <a:solidFill>
                  <a:srgbClr val="880000"/>
                </a:solidFill>
                <a:latin typeface="Monaco"/>
                <a:ea typeface="Monaco"/>
                <a:cs typeface="Monaco"/>
                <a:sym typeface="Monaco"/>
              </a:defRPr>
            </a:pPr>
            <a:r>
              <a:t># 获得通过网络访问的Queue对象:</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t>task </a:t>
            </a:r>
            <a:r>
              <a:rPr>
                <a:solidFill>
                  <a:srgbClr val="666600"/>
                </a:solidFill>
              </a:rPr>
              <a:t>=</a:t>
            </a:r>
            <a:r>
              <a:t> manager</a:t>
            </a:r>
            <a:r>
              <a:rPr>
                <a:solidFill>
                  <a:srgbClr val="666600"/>
                </a:solidFill>
              </a:rPr>
              <a:t>.</a:t>
            </a:r>
            <a:r>
              <a:t>get_task_queue</a:t>
            </a:r>
            <a:r>
              <a:rPr>
                <a:solidFill>
                  <a:srgbClr val="666600"/>
                </a:solidFill>
              </a:rPr>
              <a:t>()</a:t>
            </a: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t>result </a:t>
            </a:r>
            <a:r>
              <a:rPr>
                <a:solidFill>
                  <a:srgbClr val="666600"/>
                </a:solidFill>
              </a:rPr>
              <a:t>=</a:t>
            </a:r>
            <a:r>
              <a:t> manager</a:t>
            </a:r>
            <a:r>
              <a:rPr>
                <a:solidFill>
                  <a:srgbClr val="666600"/>
                </a:solidFill>
              </a:rPr>
              <a:t>.</a:t>
            </a:r>
            <a:r>
              <a:t>get_result_queue</a:t>
            </a:r>
            <a:r>
              <a:rPr>
                <a:solidFill>
                  <a:srgbClr val="666600"/>
                </a:solidFill>
              </a:rPr>
              <a:t>()</a:t>
            </a:r>
          </a:p>
          <a:p>
            <a:pPr marL="457200" indent="-317500" defTabSz="457200">
              <a:buClr>
                <a:srgbClr val="000088"/>
              </a:buClr>
              <a:buSzPct val="100000"/>
              <a:buFont typeface="Monaco"/>
              <a:buAutoNum type="arabicPeriod" startAt="1"/>
              <a:defRPr sz="1000">
                <a:solidFill>
                  <a:srgbClr val="880000"/>
                </a:solidFill>
                <a:latin typeface="Monaco"/>
                <a:ea typeface="Monaco"/>
                <a:cs typeface="Monaco"/>
                <a:sym typeface="Monaco"/>
              </a:defRPr>
            </a:pPr>
            <a:r>
              <a:t># 放几个任务进去:</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000088"/>
                </a:solidFill>
                <a:latin typeface="Monaco"/>
                <a:ea typeface="Monaco"/>
                <a:cs typeface="Monaco"/>
                <a:sym typeface="Monaco"/>
              </a:defRPr>
            </a:pPr>
            <a:r>
              <a:t>for</a:t>
            </a:r>
            <a:r>
              <a:rPr>
                <a:solidFill>
                  <a:srgbClr val="668099">
                    <a:alpha val="40000"/>
                  </a:srgbClr>
                </a:solidFill>
              </a:rPr>
              <a:t> i </a:t>
            </a:r>
            <a:r>
              <a:t>in</a:t>
            </a:r>
            <a:r>
              <a:rPr>
                <a:solidFill>
                  <a:srgbClr val="668099">
                    <a:alpha val="40000"/>
                  </a:srgbClr>
                </a:solidFill>
              </a:rPr>
              <a:t> range</a:t>
            </a:r>
            <a:r>
              <a:rPr>
                <a:solidFill>
                  <a:srgbClr val="666600"/>
                </a:solidFill>
              </a:rPr>
              <a:t>(</a:t>
            </a:r>
            <a:r>
              <a:rPr>
                <a:solidFill>
                  <a:srgbClr val="006666"/>
                </a:solidFill>
              </a:rPr>
              <a:t>10</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t>    n </a:t>
            </a:r>
            <a:r>
              <a:rPr>
                <a:solidFill>
                  <a:srgbClr val="666600"/>
                </a:solidFill>
              </a:rPr>
              <a:t>=</a:t>
            </a:r>
            <a:r>
              <a:t> random</a:t>
            </a:r>
            <a:r>
              <a:rPr>
                <a:solidFill>
                  <a:srgbClr val="666600"/>
                </a:solidFill>
              </a:rPr>
              <a:t>.</a:t>
            </a:r>
            <a:r>
              <a:t>randint</a:t>
            </a:r>
            <a:r>
              <a:rPr>
                <a:solidFill>
                  <a:srgbClr val="666600"/>
                </a:solidFill>
              </a:rPr>
              <a:t>(</a:t>
            </a:r>
            <a:r>
              <a:rPr>
                <a:solidFill>
                  <a:srgbClr val="006666"/>
                </a:solidFill>
              </a:rPr>
              <a:t>0</a:t>
            </a:r>
            <a:r>
              <a:rPr>
                <a:solidFill>
                  <a:srgbClr val="666600"/>
                </a:solidFill>
              </a:rPr>
              <a:t>,</a:t>
            </a:r>
            <a:r>
              <a:t> </a:t>
            </a:r>
            <a:r>
              <a:rPr>
                <a:solidFill>
                  <a:srgbClr val="006666"/>
                </a:solidFill>
              </a:rPr>
              <a:t>10000</a:t>
            </a:r>
            <a:r>
              <a:rPr>
                <a:solidFill>
                  <a:srgbClr val="666600"/>
                </a:solidFill>
              </a:rPr>
              <a:t>)</a:t>
            </a:r>
          </a:p>
          <a:p>
            <a:pPr marL="457200" indent="-317500" defTabSz="457200">
              <a:buClr>
                <a:srgbClr val="000088"/>
              </a:buClr>
              <a:buSzPct val="100000"/>
              <a:buFont typeface="Monaco"/>
              <a:buAutoNum type="arabicPeriod" startAt="1"/>
              <a:defRPr sz="10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'Put task %d...'</a:t>
            </a:r>
            <a:r>
              <a:rPr>
                <a:solidFill>
                  <a:srgbClr val="668099">
                    <a:alpha val="40000"/>
                  </a:srgbClr>
                </a:solidFill>
              </a:rPr>
              <a:t> </a:t>
            </a:r>
            <a:r>
              <a:rPr>
                <a:solidFill>
                  <a:srgbClr val="666600"/>
                </a:solidFill>
              </a:rPr>
              <a:t>%</a:t>
            </a:r>
            <a:r>
              <a:rPr>
                <a:solidFill>
                  <a:srgbClr val="668099">
                    <a:alpha val="40000"/>
                  </a:srgbClr>
                </a:solidFill>
              </a:rPr>
              <a:t> n</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t>    task</a:t>
            </a:r>
            <a:r>
              <a:rPr>
                <a:solidFill>
                  <a:srgbClr val="666600"/>
                </a:solidFill>
              </a:rPr>
              <a:t>.</a:t>
            </a:r>
            <a:r>
              <a:t>put</a:t>
            </a:r>
            <a:r>
              <a:rPr>
                <a:solidFill>
                  <a:srgbClr val="666600"/>
                </a:solidFill>
              </a:rPr>
              <a:t>(</a:t>
            </a:r>
            <a:r>
              <a:t>n</a:t>
            </a:r>
            <a:r>
              <a:rPr>
                <a:solidFill>
                  <a:srgbClr val="666600"/>
                </a:solidFill>
              </a:rPr>
              <a:t>)</a:t>
            </a:r>
          </a:p>
          <a:p>
            <a:pPr marL="457200" indent="-317500" defTabSz="457200">
              <a:buClr>
                <a:srgbClr val="000088"/>
              </a:buClr>
              <a:buSzPct val="100000"/>
              <a:buFont typeface="Monaco"/>
              <a:buAutoNum type="arabicPeriod" startAt="1"/>
              <a:defRPr sz="1000">
                <a:solidFill>
                  <a:srgbClr val="880000"/>
                </a:solidFill>
                <a:latin typeface="Monaco"/>
                <a:ea typeface="Monaco"/>
                <a:cs typeface="Monaco"/>
                <a:sym typeface="Monaco"/>
              </a:defRPr>
            </a:pPr>
            <a:r>
              <a:t># 从result队列读取结果:</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008800"/>
                </a:solidFill>
                <a:latin typeface="Monaco"/>
                <a:ea typeface="Monaco"/>
                <a:cs typeface="Monaco"/>
                <a:sym typeface="Monaco"/>
              </a:defRPr>
            </a:pPr>
            <a:r>
              <a:rPr>
                <a:solidFill>
                  <a:srgbClr val="000088"/>
                </a:solidFill>
              </a:rPr>
              <a:t>print</a:t>
            </a:r>
            <a:r>
              <a:rPr>
                <a:solidFill>
                  <a:srgbClr val="666600"/>
                </a:solidFill>
              </a:rPr>
              <a:t>(</a:t>
            </a:r>
            <a:r>
              <a:t>'Try get results...'</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000088"/>
                </a:solidFill>
                <a:latin typeface="Monaco"/>
                <a:ea typeface="Monaco"/>
                <a:cs typeface="Monaco"/>
                <a:sym typeface="Monaco"/>
              </a:defRPr>
            </a:pPr>
            <a:r>
              <a:t>for</a:t>
            </a:r>
            <a:r>
              <a:rPr>
                <a:solidFill>
                  <a:srgbClr val="668099">
                    <a:alpha val="40000"/>
                  </a:srgbClr>
                </a:solidFill>
              </a:rPr>
              <a:t> i </a:t>
            </a:r>
            <a:r>
              <a:t>in</a:t>
            </a:r>
            <a:r>
              <a:rPr>
                <a:solidFill>
                  <a:srgbClr val="668099">
                    <a:alpha val="40000"/>
                  </a:srgbClr>
                </a:solidFill>
              </a:rPr>
              <a:t> range</a:t>
            </a:r>
            <a:r>
              <a:rPr>
                <a:solidFill>
                  <a:srgbClr val="666600"/>
                </a:solidFill>
              </a:rPr>
              <a:t>(</a:t>
            </a:r>
            <a:r>
              <a:rPr>
                <a:solidFill>
                  <a:srgbClr val="006666"/>
                </a:solidFill>
              </a:rPr>
              <a:t>10</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t>    r </a:t>
            </a:r>
            <a:r>
              <a:rPr>
                <a:solidFill>
                  <a:srgbClr val="666600"/>
                </a:solidFill>
              </a:rPr>
              <a:t>=</a:t>
            </a:r>
            <a:r>
              <a:t> result</a:t>
            </a:r>
            <a:r>
              <a:rPr>
                <a:solidFill>
                  <a:srgbClr val="666600"/>
                </a:solidFill>
              </a:rPr>
              <a:t>.</a:t>
            </a:r>
            <a:r>
              <a:t>get</a:t>
            </a:r>
            <a:r>
              <a:rPr>
                <a:solidFill>
                  <a:srgbClr val="666600"/>
                </a:solidFill>
              </a:rPr>
              <a:t>(</a:t>
            </a:r>
            <a:r>
              <a:t>timeout</a:t>
            </a:r>
            <a:r>
              <a:rPr>
                <a:solidFill>
                  <a:srgbClr val="666600"/>
                </a:solidFill>
              </a:rPr>
              <a:t>=</a:t>
            </a:r>
            <a:r>
              <a:rPr>
                <a:solidFill>
                  <a:srgbClr val="006666"/>
                </a:solidFill>
              </a:rPr>
              <a:t>10</a:t>
            </a:r>
            <a:r>
              <a:rPr>
                <a:solidFill>
                  <a:srgbClr val="666600"/>
                </a:solidFill>
              </a:rPr>
              <a:t>)</a:t>
            </a:r>
          </a:p>
          <a:p>
            <a:pPr marL="457200" indent="-317500" defTabSz="457200">
              <a:buClr>
                <a:srgbClr val="000088"/>
              </a:buClr>
              <a:buSzPct val="100000"/>
              <a:buFont typeface="Monaco"/>
              <a:buAutoNum type="arabicPeriod" startAt="1"/>
              <a:defRPr sz="10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'Result: %s'</a:t>
            </a:r>
            <a:r>
              <a:rPr>
                <a:solidFill>
                  <a:srgbClr val="668099">
                    <a:alpha val="40000"/>
                  </a:srgbClr>
                </a:solidFill>
              </a:rPr>
              <a:t> </a:t>
            </a:r>
            <a:r>
              <a:rPr>
                <a:solidFill>
                  <a:srgbClr val="666600"/>
                </a:solidFill>
              </a:rPr>
              <a:t>%</a:t>
            </a:r>
            <a:r>
              <a:rPr>
                <a:solidFill>
                  <a:srgbClr val="668099">
                    <a:alpha val="40000"/>
                  </a:srgbClr>
                </a:solidFill>
              </a:rPr>
              <a:t> r</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880000"/>
                </a:solidFill>
                <a:latin typeface="Monaco"/>
                <a:ea typeface="Monaco"/>
                <a:cs typeface="Monaco"/>
                <a:sym typeface="Monaco"/>
              </a:defRPr>
            </a:pPr>
            <a:r>
              <a:t># 关闭:</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t>manager</a:t>
            </a:r>
            <a:r>
              <a:rPr>
                <a:solidFill>
                  <a:srgbClr val="666600"/>
                </a:solidFill>
              </a:rPr>
              <a:t>.</a:t>
            </a:r>
            <a:r>
              <a:t>shutdown</a:t>
            </a:r>
            <a:r>
              <a:rPr>
                <a:solidFill>
                  <a:srgbClr val="666600"/>
                </a:solidFill>
              </a:rPr>
              <a:t>()</a:t>
            </a:r>
          </a:p>
          <a:p>
            <a:pPr marL="457200" indent="-317500" defTabSz="457200">
              <a:buClr>
                <a:srgbClr val="000088"/>
              </a:buClr>
              <a:buSzPct val="100000"/>
              <a:buFont typeface="Monaco"/>
              <a:buAutoNum type="arabicPeriod" startAt="1"/>
              <a:defRPr sz="1000">
                <a:solidFill>
                  <a:srgbClr val="008800"/>
                </a:solidFill>
                <a:latin typeface="Monaco"/>
                <a:ea typeface="Monaco"/>
                <a:cs typeface="Monaco"/>
                <a:sym typeface="Monaco"/>
              </a:defRPr>
            </a:pPr>
            <a:r>
              <a:rPr>
                <a:solidFill>
                  <a:srgbClr val="000088"/>
                </a:solidFill>
              </a:rPr>
              <a:t>print</a:t>
            </a:r>
            <a:r>
              <a:rPr>
                <a:solidFill>
                  <a:srgbClr val="666600"/>
                </a:solidFill>
              </a:rPr>
              <a:t>(</a:t>
            </a:r>
            <a:r>
              <a:t>'master exit.'</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0" name="13.5 分布式进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13.5	</a:t>
            </a:r>
            <a:r>
              <a:t>分布式进程</a:t>
            </a:r>
          </a:p>
        </p:txBody>
      </p:sp>
      <p:sp>
        <p:nvSpPr>
          <p:cNvPr id="3161" name="在一台机器上写多进程程序时，创建的Queue可以直接拿来用，但是，在分布式多进程环境下，添加任务到Queue不可以直接对原始的task_queue进行操作，那样就绕过了QueueManager的封装，必须通过manager.get_task_queue()获得的Queue接口添加。…"/>
          <p:cNvSpPr txBox="1"/>
          <p:nvPr/>
        </p:nvSpPr>
        <p:spPr>
          <a:xfrm>
            <a:off x="211936" y="1452677"/>
            <a:ext cx="3384122" cy="39526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在一台机器上写多进程程序时，创建的</a:t>
            </a:r>
            <a:r>
              <a:rPr>
                <a:solidFill>
                  <a:schemeClr val="accent2">
                    <a:satOff val="-67193"/>
                    <a:lumOff val="20931"/>
                  </a:schemeClr>
                </a:solidFill>
              </a:rPr>
              <a:t>Queue</a:t>
            </a:r>
            <a:r>
              <a:t>可以直接拿来用，但是，在分布式多进程环境下，添加任务到</a:t>
            </a:r>
            <a:r>
              <a:rPr>
                <a:solidFill>
                  <a:schemeClr val="accent2">
                    <a:satOff val="-67193"/>
                    <a:lumOff val="20931"/>
                  </a:schemeClr>
                </a:solidFill>
              </a:rPr>
              <a:t>Queue</a:t>
            </a:r>
            <a:r>
              <a:t>不可以直接对原始的</a:t>
            </a:r>
            <a:r>
              <a:rPr>
                <a:solidFill>
                  <a:schemeClr val="accent2">
                    <a:satOff val="-67193"/>
                    <a:lumOff val="20931"/>
                  </a:schemeClr>
                </a:solidFill>
              </a:rPr>
              <a:t>task_queue</a:t>
            </a:r>
            <a:r>
              <a:t>进行操作，那样就绕过了</a:t>
            </a:r>
            <a:r>
              <a:rPr>
                <a:solidFill>
                  <a:schemeClr val="accent2">
                    <a:satOff val="-67193"/>
                    <a:lumOff val="20931"/>
                  </a:schemeClr>
                </a:solidFill>
              </a:rPr>
              <a:t>QueueManager</a:t>
            </a:r>
            <a:r>
              <a:t>的封装，必须通过</a:t>
            </a:r>
            <a:r>
              <a:rPr>
                <a:solidFill>
                  <a:schemeClr val="accent2">
                    <a:satOff val="-67193"/>
                    <a:lumOff val="20931"/>
                  </a:schemeClr>
                </a:solidFill>
              </a:rPr>
              <a:t>manager.get_task_queue()</a:t>
            </a:r>
            <a:r>
              <a:t>获得的</a:t>
            </a:r>
            <a:r>
              <a:rPr>
                <a:solidFill>
                  <a:schemeClr val="accent2">
                    <a:satOff val="-67193"/>
                    <a:lumOff val="20931"/>
                  </a:schemeClr>
                </a:solidFill>
              </a:rPr>
              <a:t>Queue</a:t>
            </a:r>
            <a:r>
              <a:t>接口添加。</a:t>
            </a:r>
          </a:p>
          <a:p>
            <a:pPr defTabSz="457200">
              <a:defRPr>
                <a:solidFill>
                  <a:srgbClr val="000000"/>
                </a:solidFill>
                <a:latin typeface="Helvetica Neue"/>
                <a:ea typeface="Helvetica Neue"/>
                <a:cs typeface="Helvetica Neue"/>
                <a:sym typeface="Helvetica Neue"/>
              </a:defRPr>
            </a:pPr>
            <a:r>
              <a:t>        然后，在另一台机器上启动任务进程（本机上启动也可以）：</a:t>
            </a:r>
          </a:p>
        </p:txBody>
      </p:sp>
      <p:sp>
        <p:nvSpPr>
          <p:cNvPr id="3162" name="# task_worker.py…"/>
          <p:cNvSpPr txBox="1"/>
          <p:nvPr/>
        </p:nvSpPr>
        <p:spPr>
          <a:xfrm>
            <a:off x="3584617" y="976200"/>
            <a:ext cx="5286510" cy="56840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000">
                <a:solidFill>
                  <a:srgbClr val="880000"/>
                </a:solidFill>
                <a:latin typeface="Monaco"/>
                <a:ea typeface="Monaco"/>
                <a:cs typeface="Monaco"/>
                <a:sym typeface="Monaco"/>
              </a:defRPr>
            </a:pPr>
            <a:r>
              <a:t># task_worker.py</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000088"/>
                </a:solidFill>
                <a:latin typeface="Monaco"/>
                <a:ea typeface="Monaco"/>
                <a:cs typeface="Monaco"/>
                <a:sym typeface="Monaco"/>
              </a:defRPr>
            </a:pPr>
            <a:r>
              <a:t>import</a:t>
            </a:r>
            <a:r>
              <a:rPr>
                <a:solidFill>
                  <a:srgbClr val="668099">
                    <a:alpha val="40000"/>
                  </a:srgbClr>
                </a:solidFill>
              </a:rPr>
              <a:t> time</a:t>
            </a:r>
            <a:r>
              <a:rPr>
                <a:solidFill>
                  <a:srgbClr val="666600"/>
                </a:solidFill>
              </a:rPr>
              <a:t>,</a:t>
            </a:r>
            <a:r>
              <a:rPr>
                <a:solidFill>
                  <a:srgbClr val="668099">
                    <a:alpha val="40000"/>
                  </a:srgbClr>
                </a:solidFill>
              </a:rPr>
              <a:t> sys</a:t>
            </a:r>
            <a:r>
              <a:rPr>
                <a:solidFill>
                  <a:srgbClr val="666600"/>
                </a:solidFill>
              </a:rPr>
              <a:t>,</a:t>
            </a:r>
            <a:r>
              <a:rPr>
                <a:solidFill>
                  <a:srgbClr val="668099">
                    <a:alpha val="40000"/>
                  </a:srgbClr>
                </a:solidFill>
              </a:rPr>
              <a:t> queue</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rPr>
                <a:solidFill>
                  <a:srgbClr val="000088"/>
                </a:solidFill>
              </a:rPr>
              <a:t>from</a:t>
            </a:r>
            <a:r>
              <a:t> multiprocessing</a:t>
            </a:r>
            <a:r>
              <a:rPr>
                <a:solidFill>
                  <a:srgbClr val="666600"/>
                </a:solidFill>
              </a:rPr>
              <a:t>.</a:t>
            </a:r>
            <a:r>
              <a:t>managers </a:t>
            </a:r>
            <a:r>
              <a:rPr>
                <a:solidFill>
                  <a:srgbClr val="000088"/>
                </a:solidFill>
              </a:rPr>
              <a:t>import</a:t>
            </a:r>
            <a:r>
              <a:t> </a:t>
            </a:r>
            <a:r>
              <a:rPr>
                <a:solidFill>
                  <a:srgbClr val="660066"/>
                </a:solidFill>
              </a:rPr>
              <a:t>BaseManager</a:t>
            </a:r>
          </a:p>
          <a:p>
            <a:pPr marL="457200" indent="-317500" defTabSz="457200">
              <a:buClr>
                <a:srgbClr val="000088"/>
              </a:buClr>
              <a:buSzPct val="100000"/>
              <a:buFont typeface="Monaco"/>
              <a:buAutoNum type="arabicPeriod" startAt="1"/>
              <a:defRPr sz="1000">
                <a:solidFill>
                  <a:srgbClr val="880000"/>
                </a:solidFill>
                <a:latin typeface="Monaco"/>
                <a:ea typeface="Monaco"/>
                <a:cs typeface="Monaco"/>
                <a:sym typeface="Monaco"/>
              </a:defRPr>
            </a:pPr>
            <a:r>
              <a:t># 创建类似的QueueManager:</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660066"/>
                </a:solidFill>
                <a:latin typeface="Monaco"/>
                <a:ea typeface="Monaco"/>
                <a:cs typeface="Monaco"/>
                <a:sym typeface="Monaco"/>
              </a:defRPr>
            </a:pPr>
            <a:r>
              <a:rPr>
                <a:solidFill>
                  <a:srgbClr val="000088"/>
                </a:solidFill>
              </a:rPr>
              <a:t>class</a:t>
            </a:r>
            <a:r>
              <a:rPr>
                <a:solidFill>
                  <a:srgbClr val="668099">
                    <a:alpha val="40000"/>
                  </a:srgbClr>
                </a:solidFill>
              </a:rPr>
              <a:t> </a:t>
            </a:r>
            <a:r>
              <a:t>QueueManager</a:t>
            </a:r>
            <a:r>
              <a:rPr>
                <a:solidFill>
                  <a:srgbClr val="666600"/>
                </a:solidFill>
              </a:rPr>
              <a:t>(</a:t>
            </a:r>
            <a:r>
              <a:t>BaseManager</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pass</a:t>
            </a:r>
          </a:p>
          <a:p>
            <a:pPr marL="457200" indent="-317500" defTabSz="457200">
              <a:buClr>
                <a:srgbClr val="000088"/>
              </a:buClr>
              <a:buSzPct val="100000"/>
              <a:buFont typeface="Monaco"/>
              <a:buAutoNum type="arabicPeriod" startAt="1"/>
              <a:defRPr sz="1000">
                <a:solidFill>
                  <a:srgbClr val="880000"/>
                </a:solidFill>
                <a:latin typeface="Monaco"/>
                <a:ea typeface="Monaco"/>
                <a:cs typeface="Monaco"/>
                <a:sym typeface="Monaco"/>
              </a:defRPr>
            </a:pPr>
            <a:r>
              <a:t># 由于这个QueueManager只从网络上获取Queue，所以注册时只提供名字:</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008800"/>
                </a:solidFill>
                <a:latin typeface="Monaco"/>
                <a:ea typeface="Monaco"/>
                <a:cs typeface="Monaco"/>
                <a:sym typeface="Monaco"/>
              </a:defRPr>
            </a:pPr>
            <a:r>
              <a:rPr>
                <a:solidFill>
                  <a:srgbClr val="660066"/>
                </a:solidFill>
              </a:rPr>
              <a:t>QueueManager</a:t>
            </a:r>
            <a:r>
              <a:rPr>
                <a:solidFill>
                  <a:srgbClr val="666600"/>
                </a:solidFill>
              </a:rPr>
              <a:t>.</a:t>
            </a:r>
            <a:r>
              <a:rPr>
                <a:solidFill>
                  <a:srgbClr val="668099">
                    <a:alpha val="40000"/>
                  </a:srgbClr>
                </a:solidFill>
              </a:rPr>
              <a:t>register</a:t>
            </a:r>
            <a:r>
              <a:rPr>
                <a:solidFill>
                  <a:srgbClr val="666600"/>
                </a:solidFill>
              </a:rPr>
              <a:t>(</a:t>
            </a:r>
            <a:r>
              <a:t>'get_task_queue'</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008800"/>
                </a:solidFill>
                <a:latin typeface="Monaco"/>
                <a:ea typeface="Monaco"/>
                <a:cs typeface="Monaco"/>
                <a:sym typeface="Monaco"/>
              </a:defRPr>
            </a:pPr>
            <a:r>
              <a:rPr>
                <a:solidFill>
                  <a:srgbClr val="660066"/>
                </a:solidFill>
              </a:rPr>
              <a:t>QueueManager</a:t>
            </a:r>
            <a:r>
              <a:rPr>
                <a:solidFill>
                  <a:srgbClr val="666600"/>
                </a:solidFill>
              </a:rPr>
              <a:t>.</a:t>
            </a:r>
            <a:r>
              <a:rPr>
                <a:solidFill>
                  <a:srgbClr val="668099">
                    <a:alpha val="40000"/>
                  </a:srgbClr>
                </a:solidFill>
              </a:rPr>
              <a:t>register</a:t>
            </a:r>
            <a:r>
              <a:rPr>
                <a:solidFill>
                  <a:srgbClr val="666600"/>
                </a:solidFill>
              </a:rPr>
              <a:t>(</a:t>
            </a:r>
            <a:r>
              <a:t>'get_result_queue'</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880000"/>
                </a:solidFill>
                <a:latin typeface="Monaco"/>
                <a:ea typeface="Monaco"/>
                <a:cs typeface="Monaco"/>
                <a:sym typeface="Monaco"/>
              </a:defRPr>
            </a:pPr>
            <a:r>
              <a:t># 连接到服务器，也就是运行task_master.py的机器:</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t>server_addr </a:t>
            </a:r>
            <a:r>
              <a:rPr>
                <a:solidFill>
                  <a:srgbClr val="666600"/>
                </a:solidFill>
              </a:rPr>
              <a:t>=</a:t>
            </a:r>
            <a:r>
              <a:t> </a:t>
            </a:r>
            <a:r>
              <a:rPr>
                <a:solidFill>
                  <a:srgbClr val="008800"/>
                </a:solidFill>
              </a:rPr>
              <a:t>'127.0.0.1'</a:t>
            </a:r>
          </a:p>
          <a:p>
            <a:pPr marL="457200" indent="-317500" defTabSz="457200">
              <a:buClr>
                <a:srgbClr val="000088"/>
              </a:buClr>
              <a:buSzPct val="100000"/>
              <a:buFont typeface="Monaco"/>
              <a:buAutoNum type="arabicPeriod" startAt="1"/>
              <a:defRPr sz="1000">
                <a:solidFill>
                  <a:srgbClr val="008800"/>
                </a:solidFill>
                <a:latin typeface="Monaco"/>
                <a:ea typeface="Monaco"/>
                <a:cs typeface="Monaco"/>
                <a:sym typeface="Monaco"/>
              </a:defRPr>
            </a:pPr>
            <a:r>
              <a:rPr>
                <a:solidFill>
                  <a:srgbClr val="000088"/>
                </a:solidFill>
              </a:rPr>
              <a:t>print</a:t>
            </a:r>
            <a:r>
              <a:rPr>
                <a:solidFill>
                  <a:srgbClr val="666600"/>
                </a:solidFill>
              </a:rPr>
              <a:t>(</a:t>
            </a:r>
            <a:r>
              <a:t>'Connect to server %s...'</a:t>
            </a:r>
            <a:r>
              <a:rPr>
                <a:solidFill>
                  <a:srgbClr val="668099">
                    <a:alpha val="40000"/>
                  </a:srgbClr>
                </a:solidFill>
              </a:rPr>
              <a:t> </a:t>
            </a:r>
            <a:r>
              <a:rPr>
                <a:solidFill>
                  <a:srgbClr val="666600"/>
                </a:solidFill>
              </a:rPr>
              <a:t>%</a:t>
            </a:r>
            <a:r>
              <a:rPr>
                <a:solidFill>
                  <a:srgbClr val="668099">
                    <a:alpha val="40000"/>
                  </a:srgbClr>
                </a:solidFill>
              </a:rPr>
              <a:t> server_addr</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880000"/>
                </a:solidFill>
                <a:latin typeface="Monaco"/>
                <a:ea typeface="Monaco"/>
                <a:cs typeface="Monaco"/>
                <a:sym typeface="Monaco"/>
              </a:defRPr>
            </a:pPr>
            <a:r>
              <a:t># 端口和验证码注意保持与task_master.py设置的完全一致:</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660066"/>
                </a:solidFill>
                <a:latin typeface="Monaco"/>
                <a:ea typeface="Monaco"/>
                <a:cs typeface="Monaco"/>
                <a:sym typeface="Monaco"/>
              </a:defRPr>
            </a:pPr>
            <a:r>
              <a:rPr>
                <a:solidFill>
                  <a:srgbClr val="668099">
                    <a:alpha val="40000"/>
                  </a:srgbClr>
                </a:solidFill>
              </a:rPr>
              <a:t>m </a:t>
            </a:r>
            <a:r>
              <a:rPr>
                <a:solidFill>
                  <a:srgbClr val="666600"/>
                </a:solidFill>
              </a:rPr>
              <a:t>=</a:t>
            </a:r>
            <a:r>
              <a:rPr>
                <a:solidFill>
                  <a:srgbClr val="668099">
                    <a:alpha val="40000"/>
                  </a:srgbClr>
                </a:solidFill>
              </a:rPr>
              <a:t> </a:t>
            </a:r>
            <a:r>
              <a:t>QueueManager</a:t>
            </a:r>
            <a:r>
              <a:rPr>
                <a:solidFill>
                  <a:srgbClr val="666600"/>
                </a:solidFill>
              </a:rPr>
              <a:t>(</a:t>
            </a:r>
            <a:r>
              <a:rPr>
                <a:solidFill>
                  <a:srgbClr val="668099">
                    <a:alpha val="40000"/>
                  </a:srgbClr>
                </a:solidFill>
              </a:rPr>
              <a:t>address</a:t>
            </a:r>
            <a:r>
              <a:rPr>
                <a:solidFill>
                  <a:srgbClr val="666600"/>
                </a:solidFill>
              </a:rPr>
              <a:t>=(</a:t>
            </a:r>
            <a:r>
              <a:rPr>
                <a:solidFill>
                  <a:srgbClr val="668099">
                    <a:alpha val="40000"/>
                  </a:srgbClr>
                </a:solidFill>
              </a:rPr>
              <a:t>server_addr</a:t>
            </a:r>
            <a:r>
              <a:rPr>
                <a:solidFill>
                  <a:srgbClr val="666600"/>
                </a:solidFill>
              </a:rPr>
              <a:t>,</a:t>
            </a:r>
            <a:r>
              <a:rPr>
                <a:solidFill>
                  <a:srgbClr val="668099">
                    <a:alpha val="40000"/>
                  </a:srgbClr>
                </a:solidFill>
              </a:rPr>
              <a:t> </a:t>
            </a:r>
            <a:r>
              <a:rPr>
                <a:solidFill>
                  <a:srgbClr val="006666"/>
                </a:solidFill>
              </a:rPr>
              <a:t>5000</a:t>
            </a:r>
            <a:r>
              <a:rPr>
                <a:solidFill>
                  <a:srgbClr val="666600"/>
                </a:solidFill>
              </a:rPr>
              <a:t>),</a:t>
            </a:r>
            <a:r>
              <a:rPr>
                <a:solidFill>
                  <a:srgbClr val="668099">
                    <a:alpha val="40000"/>
                  </a:srgbClr>
                </a:solidFill>
              </a:rPr>
              <a:t> authkey</a:t>
            </a:r>
            <a:r>
              <a:rPr>
                <a:solidFill>
                  <a:srgbClr val="666600"/>
                </a:solidFill>
              </a:rPr>
              <a:t>=</a:t>
            </a:r>
            <a:r>
              <a:rPr>
                <a:solidFill>
                  <a:srgbClr val="668099">
                    <a:alpha val="40000"/>
                  </a:srgbClr>
                </a:solidFill>
              </a:rPr>
              <a:t>b</a:t>
            </a:r>
            <a:r>
              <a:rPr>
                <a:solidFill>
                  <a:srgbClr val="008800"/>
                </a:solidFill>
              </a:rPr>
              <a:t>'abc'</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880000"/>
                </a:solidFill>
                <a:latin typeface="Monaco"/>
                <a:ea typeface="Monaco"/>
                <a:cs typeface="Monaco"/>
                <a:sym typeface="Monaco"/>
              </a:defRPr>
            </a:pPr>
            <a:r>
              <a:t># 从网络连接:</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t>m</a:t>
            </a:r>
            <a:r>
              <a:rPr>
                <a:solidFill>
                  <a:srgbClr val="666600"/>
                </a:solidFill>
              </a:rPr>
              <a:t>.</a:t>
            </a:r>
            <a:r>
              <a:t>connect</a:t>
            </a:r>
            <a:r>
              <a:rPr>
                <a:solidFill>
                  <a:srgbClr val="666600"/>
                </a:solidFill>
              </a:rPr>
              <a:t>()</a:t>
            </a:r>
          </a:p>
          <a:p>
            <a:pPr marL="457200" indent="-317500" defTabSz="457200">
              <a:buClr>
                <a:srgbClr val="000088"/>
              </a:buClr>
              <a:buSzPct val="100000"/>
              <a:buFont typeface="Monaco"/>
              <a:buAutoNum type="arabicPeriod" startAt="1"/>
              <a:defRPr sz="1000">
                <a:solidFill>
                  <a:srgbClr val="880000"/>
                </a:solidFill>
                <a:latin typeface="Monaco"/>
                <a:ea typeface="Monaco"/>
                <a:cs typeface="Monaco"/>
                <a:sym typeface="Monaco"/>
              </a:defRPr>
            </a:pPr>
            <a:r>
              <a:t># 获取Queue的对象:</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t>task </a:t>
            </a:r>
            <a:r>
              <a:rPr>
                <a:solidFill>
                  <a:srgbClr val="666600"/>
                </a:solidFill>
              </a:rPr>
              <a:t>=</a:t>
            </a:r>
            <a:r>
              <a:t> m</a:t>
            </a:r>
            <a:r>
              <a:rPr>
                <a:solidFill>
                  <a:srgbClr val="666600"/>
                </a:solidFill>
              </a:rPr>
              <a:t>.</a:t>
            </a:r>
            <a:r>
              <a:t>get_task_queue</a:t>
            </a:r>
            <a:r>
              <a:rPr>
                <a:solidFill>
                  <a:srgbClr val="666600"/>
                </a:solidFill>
              </a:rPr>
              <a:t>()</a:t>
            </a: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t>result </a:t>
            </a:r>
            <a:r>
              <a:rPr>
                <a:solidFill>
                  <a:srgbClr val="666600"/>
                </a:solidFill>
              </a:rPr>
              <a:t>=</a:t>
            </a:r>
            <a:r>
              <a:t> m</a:t>
            </a:r>
            <a:r>
              <a:rPr>
                <a:solidFill>
                  <a:srgbClr val="666600"/>
                </a:solidFill>
              </a:rPr>
              <a:t>.</a:t>
            </a:r>
            <a:r>
              <a:t>get_result_queue</a:t>
            </a:r>
            <a:r>
              <a:rPr>
                <a:solidFill>
                  <a:srgbClr val="666600"/>
                </a:solidFill>
              </a:rPr>
              <a:t>()</a:t>
            </a:r>
          </a:p>
          <a:p>
            <a:pPr marL="457200" indent="-317500" defTabSz="457200">
              <a:buClr>
                <a:srgbClr val="000088"/>
              </a:buClr>
              <a:buSzPct val="100000"/>
              <a:buFont typeface="Monaco"/>
              <a:buAutoNum type="arabicPeriod" startAt="1"/>
              <a:defRPr sz="1000">
                <a:solidFill>
                  <a:srgbClr val="880000"/>
                </a:solidFill>
                <a:latin typeface="Monaco"/>
                <a:ea typeface="Monaco"/>
                <a:cs typeface="Monaco"/>
                <a:sym typeface="Monaco"/>
              </a:defRPr>
            </a:pPr>
            <a:r>
              <a:t># 从task队列取任务,并把结果写入result队列:</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000088"/>
                </a:solidFill>
                <a:latin typeface="Monaco"/>
                <a:ea typeface="Monaco"/>
                <a:cs typeface="Monaco"/>
                <a:sym typeface="Monaco"/>
              </a:defRPr>
            </a:pPr>
            <a:r>
              <a:t>for</a:t>
            </a:r>
            <a:r>
              <a:rPr>
                <a:solidFill>
                  <a:srgbClr val="668099">
                    <a:alpha val="40000"/>
                  </a:srgbClr>
                </a:solidFill>
              </a:rPr>
              <a:t> i </a:t>
            </a:r>
            <a:r>
              <a:t>in</a:t>
            </a:r>
            <a:r>
              <a:rPr>
                <a:solidFill>
                  <a:srgbClr val="668099">
                    <a:alpha val="40000"/>
                  </a:srgbClr>
                </a:solidFill>
              </a:rPr>
              <a:t> range</a:t>
            </a:r>
            <a:r>
              <a:rPr>
                <a:solidFill>
                  <a:srgbClr val="666600"/>
                </a:solidFill>
              </a:rPr>
              <a:t>(</a:t>
            </a:r>
            <a:r>
              <a:rPr>
                <a:solidFill>
                  <a:srgbClr val="006666"/>
                </a:solidFill>
              </a:rPr>
              <a:t>10</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try</a:t>
            </a:r>
            <a:r>
              <a:rPr>
                <a:solidFill>
                  <a:srgbClr val="666600"/>
                </a:solidFill>
              </a:rPr>
              <a:t>:</a:t>
            </a: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t>        n </a:t>
            </a:r>
            <a:r>
              <a:rPr>
                <a:solidFill>
                  <a:srgbClr val="666600"/>
                </a:solidFill>
              </a:rPr>
              <a:t>=</a:t>
            </a:r>
            <a:r>
              <a:t> task</a:t>
            </a:r>
            <a:r>
              <a:rPr>
                <a:solidFill>
                  <a:srgbClr val="666600"/>
                </a:solidFill>
              </a:rPr>
              <a:t>.</a:t>
            </a:r>
            <a:r>
              <a:t>get</a:t>
            </a:r>
            <a:r>
              <a:rPr>
                <a:solidFill>
                  <a:srgbClr val="666600"/>
                </a:solidFill>
              </a:rPr>
              <a:t>(</a:t>
            </a:r>
            <a:r>
              <a:t>timeout</a:t>
            </a:r>
            <a:r>
              <a:rPr>
                <a:solidFill>
                  <a:srgbClr val="666600"/>
                </a:solidFill>
              </a:rPr>
              <a:t>=</a:t>
            </a:r>
            <a:r>
              <a:rPr>
                <a:solidFill>
                  <a:srgbClr val="006666"/>
                </a:solidFill>
              </a:rPr>
              <a:t>1</a:t>
            </a:r>
            <a:r>
              <a:rPr>
                <a:solidFill>
                  <a:srgbClr val="666600"/>
                </a:solidFill>
              </a:rPr>
              <a:t>)</a:t>
            </a:r>
          </a:p>
          <a:p>
            <a:pPr marL="457200" indent="-317500" defTabSz="457200">
              <a:buClr>
                <a:srgbClr val="000088"/>
              </a:buClr>
              <a:buSzPct val="100000"/>
              <a:buFont typeface="Monaco"/>
              <a:buAutoNum type="arabicPeriod" startAt="1"/>
              <a:defRPr sz="10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'run task %d * %d...'</a:t>
            </a:r>
            <a:r>
              <a:rPr>
                <a:solidFill>
                  <a:srgbClr val="668099">
                    <a:alpha val="40000"/>
                  </a:srgbClr>
                </a:solidFill>
              </a:rPr>
              <a:t> </a:t>
            </a:r>
            <a:r>
              <a:rPr>
                <a:solidFill>
                  <a:srgbClr val="666600"/>
                </a:solidFill>
              </a:rPr>
              <a:t>%</a:t>
            </a:r>
            <a:r>
              <a:rPr>
                <a:solidFill>
                  <a:srgbClr val="668099">
                    <a:alpha val="40000"/>
                  </a:srgbClr>
                </a:solidFill>
              </a:rPr>
              <a:t> </a:t>
            </a:r>
            <a:r>
              <a:rPr>
                <a:solidFill>
                  <a:srgbClr val="666600"/>
                </a:solidFill>
              </a:rPr>
              <a:t>(</a:t>
            </a:r>
            <a:r>
              <a:rPr>
                <a:solidFill>
                  <a:srgbClr val="668099">
                    <a:alpha val="40000"/>
                  </a:srgbClr>
                </a:solidFill>
              </a:rPr>
              <a:t>n</a:t>
            </a:r>
            <a:r>
              <a:rPr>
                <a:solidFill>
                  <a:srgbClr val="666600"/>
                </a:solidFill>
              </a:rPr>
              <a:t>,</a:t>
            </a:r>
            <a:r>
              <a:rPr>
                <a:solidFill>
                  <a:srgbClr val="668099">
                    <a:alpha val="40000"/>
                  </a:srgbClr>
                </a:solidFill>
              </a:rPr>
              <a:t> n</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t>        r </a:t>
            </a:r>
            <a:r>
              <a:rPr>
                <a:solidFill>
                  <a:srgbClr val="666600"/>
                </a:solidFill>
              </a:rPr>
              <a:t>=</a:t>
            </a:r>
            <a:r>
              <a:t> </a:t>
            </a:r>
            <a:r>
              <a:rPr>
                <a:solidFill>
                  <a:srgbClr val="008800"/>
                </a:solidFill>
              </a:rPr>
              <a:t>'%d * %d = %d'</a:t>
            </a:r>
            <a:r>
              <a:t> </a:t>
            </a:r>
            <a:r>
              <a:rPr>
                <a:solidFill>
                  <a:srgbClr val="666600"/>
                </a:solidFill>
              </a:rPr>
              <a:t>%</a:t>
            </a:r>
            <a:r>
              <a:t> </a:t>
            </a:r>
            <a:r>
              <a:rPr>
                <a:solidFill>
                  <a:srgbClr val="666600"/>
                </a:solidFill>
              </a:rPr>
              <a:t>(</a:t>
            </a:r>
            <a:r>
              <a:t>n</a:t>
            </a:r>
            <a:r>
              <a:rPr>
                <a:solidFill>
                  <a:srgbClr val="666600"/>
                </a:solidFill>
              </a:rPr>
              <a:t>,</a:t>
            </a:r>
            <a:r>
              <a:t> n</a:t>
            </a:r>
            <a:r>
              <a:rPr>
                <a:solidFill>
                  <a:srgbClr val="666600"/>
                </a:solidFill>
              </a:rPr>
              <a:t>,</a:t>
            </a:r>
            <a:r>
              <a:t> n</a:t>
            </a:r>
            <a:r>
              <a:rPr>
                <a:solidFill>
                  <a:srgbClr val="666600"/>
                </a:solidFill>
              </a:rPr>
              <a:t>*</a:t>
            </a:r>
            <a:r>
              <a:t>n</a:t>
            </a:r>
            <a:r>
              <a:rPr>
                <a:solidFill>
                  <a:srgbClr val="666600"/>
                </a:solidFill>
              </a:rPr>
              <a:t>)</a:t>
            </a: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t>        time</a:t>
            </a:r>
            <a:r>
              <a:rPr>
                <a:solidFill>
                  <a:srgbClr val="666600"/>
                </a:solidFill>
              </a:rPr>
              <a:t>.</a:t>
            </a:r>
            <a:r>
              <a:t>sleep</a:t>
            </a:r>
            <a:r>
              <a:rPr>
                <a:solidFill>
                  <a:srgbClr val="666600"/>
                </a:solidFill>
              </a:rPr>
              <a:t>(</a:t>
            </a:r>
            <a:r>
              <a:rPr>
                <a:solidFill>
                  <a:srgbClr val="006666"/>
                </a:solidFill>
              </a:rPr>
              <a:t>1</a:t>
            </a:r>
            <a:r>
              <a:rPr>
                <a:solidFill>
                  <a:srgbClr val="666600"/>
                </a:solidFill>
              </a:rPr>
              <a:t>)</a:t>
            </a: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t>        result</a:t>
            </a:r>
            <a:r>
              <a:rPr>
                <a:solidFill>
                  <a:srgbClr val="666600"/>
                </a:solidFill>
              </a:rPr>
              <a:t>.</a:t>
            </a:r>
            <a:r>
              <a:t>put</a:t>
            </a:r>
            <a:r>
              <a:rPr>
                <a:solidFill>
                  <a:srgbClr val="666600"/>
                </a:solidFill>
              </a:rPr>
              <a:t>(</a:t>
            </a:r>
            <a:r>
              <a:t>r</a:t>
            </a:r>
            <a:r>
              <a:rPr>
                <a:solidFill>
                  <a:srgbClr val="666600"/>
                </a:solidFill>
              </a:rPr>
              <a:t>)</a:t>
            </a:r>
          </a:p>
          <a:p>
            <a:pPr marL="457200" indent="-317500" defTabSz="457200">
              <a:buClr>
                <a:srgbClr val="000088"/>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except</a:t>
            </a:r>
            <a:r>
              <a:t> </a:t>
            </a:r>
            <a:r>
              <a:rPr>
                <a:solidFill>
                  <a:srgbClr val="660066"/>
                </a:solidFill>
              </a:rPr>
              <a:t>Queue</a:t>
            </a:r>
            <a:r>
              <a:rPr>
                <a:solidFill>
                  <a:srgbClr val="666600"/>
                </a:solidFill>
              </a:rPr>
              <a:t>.</a:t>
            </a:r>
            <a:r>
              <a:rPr>
                <a:solidFill>
                  <a:srgbClr val="660066"/>
                </a:solidFill>
              </a:rPr>
              <a:t>Empty</a:t>
            </a:r>
            <a:r>
              <a:rPr>
                <a:solidFill>
                  <a:srgbClr val="666600"/>
                </a:solidFill>
              </a:rPr>
              <a:t>:</a:t>
            </a:r>
          </a:p>
          <a:p>
            <a:pPr marL="457200" indent="-317500" defTabSz="457200">
              <a:buClr>
                <a:srgbClr val="000088"/>
              </a:buClr>
              <a:buSzPct val="100000"/>
              <a:buFont typeface="Monaco"/>
              <a:buAutoNum type="arabicPeriod" startAt="1"/>
              <a:defRPr sz="10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'task queue is empty.'</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880000"/>
                </a:solidFill>
                <a:latin typeface="Monaco"/>
                <a:ea typeface="Monaco"/>
                <a:cs typeface="Monaco"/>
                <a:sym typeface="Monaco"/>
              </a:defRPr>
            </a:pPr>
            <a:r>
              <a:t># 处理结束:</a:t>
            </a:r>
            <a:endParaRPr>
              <a:solidFill>
                <a:srgbClr val="668099">
                  <a:alpha val="40000"/>
                </a:srgbClr>
              </a:solidFill>
            </a:endParaRPr>
          </a:p>
          <a:p>
            <a:pPr marL="457200" indent="-317500" defTabSz="457200">
              <a:buClr>
                <a:srgbClr val="000088"/>
              </a:buClr>
              <a:buSzPct val="100000"/>
              <a:buFont typeface="Monaco"/>
              <a:buAutoNum type="arabicPeriod" startAt="1"/>
              <a:defRPr sz="1000">
                <a:solidFill>
                  <a:srgbClr val="008800"/>
                </a:solidFill>
                <a:latin typeface="Monaco"/>
                <a:ea typeface="Monaco"/>
                <a:cs typeface="Monaco"/>
                <a:sym typeface="Monaco"/>
              </a:defRPr>
            </a:pPr>
            <a:r>
              <a:rPr>
                <a:solidFill>
                  <a:srgbClr val="000088"/>
                </a:solidFill>
              </a:rPr>
              <a:t>print</a:t>
            </a:r>
            <a:r>
              <a:rPr>
                <a:solidFill>
                  <a:srgbClr val="666600"/>
                </a:solidFill>
              </a:rPr>
              <a:t>(</a:t>
            </a:r>
            <a:r>
              <a:t>'worker exit.'</a:t>
            </a:r>
            <a:r>
              <a:rPr>
                <a:solidFill>
                  <a:srgbClr val="666600"/>
                </a:solidFill>
              </a:rP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6" name="13.5 分布式进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13.5	</a:t>
            </a:r>
            <a:r>
              <a:t>分布式进程</a:t>
            </a:r>
          </a:p>
        </p:txBody>
      </p:sp>
      <p:sp>
        <p:nvSpPr>
          <p:cNvPr id="3167" name="任务进程要通过网络连接到服务进程，所以要指定服务进程的IP。现在，可以试试分布式进程的工作效果。先启动这个服务进程："/>
          <p:cNvSpPr txBox="1"/>
          <p:nvPr/>
        </p:nvSpPr>
        <p:spPr>
          <a:xfrm>
            <a:off x="588635" y="1058367"/>
            <a:ext cx="7966730"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任务进程要通过网络连接到服务进程，所以要指定服务进程的IP。现在，可以试试分布式进程的工作效果。先启动这个服务进程：</a:t>
            </a:r>
          </a:p>
        </p:txBody>
      </p:sp>
      <p:pic>
        <p:nvPicPr>
          <p:cNvPr id="3168" name="图像" descr="图像"/>
          <p:cNvPicPr>
            <a:picLocks noChangeAspect="1"/>
          </p:cNvPicPr>
          <p:nvPr/>
        </p:nvPicPr>
        <p:blipFill>
          <a:blip r:embed="rId3">
            <a:extLst/>
          </a:blip>
          <a:stretch>
            <a:fillRect/>
          </a:stretch>
        </p:blipFill>
        <p:spPr>
          <a:xfrm>
            <a:off x="1397000" y="2250135"/>
            <a:ext cx="6350000" cy="2984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2" name="13.5 分布式进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13.5	</a:t>
            </a:r>
            <a:r>
              <a:t>分布式进程</a:t>
            </a:r>
          </a:p>
        </p:txBody>
      </p:sp>
      <p:sp>
        <p:nvSpPr>
          <p:cNvPr id="3173" name="task_master.py进程发送完任务后，开始等待result队列的结果。现在启动task_worker.py进程："/>
          <p:cNvSpPr txBox="1"/>
          <p:nvPr/>
        </p:nvSpPr>
        <p:spPr>
          <a:xfrm>
            <a:off x="588635" y="1058367"/>
            <a:ext cx="7966730"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task_master.py</a:t>
            </a:r>
            <a:r>
              <a:t>进程发送完任务后，开始等待</a:t>
            </a:r>
            <a:r>
              <a:rPr>
                <a:solidFill>
                  <a:schemeClr val="accent2">
                    <a:satOff val="-67193"/>
                    <a:lumOff val="20931"/>
                  </a:schemeClr>
                </a:solidFill>
              </a:rPr>
              <a:t>result</a:t>
            </a:r>
            <a:r>
              <a:t>队列的结果。现在启动</a:t>
            </a:r>
            <a:r>
              <a:rPr>
                <a:solidFill>
                  <a:schemeClr val="accent2">
                    <a:satOff val="-67193"/>
                    <a:lumOff val="20931"/>
                  </a:schemeClr>
                </a:solidFill>
              </a:rPr>
              <a:t>task_worker.py</a:t>
            </a:r>
            <a:r>
              <a:t>进程：</a:t>
            </a:r>
          </a:p>
        </p:txBody>
      </p:sp>
      <p:pic>
        <p:nvPicPr>
          <p:cNvPr id="3174" name="图像" descr="图像"/>
          <p:cNvPicPr>
            <a:picLocks noChangeAspect="1"/>
          </p:cNvPicPr>
          <p:nvPr/>
        </p:nvPicPr>
        <p:blipFill>
          <a:blip r:embed="rId3">
            <a:extLst/>
          </a:blip>
          <a:stretch>
            <a:fillRect/>
          </a:stretch>
        </p:blipFill>
        <p:spPr>
          <a:xfrm>
            <a:off x="1524000" y="2038350"/>
            <a:ext cx="6096000" cy="2781300"/>
          </a:xfrm>
          <a:prstGeom prst="rect">
            <a:avLst/>
          </a:prstGeom>
          <a:ln w="12700">
            <a:miter lim="400000"/>
          </a:ln>
        </p:spPr>
      </p:pic>
      <p:pic>
        <p:nvPicPr>
          <p:cNvPr id="3175" name="图像" descr="图像"/>
          <p:cNvPicPr>
            <a:picLocks noChangeAspect="1"/>
          </p:cNvPicPr>
          <p:nvPr/>
        </p:nvPicPr>
        <p:blipFill>
          <a:blip r:embed="rId4">
            <a:extLst/>
          </a:blip>
          <a:stretch>
            <a:fillRect/>
          </a:stretch>
        </p:blipFill>
        <p:spPr>
          <a:xfrm>
            <a:off x="2774950" y="2228850"/>
            <a:ext cx="3848100" cy="26543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9" name="13.5 分布式进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13.5	</a:t>
            </a:r>
            <a:r>
              <a:t>分布式进程</a:t>
            </a:r>
          </a:p>
        </p:txBody>
      </p:sp>
      <p:sp>
        <p:nvSpPr>
          <p:cNvPr id="3180" name="task_worker.py进程结束，在task_master.py进程中会继续打印出结果："/>
          <p:cNvSpPr txBox="1"/>
          <p:nvPr/>
        </p:nvSpPr>
        <p:spPr>
          <a:xfrm>
            <a:off x="588635" y="1330972"/>
            <a:ext cx="796673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    task_worker.py</a:t>
            </a:r>
            <a:r>
              <a:t>进程结束，在</a:t>
            </a:r>
            <a:r>
              <a:rPr>
                <a:solidFill>
                  <a:schemeClr val="accent2">
                    <a:satOff val="-67193"/>
                    <a:lumOff val="20931"/>
                  </a:schemeClr>
                </a:solidFill>
              </a:rPr>
              <a:t>task_master.py</a:t>
            </a:r>
            <a:r>
              <a:t>进程中会继续打印出结果：</a:t>
            </a:r>
          </a:p>
        </p:txBody>
      </p:sp>
      <p:pic>
        <p:nvPicPr>
          <p:cNvPr id="3181" name="图像" descr="图像"/>
          <p:cNvPicPr>
            <a:picLocks noChangeAspect="1"/>
          </p:cNvPicPr>
          <p:nvPr/>
        </p:nvPicPr>
        <p:blipFill>
          <a:blip r:embed="rId3">
            <a:extLst/>
          </a:blip>
          <a:stretch>
            <a:fillRect/>
          </a:stretch>
        </p:blipFill>
        <p:spPr>
          <a:xfrm>
            <a:off x="2774950" y="2228850"/>
            <a:ext cx="3848100" cy="26543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5" name="13.5 分布式进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13.5	</a:t>
            </a:r>
            <a:r>
              <a:t>分布式进程</a:t>
            </a:r>
          </a:p>
        </p:txBody>
      </p:sp>
      <p:sp>
        <p:nvSpPr>
          <p:cNvPr id="3186" name="这个简单的Master/Worker模型有什么用？其实这就是一个简单但真正的分布式计算，把代码稍加改造，启动多个worker，就可以把任务分布到几台甚至几十台机器上，比如把计算n*n的代码换成发送邮件，就实现了邮件队列的异步发送。…"/>
          <p:cNvSpPr txBox="1"/>
          <p:nvPr/>
        </p:nvSpPr>
        <p:spPr>
          <a:xfrm>
            <a:off x="588635" y="929756"/>
            <a:ext cx="7966730" cy="20220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这个简单的</a:t>
            </a:r>
            <a:r>
              <a:rPr>
                <a:solidFill>
                  <a:schemeClr val="accent2">
                    <a:satOff val="-67193"/>
                    <a:lumOff val="20931"/>
                  </a:schemeClr>
                </a:solidFill>
              </a:rPr>
              <a:t>Master/Worker</a:t>
            </a:r>
            <a:r>
              <a:t>模型有什么用？其实这就是一个简单但真正的分布式计算，把代码稍加改造，启动多个</a:t>
            </a:r>
            <a:r>
              <a:rPr>
                <a:solidFill>
                  <a:schemeClr val="accent2">
                    <a:satOff val="-67193"/>
                    <a:lumOff val="20931"/>
                  </a:schemeClr>
                </a:solidFill>
              </a:rPr>
              <a:t>worker</a:t>
            </a:r>
            <a:r>
              <a:t>，就可以把任务分布到几台甚至几十台机器上，比如把计算</a:t>
            </a:r>
            <a:r>
              <a:rPr>
                <a:solidFill>
                  <a:schemeClr val="accent2">
                    <a:satOff val="-67193"/>
                    <a:lumOff val="20931"/>
                  </a:schemeClr>
                </a:solidFill>
              </a:rPr>
              <a:t>n*n</a:t>
            </a:r>
            <a:r>
              <a:t>的代码换成发送邮件，就实现了邮件队列的异步发送。</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Queue</a:t>
            </a:r>
            <a:r>
              <a:t>对象存储在哪？注意到</a:t>
            </a:r>
            <a:r>
              <a:rPr>
                <a:solidFill>
                  <a:schemeClr val="accent2">
                    <a:satOff val="-67193"/>
                    <a:lumOff val="20931"/>
                  </a:schemeClr>
                </a:solidFill>
              </a:rPr>
              <a:t>task_worker.py</a:t>
            </a:r>
            <a:r>
              <a:t>中根本没有创建</a:t>
            </a:r>
            <a:r>
              <a:rPr>
                <a:solidFill>
                  <a:schemeClr val="accent2">
                    <a:satOff val="-67193"/>
                    <a:lumOff val="20931"/>
                  </a:schemeClr>
                </a:solidFill>
              </a:rPr>
              <a:t>Queue</a:t>
            </a:r>
            <a:r>
              <a:t>的代码，所以，</a:t>
            </a:r>
            <a:r>
              <a:rPr>
                <a:solidFill>
                  <a:schemeClr val="accent2">
                    <a:satOff val="-67193"/>
                    <a:lumOff val="20931"/>
                  </a:schemeClr>
                </a:solidFill>
              </a:rPr>
              <a:t>Queue</a:t>
            </a:r>
            <a:r>
              <a:t>对象存储在</a:t>
            </a:r>
            <a:r>
              <a:rPr>
                <a:solidFill>
                  <a:schemeClr val="accent2">
                    <a:satOff val="-67193"/>
                    <a:lumOff val="20931"/>
                  </a:schemeClr>
                </a:solidFill>
              </a:rPr>
              <a:t>task_master.py</a:t>
            </a:r>
            <a:r>
              <a:t>进程中：</a:t>
            </a:r>
          </a:p>
        </p:txBody>
      </p:sp>
      <p:pic>
        <p:nvPicPr>
          <p:cNvPr id="3187" name="图像" descr="图像"/>
          <p:cNvPicPr>
            <a:picLocks noChangeAspect="1"/>
          </p:cNvPicPr>
          <p:nvPr/>
        </p:nvPicPr>
        <p:blipFill>
          <a:blip r:embed="rId3">
            <a:extLst/>
          </a:blip>
          <a:stretch>
            <a:fillRect/>
          </a:stretch>
        </p:blipFill>
        <p:spPr>
          <a:xfrm>
            <a:off x="1303272" y="2977193"/>
            <a:ext cx="6537456" cy="2698314"/>
          </a:xfrm>
          <a:prstGeom prst="rect">
            <a:avLst/>
          </a:prstGeom>
          <a:ln w="12700">
            <a:miter lim="400000"/>
          </a:ln>
        </p:spPr>
      </p:pic>
      <p:sp>
        <p:nvSpPr>
          <p:cNvPr id="3188" name="而Queue之所以能通过网络访问，就是通过QueueManager实现的。由于QueueManager管理的不止一个Queue，所以，要给每个Queue的网络调用接口起个名字，比如get_task_queue。"/>
          <p:cNvSpPr txBox="1"/>
          <p:nvPr/>
        </p:nvSpPr>
        <p:spPr>
          <a:xfrm>
            <a:off x="435762" y="5700900"/>
            <a:ext cx="8272476"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而</a:t>
            </a:r>
            <a:r>
              <a:rPr>
                <a:solidFill>
                  <a:schemeClr val="accent2">
                    <a:satOff val="-67193"/>
                    <a:lumOff val="20931"/>
                  </a:schemeClr>
                </a:solidFill>
              </a:rPr>
              <a:t>Queue</a:t>
            </a:r>
            <a:r>
              <a:t>之所以能通过网络访问，就是通过</a:t>
            </a:r>
            <a:r>
              <a:rPr>
                <a:solidFill>
                  <a:schemeClr val="accent2">
                    <a:satOff val="-67193"/>
                    <a:lumOff val="20931"/>
                  </a:schemeClr>
                </a:solidFill>
              </a:rPr>
              <a:t>QueueManager</a:t>
            </a:r>
            <a:r>
              <a:t>实现的。由于</a:t>
            </a:r>
            <a:r>
              <a:rPr>
                <a:solidFill>
                  <a:schemeClr val="accent2">
                    <a:satOff val="-67193"/>
                    <a:lumOff val="20931"/>
                  </a:schemeClr>
                </a:solidFill>
              </a:rPr>
              <a:t>QueueManager</a:t>
            </a:r>
            <a:r>
              <a:t>管理的不止一个</a:t>
            </a:r>
            <a:r>
              <a:rPr>
                <a:solidFill>
                  <a:schemeClr val="accent2">
                    <a:satOff val="-67193"/>
                    <a:lumOff val="20931"/>
                  </a:schemeClr>
                </a:solidFill>
              </a:rPr>
              <a:t>Queue</a:t>
            </a:r>
            <a:r>
              <a:t>，所以，要给每个</a:t>
            </a:r>
            <a:r>
              <a:rPr>
                <a:solidFill>
                  <a:schemeClr val="accent2">
                    <a:satOff val="-67193"/>
                    <a:lumOff val="20931"/>
                  </a:schemeClr>
                </a:solidFill>
              </a:rPr>
              <a:t>Queue</a:t>
            </a:r>
            <a:r>
              <a:t>的网络调用接口起个名字，比如</a:t>
            </a:r>
            <a:r>
              <a:rPr>
                <a:solidFill>
                  <a:schemeClr val="accent2">
                    <a:satOff val="-67193"/>
                    <a:lumOff val="20931"/>
                  </a:schemeClr>
                </a:solidFill>
              </a:rPr>
              <a:t>get_task_queue</a:t>
            </a:r>
            <a:r>
              <a:t>。</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3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2" name="13.5 分布式进程"/>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13.5	</a:t>
            </a:r>
            <a:r>
              <a:t>分布式进程</a:t>
            </a:r>
          </a:p>
        </p:txBody>
      </p:sp>
      <p:sp>
        <p:nvSpPr>
          <p:cNvPr id="3193" name="Python的分布式进程接口简单，封装良好，适合需要把繁重任务分布到多台机器的环境下。…"/>
          <p:cNvSpPr txBox="1"/>
          <p:nvPr/>
        </p:nvSpPr>
        <p:spPr>
          <a:xfrm>
            <a:off x="588635" y="2284679"/>
            <a:ext cx="7966730" cy="22886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Python的分布式进程接口简单，封装良好，适合需要把繁重任务分布到多台机器的环境下。</a:t>
            </a:r>
          </a:p>
          <a:p>
            <a:pPr defTabSz="457200">
              <a:defRPr>
                <a:solidFill>
                  <a:srgbClr val="000000"/>
                </a:solidFill>
                <a:latin typeface="Helvetica Neue"/>
                <a:ea typeface="Helvetica Neue"/>
                <a:cs typeface="Helvetica Neue"/>
                <a:sym typeface="Helvetica Neue"/>
              </a:defRPr>
            </a:pPr>
            <a:r>
              <a:t>        注意Queue的作用是用来传递任务和接收结果，每个任务的描述数据量要尽量小。比如发送一个处理日志文件的任务，就不要发送几百兆的日志文件本身，而是发送日志文件存放的完整路径，由Worker进程再去共享的磁盘上读取文件。</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形状"/>
          <p:cNvSpPr/>
          <p:nvPr/>
        </p:nvSpPr>
        <p:spPr>
          <a:xfrm>
            <a:off x="3419475" y="2403475"/>
            <a:ext cx="5427663" cy="1962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7" y="0"/>
                </a:moveTo>
                <a:lnTo>
                  <a:pt x="21600" y="0"/>
                </a:lnTo>
                <a:lnTo>
                  <a:pt x="21600" y="21600"/>
                </a:lnTo>
                <a:lnTo>
                  <a:pt x="517" y="21600"/>
                </a:lnTo>
                <a:cubicBezTo>
                  <a:pt x="232" y="21600"/>
                  <a:pt x="0" y="21031"/>
                  <a:pt x="0" y="20333"/>
                </a:cubicBezTo>
                <a:lnTo>
                  <a:pt x="0" y="1267"/>
                </a:lnTo>
                <a:cubicBezTo>
                  <a:pt x="0" y="569"/>
                  <a:pt x="232" y="0"/>
                  <a:pt x="517" y="0"/>
                </a:cubicBezTo>
                <a:close/>
              </a:path>
            </a:pathLst>
          </a:custGeom>
          <a:solidFill>
            <a:srgbClr val="024C89"/>
          </a:solidFill>
          <a:ln w="12700">
            <a:miter lim="400000"/>
          </a:ln>
        </p:spPr>
        <p:txBody>
          <a:bodyPr lIns="45719" rIns="45719"/>
          <a:lstStyle/>
          <a:p>
            <a:pPr>
              <a:defRPr>
                <a:solidFill>
                  <a:srgbClr val="024C89"/>
                </a:solidFill>
              </a:defRPr>
            </a:pPr>
          </a:p>
        </p:txBody>
      </p:sp>
      <p:sp>
        <p:nvSpPr>
          <p:cNvPr id="192" name="1.Python 简介"/>
          <p:cNvSpPr txBox="1"/>
          <p:nvPr/>
        </p:nvSpPr>
        <p:spPr>
          <a:xfrm>
            <a:off x="3694112" y="1484312"/>
            <a:ext cx="4262438" cy="87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4400">
                <a:solidFill>
                  <a:srgbClr val="024C89"/>
                </a:solidFill>
                <a:latin typeface="微软雅黑"/>
                <a:ea typeface="微软雅黑"/>
                <a:cs typeface="微软雅黑"/>
                <a:sym typeface="微软雅黑"/>
              </a:defRPr>
            </a:pPr>
            <a:r>
              <a:t>1.P</a:t>
            </a:r>
            <a:r>
              <a:t>ython 简介</a:t>
            </a:r>
          </a:p>
        </p:txBody>
      </p:sp>
      <p:sp>
        <p:nvSpPr>
          <p:cNvPr id="193" name="圆形"/>
          <p:cNvSpPr/>
          <p:nvPr/>
        </p:nvSpPr>
        <p:spPr>
          <a:xfrm>
            <a:off x="3854450" y="2771775"/>
            <a:ext cx="144463" cy="144463"/>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94" name="圆形"/>
          <p:cNvSpPr/>
          <p:nvPr/>
        </p:nvSpPr>
        <p:spPr>
          <a:xfrm>
            <a:off x="3854450" y="3306762"/>
            <a:ext cx="144463" cy="144463"/>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95" name="Python与其他语言"/>
          <p:cNvSpPr txBox="1"/>
          <p:nvPr/>
        </p:nvSpPr>
        <p:spPr>
          <a:xfrm>
            <a:off x="4179887" y="2586513"/>
            <a:ext cx="3848101"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a:solidFill>
                  <a:schemeClr val="accent1">
                    <a:lumOff val="44000"/>
                  </a:schemeClr>
                </a:solidFill>
                <a:latin typeface="微软雅黑"/>
                <a:ea typeface="微软雅黑"/>
                <a:cs typeface="微软雅黑"/>
                <a:sym typeface="微软雅黑"/>
              </a:defRPr>
            </a:lvl1pPr>
          </a:lstStyle>
          <a:p>
            <a:pPr/>
            <a:r>
              <a:t>Python与其他语言</a:t>
            </a:r>
          </a:p>
        </p:txBody>
      </p:sp>
      <p:sp>
        <p:nvSpPr>
          <p:cNvPr id="196" name="Python的优势"/>
          <p:cNvSpPr txBox="1"/>
          <p:nvPr/>
        </p:nvSpPr>
        <p:spPr>
          <a:xfrm>
            <a:off x="4179887" y="3133725"/>
            <a:ext cx="3848101" cy="4089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a:solidFill>
                  <a:schemeClr val="accent1">
                    <a:lumOff val="44000"/>
                  </a:schemeClr>
                </a:solidFill>
                <a:latin typeface="微软雅黑"/>
                <a:ea typeface="微软雅黑"/>
                <a:cs typeface="微软雅黑"/>
                <a:sym typeface="微软雅黑"/>
              </a:defRPr>
            </a:lvl1pPr>
          </a:lstStyle>
          <a:p>
            <a:pPr/>
            <a:r>
              <a:t>Python的优势</a:t>
            </a:r>
          </a:p>
        </p:txBody>
      </p:sp>
      <p:sp>
        <p:nvSpPr>
          <p:cNvPr id="197" name="形状"/>
          <p:cNvSpPr/>
          <p:nvPr/>
        </p:nvSpPr>
        <p:spPr>
          <a:xfrm>
            <a:off x="785812" y="2154237"/>
            <a:ext cx="2303463" cy="2305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7" y="1043"/>
                </a:moveTo>
                <a:cubicBezTo>
                  <a:pt x="16186" y="1043"/>
                  <a:pt x="20557" y="5414"/>
                  <a:pt x="20557" y="10803"/>
                </a:cubicBezTo>
                <a:cubicBezTo>
                  <a:pt x="20557" y="16186"/>
                  <a:pt x="16186" y="20557"/>
                  <a:pt x="10797" y="20557"/>
                </a:cubicBezTo>
                <a:cubicBezTo>
                  <a:pt x="5414" y="20557"/>
                  <a:pt x="1043" y="16186"/>
                  <a:pt x="1043" y="10803"/>
                </a:cubicBezTo>
                <a:cubicBezTo>
                  <a:pt x="1043" y="5414"/>
                  <a:pt x="5414" y="1043"/>
                  <a:pt x="10797" y="1043"/>
                </a:cubicBezTo>
                <a:close/>
                <a:moveTo>
                  <a:pt x="10797" y="0"/>
                </a:moveTo>
                <a:cubicBezTo>
                  <a:pt x="16765" y="0"/>
                  <a:pt x="21600" y="4835"/>
                  <a:pt x="21600" y="10803"/>
                </a:cubicBezTo>
                <a:cubicBezTo>
                  <a:pt x="21600" y="16765"/>
                  <a:pt x="16765" y="21600"/>
                  <a:pt x="10797" y="21600"/>
                </a:cubicBezTo>
                <a:cubicBezTo>
                  <a:pt x="4835" y="21600"/>
                  <a:pt x="0" y="16765"/>
                  <a:pt x="0" y="10803"/>
                </a:cubicBezTo>
                <a:cubicBezTo>
                  <a:pt x="0" y="4835"/>
                  <a:pt x="4835" y="0"/>
                  <a:pt x="10797" y="0"/>
                </a:cubicBezTo>
                <a:close/>
                <a:moveTo>
                  <a:pt x="10145" y="14784"/>
                </a:moveTo>
                <a:lnTo>
                  <a:pt x="11596" y="14784"/>
                </a:lnTo>
                <a:lnTo>
                  <a:pt x="12102" y="15625"/>
                </a:lnTo>
                <a:lnTo>
                  <a:pt x="9718" y="15625"/>
                </a:lnTo>
                <a:lnTo>
                  <a:pt x="10145" y="14784"/>
                </a:lnTo>
                <a:close/>
                <a:moveTo>
                  <a:pt x="7913" y="4127"/>
                </a:moveTo>
                <a:lnTo>
                  <a:pt x="8261" y="4347"/>
                </a:lnTo>
                <a:cubicBezTo>
                  <a:pt x="8279" y="4359"/>
                  <a:pt x="8297" y="4371"/>
                  <a:pt x="8310" y="4390"/>
                </a:cubicBezTo>
                <a:lnTo>
                  <a:pt x="11449" y="3987"/>
                </a:lnTo>
                <a:cubicBezTo>
                  <a:pt x="11376" y="3810"/>
                  <a:pt x="11187" y="3707"/>
                  <a:pt x="10968" y="3737"/>
                </a:cubicBezTo>
                <a:lnTo>
                  <a:pt x="7913" y="4127"/>
                </a:lnTo>
                <a:close/>
                <a:moveTo>
                  <a:pt x="7493" y="4219"/>
                </a:moveTo>
                <a:lnTo>
                  <a:pt x="8084" y="4603"/>
                </a:lnTo>
                <a:cubicBezTo>
                  <a:pt x="8175" y="4658"/>
                  <a:pt x="8243" y="4816"/>
                  <a:pt x="8243" y="4956"/>
                </a:cubicBezTo>
                <a:lnTo>
                  <a:pt x="8243" y="10401"/>
                </a:lnTo>
                <a:cubicBezTo>
                  <a:pt x="8243" y="10541"/>
                  <a:pt x="8175" y="10608"/>
                  <a:pt x="8084" y="10553"/>
                </a:cubicBezTo>
                <a:lnTo>
                  <a:pt x="7493" y="10175"/>
                </a:lnTo>
                <a:cubicBezTo>
                  <a:pt x="7407" y="10120"/>
                  <a:pt x="7334" y="9962"/>
                  <a:pt x="7334" y="9822"/>
                </a:cubicBezTo>
                <a:lnTo>
                  <a:pt x="7334" y="4371"/>
                </a:lnTo>
                <a:cubicBezTo>
                  <a:pt x="7334" y="4231"/>
                  <a:pt x="7407" y="4164"/>
                  <a:pt x="7493" y="4219"/>
                </a:cubicBezTo>
                <a:close/>
                <a:moveTo>
                  <a:pt x="9950" y="5908"/>
                </a:moveTo>
                <a:lnTo>
                  <a:pt x="10297" y="6133"/>
                </a:lnTo>
                <a:cubicBezTo>
                  <a:pt x="10315" y="6145"/>
                  <a:pt x="10334" y="6157"/>
                  <a:pt x="10352" y="6170"/>
                </a:cubicBezTo>
                <a:lnTo>
                  <a:pt x="13492" y="5767"/>
                </a:lnTo>
                <a:cubicBezTo>
                  <a:pt x="13412" y="5597"/>
                  <a:pt x="13223" y="5487"/>
                  <a:pt x="13010" y="5517"/>
                </a:cubicBezTo>
                <a:lnTo>
                  <a:pt x="9950" y="5908"/>
                </a:lnTo>
                <a:close/>
                <a:moveTo>
                  <a:pt x="9529" y="6005"/>
                </a:moveTo>
                <a:lnTo>
                  <a:pt x="10126" y="6383"/>
                </a:lnTo>
                <a:cubicBezTo>
                  <a:pt x="10212" y="6438"/>
                  <a:pt x="10285" y="6596"/>
                  <a:pt x="10285" y="6737"/>
                </a:cubicBezTo>
                <a:lnTo>
                  <a:pt x="10285" y="12187"/>
                </a:lnTo>
                <a:cubicBezTo>
                  <a:pt x="10285" y="12327"/>
                  <a:pt x="10212" y="12394"/>
                  <a:pt x="10126" y="12339"/>
                </a:cubicBezTo>
                <a:lnTo>
                  <a:pt x="9529" y="11961"/>
                </a:lnTo>
                <a:cubicBezTo>
                  <a:pt x="9444" y="11900"/>
                  <a:pt x="9370" y="11742"/>
                  <a:pt x="9370" y="11602"/>
                </a:cubicBezTo>
                <a:lnTo>
                  <a:pt x="9370" y="6157"/>
                </a:lnTo>
                <a:cubicBezTo>
                  <a:pt x="9370" y="6017"/>
                  <a:pt x="9444" y="5950"/>
                  <a:pt x="9529" y="6005"/>
                </a:cubicBezTo>
                <a:close/>
                <a:moveTo>
                  <a:pt x="10571" y="6621"/>
                </a:moveTo>
                <a:lnTo>
                  <a:pt x="13857" y="6200"/>
                </a:lnTo>
                <a:cubicBezTo>
                  <a:pt x="14144" y="6164"/>
                  <a:pt x="14376" y="6353"/>
                  <a:pt x="14376" y="6621"/>
                </a:cubicBezTo>
                <a:lnTo>
                  <a:pt x="14376" y="11309"/>
                </a:lnTo>
                <a:cubicBezTo>
                  <a:pt x="14376" y="11577"/>
                  <a:pt x="14144" y="11827"/>
                  <a:pt x="13857" y="11864"/>
                </a:cubicBezTo>
                <a:lnTo>
                  <a:pt x="10571" y="12285"/>
                </a:lnTo>
                <a:lnTo>
                  <a:pt x="10571" y="6621"/>
                </a:lnTo>
                <a:close/>
                <a:moveTo>
                  <a:pt x="11205" y="7383"/>
                </a:moveTo>
                <a:lnTo>
                  <a:pt x="13772" y="7054"/>
                </a:lnTo>
                <a:lnTo>
                  <a:pt x="13772" y="8212"/>
                </a:lnTo>
                <a:lnTo>
                  <a:pt x="11205" y="8547"/>
                </a:lnTo>
                <a:lnTo>
                  <a:pt x="11205" y="7383"/>
                </a:lnTo>
                <a:close/>
                <a:moveTo>
                  <a:pt x="8535" y="4835"/>
                </a:moveTo>
                <a:lnTo>
                  <a:pt x="11821" y="4414"/>
                </a:lnTo>
                <a:cubicBezTo>
                  <a:pt x="12102" y="4377"/>
                  <a:pt x="12333" y="4566"/>
                  <a:pt x="12333" y="4841"/>
                </a:cubicBezTo>
                <a:lnTo>
                  <a:pt x="12333" y="4975"/>
                </a:lnTo>
                <a:lnTo>
                  <a:pt x="9224" y="5371"/>
                </a:lnTo>
                <a:cubicBezTo>
                  <a:pt x="9005" y="5432"/>
                  <a:pt x="8913" y="5578"/>
                  <a:pt x="8925" y="5871"/>
                </a:cubicBezTo>
                <a:lnTo>
                  <a:pt x="8925" y="10449"/>
                </a:lnTo>
                <a:lnTo>
                  <a:pt x="8535" y="10504"/>
                </a:lnTo>
                <a:lnTo>
                  <a:pt x="8535" y="4835"/>
                </a:lnTo>
                <a:close/>
                <a:moveTo>
                  <a:pt x="6133" y="7499"/>
                </a:moveTo>
                <a:lnTo>
                  <a:pt x="6792" y="7499"/>
                </a:lnTo>
                <a:lnTo>
                  <a:pt x="6792" y="6432"/>
                </a:lnTo>
                <a:lnTo>
                  <a:pt x="6182" y="6432"/>
                </a:lnTo>
                <a:cubicBezTo>
                  <a:pt x="5627" y="6432"/>
                  <a:pt x="5170" y="6889"/>
                  <a:pt x="5170" y="7444"/>
                </a:cubicBezTo>
                <a:lnTo>
                  <a:pt x="5170" y="13095"/>
                </a:lnTo>
                <a:cubicBezTo>
                  <a:pt x="5170" y="13553"/>
                  <a:pt x="5481" y="13943"/>
                  <a:pt x="5908" y="14065"/>
                </a:cubicBezTo>
                <a:lnTo>
                  <a:pt x="4091" y="15497"/>
                </a:lnTo>
                <a:lnTo>
                  <a:pt x="4091" y="16375"/>
                </a:lnTo>
                <a:lnTo>
                  <a:pt x="17735" y="16375"/>
                </a:lnTo>
                <a:lnTo>
                  <a:pt x="17735" y="15497"/>
                </a:lnTo>
                <a:lnTo>
                  <a:pt x="15784" y="14077"/>
                </a:lnTo>
                <a:cubicBezTo>
                  <a:pt x="16235" y="13979"/>
                  <a:pt x="16576" y="13571"/>
                  <a:pt x="16576" y="13095"/>
                </a:cubicBezTo>
                <a:lnTo>
                  <a:pt x="16576" y="7444"/>
                </a:lnTo>
                <a:cubicBezTo>
                  <a:pt x="16576" y="6889"/>
                  <a:pt x="16125" y="6432"/>
                  <a:pt x="15571" y="6432"/>
                </a:cubicBezTo>
                <a:lnTo>
                  <a:pt x="14961" y="6432"/>
                </a:lnTo>
                <a:lnTo>
                  <a:pt x="14961" y="7499"/>
                </a:lnTo>
                <a:lnTo>
                  <a:pt x="15613" y="7499"/>
                </a:lnTo>
                <a:lnTo>
                  <a:pt x="15613" y="13248"/>
                </a:lnTo>
                <a:lnTo>
                  <a:pt x="6133" y="13248"/>
                </a:lnTo>
                <a:lnTo>
                  <a:pt x="6133" y="7499"/>
                </a:lnTo>
                <a:close/>
              </a:path>
            </a:pathLst>
          </a:custGeom>
          <a:solidFill>
            <a:srgbClr val="024C89"/>
          </a:solidFill>
          <a:ln w="12700">
            <a:miter lim="400000"/>
          </a:ln>
        </p:spPr>
        <p:txBody>
          <a:bodyPr lIns="45719" rIns="45719"/>
          <a:lstStyle/>
          <a:p>
            <a:pPr>
              <a:defRPr>
                <a:solidFill>
                  <a:srgbClr val="024C89"/>
                </a:solidFill>
              </a:defRPr>
            </a:pPr>
          </a:p>
        </p:txBody>
      </p:sp>
      <p:sp>
        <p:nvSpPr>
          <p:cNvPr id="198" name="圆形"/>
          <p:cNvSpPr/>
          <p:nvPr/>
        </p:nvSpPr>
        <p:spPr>
          <a:xfrm>
            <a:off x="3846512" y="3813175"/>
            <a:ext cx="144463" cy="144463"/>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199" name="Python的缺点"/>
          <p:cNvSpPr txBox="1"/>
          <p:nvPr/>
        </p:nvSpPr>
        <p:spPr>
          <a:xfrm>
            <a:off x="4179887" y="3680936"/>
            <a:ext cx="3848101"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a:solidFill>
                  <a:schemeClr val="accent1">
                    <a:lumOff val="44000"/>
                  </a:schemeClr>
                </a:solidFill>
                <a:latin typeface="微软雅黑"/>
                <a:ea typeface="微软雅黑"/>
                <a:cs typeface="微软雅黑"/>
                <a:sym typeface="微软雅黑"/>
              </a:defRPr>
            </a:lvl1pPr>
          </a:lstStyle>
          <a:p>
            <a:pPr/>
            <a:r>
              <a:t>Python的缺点</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3.3 输入和输出"/>
          <p:cNvSpPr txBox="1"/>
          <p:nvPr/>
        </p:nvSpPr>
        <p:spPr>
          <a:xfrm>
            <a:off x="-1" y="-2"/>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4.1	</a:t>
            </a:r>
            <a:r>
              <a:t>数据类型和变量</a:t>
            </a:r>
          </a:p>
        </p:txBody>
      </p:sp>
      <p:sp>
        <p:nvSpPr>
          <p:cNvPr id="439" name="矩形 2"/>
          <p:cNvSpPr txBox="1"/>
          <p:nvPr/>
        </p:nvSpPr>
        <p:spPr>
          <a:xfrm>
            <a:off x="381152" y="1700808"/>
            <a:ext cx="8038552" cy="4161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191919"/>
                </a:solidFill>
                <a:latin typeface="微软雅黑"/>
                <a:ea typeface="微软雅黑"/>
                <a:cs typeface="微软雅黑"/>
                <a:sym typeface="微软雅黑"/>
              </a:defRPr>
            </a:pPr>
            <a:r>
              <a:t>变量命名时，需要注意这几点：</a:t>
            </a:r>
          </a:p>
          <a:p>
            <a:pPr>
              <a:lnSpc>
                <a:spcPct val="150000"/>
              </a:lnSpc>
              <a:defRPr>
                <a:solidFill>
                  <a:srgbClr val="191919"/>
                </a:solidFill>
                <a:latin typeface="微软雅黑"/>
                <a:ea typeface="微软雅黑"/>
                <a:cs typeface="微软雅黑"/>
                <a:sym typeface="微软雅黑"/>
              </a:defRPr>
            </a:pPr>
          </a:p>
          <a:p>
            <a:pPr>
              <a:lnSpc>
                <a:spcPct val="150000"/>
              </a:lnSpc>
              <a:defRPr>
                <a:solidFill>
                  <a:srgbClr val="191919"/>
                </a:solidFill>
                <a:latin typeface="微软雅黑"/>
                <a:ea typeface="微软雅黑"/>
                <a:cs typeface="微软雅黑"/>
                <a:sym typeface="微软雅黑"/>
              </a:defRPr>
            </a:pPr>
            <a:r>
              <a:t>1</a:t>
            </a:r>
            <a:r>
              <a:t>，变量名只能包含字母、数字和下划线。变量名可以字母或下划线打头，但不能以数字打头，例如，可将变量命名为</a:t>
            </a:r>
            <a:r>
              <a:rPr>
                <a:solidFill>
                  <a:srgbClr val="405E7E"/>
                </a:solidFill>
              </a:rPr>
              <a:t>message_1</a:t>
            </a:r>
            <a:r>
              <a:t>，但不能将其命名为</a:t>
            </a:r>
            <a:r>
              <a:rPr>
                <a:solidFill>
                  <a:srgbClr val="405E7E"/>
                </a:solidFill>
              </a:rPr>
              <a:t>1_message</a:t>
            </a:r>
            <a:r>
              <a:t>。 </a:t>
            </a:r>
          </a:p>
          <a:p>
            <a:pPr>
              <a:lnSpc>
                <a:spcPct val="150000"/>
              </a:lnSpc>
              <a:defRPr>
                <a:solidFill>
                  <a:srgbClr val="191919"/>
                </a:solidFill>
                <a:latin typeface="微软雅黑"/>
                <a:ea typeface="微软雅黑"/>
                <a:cs typeface="微软雅黑"/>
                <a:sym typeface="微软雅黑"/>
              </a:defRPr>
            </a:pPr>
            <a:r>
              <a:t>2</a:t>
            </a:r>
            <a:r>
              <a:t>，变量名不能包含空格，但可使用下划线来分隔其中的单词。例如，变量名</a:t>
            </a:r>
            <a:r>
              <a:t>greeting_message </a:t>
            </a:r>
            <a:r>
              <a:t>可行，但变量名</a:t>
            </a:r>
            <a:r>
              <a:t>greeting message</a:t>
            </a:r>
            <a:r>
              <a:t>会引发错误。 </a:t>
            </a:r>
          </a:p>
          <a:p>
            <a:pPr>
              <a:lnSpc>
                <a:spcPct val="150000"/>
              </a:lnSpc>
              <a:defRPr>
                <a:solidFill>
                  <a:srgbClr val="191919"/>
                </a:solidFill>
                <a:latin typeface="微软雅黑"/>
                <a:ea typeface="微软雅黑"/>
                <a:cs typeface="微软雅黑"/>
                <a:sym typeface="微软雅黑"/>
              </a:defRPr>
            </a:pPr>
            <a:r>
              <a:t>3</a:t>
            </a:r>
            <a:r>
              <a:t>，不要将</a:t>
            </a:r>
            <a:r>
              <a:t>Python</a:t>
            </a:r>
            <a:r>
              <a:t>关键字和函数名用作变量名，即不要使用</a:t>
            </a:r>
            <a:r>
              <a:t>Python</a:t>
            </a:r>
            <a:r>
              <a:t>保留用于特殊用途的单词， 如</a:t>
            </a:r>
            <a:r>
              <a:t>print</a:t>
            </a:r>
          </a:p>
        </p:txBody>
      </p:sp>
      <p:sp>
        <p:nvSpPr>
          <p:cNvPr id="440" name="输入："/>
          <p:cNvSpPr txBox="1"/>
          <p:nvPr/>
        </p:nvSpPr>
        <p:spPr>
          <a:xfrm>
            <a:off x="1075139" y="995109"/>
            <a:ext cx="10185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变量：</a:t>
            </a:r>
          </a:p>
        </p:txBody>
      </p:sp>
      <p:sp>
        <p:nvSpPr>
          <p:cNvPr id="441"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Tree>
  </p:cSld>
  <p:clrMapOvr>
    <a:masterClrMapping/>
  </p:clrMapOvr>
  <p:transition xmlns:p14="http://schemas.microsoft.com/office/powerpoint/2010/main" spd="med" advClick="1"/>
</p:sld>
</file>

<file path=ppt/slides/slide4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7" name="形状"/>
          <p:cNvSpPr/>
          <p:nvPr/>
        </p:nvSpPr>
        <p:spPr>
          <a:xfrm>
            <a:off x="3459536" y="2745049"/>
            <a:ext cx="5547559" cy="39818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7" y="0"/>
                </a:moveTo>
                <a:lnTo>
                  <a:pt x="21600" y="0"/>
                </a:lnTo>
                <a:lnTo>
                  <a:pt x="21600" y="21600"/>
                </a:lnTo>
                <a:lnTo>
                  <a:pt x="517" y="21600"/>
                </a:lnTo>
                <a:cubicBezTo>
                  <a:pt x="232" y="21600"/>
                  <a:pt x="0" y="21031"/>
                  <a:pt x="0" y="20333"/>
                </a:cubicBezTo>
                <a:lnTo>
                  <a:pt x="0" y="1267"/>
                </a:lnTo>
                <a:cubicBezTo>
                  <a:pt x="0" y="569"/>
                  <a:pt x="232" y="0"/>
                  <a:pt x="517" y="0"/>
                </a:cubicBezTo>
                <a:close/>
              </a:path>
            </a:pathLst>
          </a:custGeom>
          <a:solidFill>
            <a:srgbClr val="024C89"/>
          </a:solidFill>
          <a:ln w="12700">
            <a:miter lim="400000"/>
          </a:ln>
          <a:extLst>
            <a:ext uri="{C572A759-6A51-4108-AA02-DFA0A04FC94B}">
              <ma14:wrappingTextBoxFlag xmlns:ma14="http://schemas.microsoft.com/office/mac/drawingml/2011/main" val="1"/>
            </a:ext>
          </a:extLst>
        </p:spPr>
        <p:txBody>
          <a:bodyPr lIns="45719" rIns="45719"/>
          <a:lstStyle/>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p:txBody>
      </p:sp>
      <p:sp>
        <p:nvSpPr>
          <p:cNvPr id="3198" name="14.正则表达式"/>
          <p:cNvSpPr txBox="1"/>
          <p:nvPr/>
        </p:nvSpPr>
        <p:spPr>
          <a:xfrm>
            <a:off x="3519487" y="1468437"/>
            <a:ext cx="5427663" cy="87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4400">
                <a:solidFill>
                  <a:srgbClr val="024C89"/>
                </a:solidFill>
                <a:latin typeface="微软雅黑"/>
                <a:ea typeface="微软雅黑"/>
                <a:cs typeface="微软雅黑"/>
                <a:sym typeface="微软雅黑"/>
              </a:defRPr>
            </a:lvl1pPr>
          </a:lstStyle>
          <a:p>
            <a:pPr/>
            <a:r>
              <a:t>14.正则表达式</a:t>
            </a:r>
          </a:p>
        </p:txBody>
      </p:sp>
      <p:sp>
        <p:nvSpPr>
          <p:cNvPr id="3199" name="椭圆形"/>
          <p:cNvSpPr/>
          <p:nvPr/>
        </p:nvSpPr>
        <p:spPr>
          <a:xfrm>
            <a:off x="3854450" y="30611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200" name="圆形"/>
          <p:cNvSpPr/>
          <p:nvPr/>
        </p:nvSpPr>
        <p:spPr>
          <a:xfrm>
            <a:off x="3854450" y="3596163"/>
            <a:ext cx="144463" cy="142876"/>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201" name="基础"/>
          <p:cNvSpPr txBox="1"/>
          <p:nvPr/>
        </p:nvSpPr>
        <p:spPr>
          <a:xfrm>
            <a:off x="4200525" y="29297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1">
                    <a:lumOff val="44000"/>
                  </a:schemeClr>
                </a:solidFill>
                <a:latin typeface="微软雅黑"/>
                <a:ea typeface="微软雅黑"/>
                <a:cs typeface="微软雅黑"/>
                <a:sym typeface="微软雅黑"/>
              </a:defRPr>
            </a:lvl1pPr>
          </a:lstStyle>
          <a:p>
            <a:pPr/>
            <a:r>
              <a:t>基础</a:t>
            </a:r>
          </a:p>
        </p:txBody>
      </p:sp>
      <p:sp>
        <p:nvSpPr>
          <p:cNvPr id="3202" name="进阶"/>
          <p:cNvSpPr txBox="1"/>
          <p:nvPr/>
        </p:nvSpPr>
        <p:spPr>
          <a:xfrm>
            <a:off x="4200525" y="34631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进阶</a:t>
            </a:r>
          </a:p>
        </p:txBody>
      </p:sp>
      <p:sp>
        <p:nvSpPr>
          <p:cNvPr id="3203" name="形状"/>
          <p:cNvSpPr/>
          <p:nvPr/>
        </p:nvSpPr>
        <p:spPr>
          <a:xfrm>
            <a:off x="1090612" y="2363787"/>
            <a:ext cx="1936751" cy="178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3204" name="椭圆形"/>
          <p:cNvSpPr/>
          <p:nvPr/>
        </p:nvSpPr>
        <p:spPr>
          <a:xfrm>
            <a:off x="3854450" y="41279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205" name="re模块"/>
          <p:cNvSpPr txBox="1"/>
          <p:nvPr/>
        </p:nvSpPr>
        <p:spPr>
          <a:xfrm>
            <a:off x="4200525" y="39965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re模块</a:t>
            </a:r>
          </a:p>
        </p:txBody>
      </p:sp>
      <p:sp>
        <p:nvSpPr>
          <p:cNvPr id="3206" name="椭圆形"/>
          <p:cNvSpPr/>
          <p:nvPr/>
        </p:nvSpPr>
        <p:spPr>
          <a:xfrm>
            <a:off x="3854450" y="4662963"/>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207" name="切分字符串"/>
          <p:cNvSpPr txBox="1"/>
          <p:nvPr/>
        </p:nvSpPr>
        <p:spPr>
          <a:xfrm>
            <a:off x="4200525" y="4531518"/>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切分字符串</a:t>
            </a:r>
          </a:p>
        </p:txBody>
      </p:sp>
      <p:sp>
        <p:nvSpPr>
          <p:cNvPr id="3208" name="椭圆形"/>
          <p:cNvSpPr/>
          <p:nvPr/>
        </p:nvSpPr>
        <p:spPr>
          <a:xfrm>
            <a:off x="3854450" y="5197951"/>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209" name="分组"/>
          <p:cNvSpPr txBox="1"/>
          <p:nvPr/>
        </p:nvSpPr>
        <p:spPr>
          <a:xfrm>
            <a:off x="4200525" y="5064918"/>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分组</a:t>
            </a:r>
          </a:p>
        </p:txBody>
      </p:sp>
      <p:sp>
        <p:nvSpPr>
          <p:cNvPr id="3210" name="椭圆形"/>
          <p:cNvSpPr/>
          <p:nvPr/>
        </p:nvSpPr>
        <p:spPr>
          <a:xfrm>
            <a:off x="3854450" y="5729763"/>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211" name="椭圆形"/>
          <p:cNvSpPr/>
          <p:nvPr/>
        </p:nvSpPr>
        <p:spPr>
          <a:xfrm>
            <a:off x="3854450" y="6264751"/>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212" name="贪婪匹配"/>
          <p:cNvSpPr txBox="1"/>
          <p:nvPr/>
        </p:nvSpPr>
        <p:spPr>
          <a:xfrm>
            <a:off x="4200525" y="5598318"/>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贪婪匹配</a:t>
            </a:r>
          </a:p>
        </p:txBody>
      </p:sp>
      <p:sp>
        <p:nvSpPr>
          <p:cNvPr id="3213" name="编译"/>
          <p:cNvSpPr txBox="1"/>
          <p:nvPr/>
        </p:nvSpPr>
        <p:spPr>
          <a:xfrm>
            <a:off x="4200525" y="6133306"/>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编译</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4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5" name="10.6 使用元类"/>
          <p:cNvSpPr txBox="1"/>
          <p:nvPr/>
        </p:nvSpPr>
        <p:spPr>
          <a:xfrm>
            <a:off x="-1589" y="-1"/>
            <a:ext cx="9145590" cy="5994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4</a:t>
            </a:r>
            <a:r>
              <a:t>.1</a:t>
            </a:r>
            <a:r>
              <a:t> </a:t>
            </a:r>
            <a:r>
              <a:t>	</a:t>
            </a:r>
            <a:r>
              <a:t>基础</a:t>
            </a:r>
          </a:p>
        </p:txBody>
      </p:sp>
      <p:sp>
        <p:nvSpPr>
          <p:cNvPr id="3216" name="TextBox 4"/>
          <p:cNvSpPr txBox="1"/>
          <p:nvPr/>
        </p:nvSpPr>
        <p:spPr>
          <a:xfrm>
            <a:off x="562998" y="1450503"/>
            <a:ext cx="8018004" cy="442884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a:solidFill>
                  <a:srgbClr val="000000"/>
                </a:solidFill>
                <a:latin typeface="Helvetica Neue"/>
                <a:ea typeface="Helvetica Neue"/>
                <a:cs typeface="Helvetica Neue"/>
                <a:sym typeface="Helvetica Neue"/>
              </a:defRPr>
            </a:pPr>
            <a:r>
              <a:t>        字符串是编程时涉及到的最多的一种数据结构，对字符串进行操作的需求几乎无处不在。比如判断一个字符串是否是合法的</a:t>
            </a:r>
            <a:r>
              <a:rPr>
                <a:solidFill>
                  <a:schemeClr val="accent2">
                    <a:satOff val="-67193"/>
                    <a:lumOff val="20931"/>
                  </a:schemeClr>
                </a:solidFill>
              </a:rPr>
              <a:t>Email</a:t>
            </a:r>
            <a:r>
              <a:t>地址，虽然可以编程提取</a:t>
            </a:r>
            <a:r>
              <a:rPr>
                <a:solidFill>
                  <a:schemeClr val="accent2">
                    <a:satOff val="-67193"/>
                    <a:lumOff val="20931"/>
                  </a:schemeClr>
                </a:solidFill>
              </a:rPr>
              <a:t>@</a:t>
            </a:r>
            <a:r>
              <a:t>前后的子串，再分别判断是否是单词和域名，但这样做不但麻烦，而且代码难以复用。</a:t>
            </a:r>
          </a:p>
          <a:p>
            <a:pPr>
              <a:defRPr>
                <a:solidFill>
                  <a:srgbClr val="000000"/>
                </a:solidFill>
                <a:latin typeface="Helvetica Neue"/>
                <a:ea typeface="Helvetica Neue"/>
                <a:cs typeface="Helvetica Neue"/>
                <a:sym typeface="Helvetica Neue"/>
              </a:defRPr>
            </a:pPr>
            <a:r>
              <a:t>        </a:t>
            </a:r>
          </a:p>
          <a:p>
            <a:pPr>
              <a:defRPr>
                <a:solidFill>
                  <a:srgbClr val="000000"/>
                </a:solidFill>
                <a:latin typeface="Helvetica Neue"/>
                <a:ea typeface="Helvetica Neue"/>
                <a:cs typeface="Helvetica Neue"/>
                <a:sym typeface="Helvetica Neue"/>
              </a:defRPr>
            </a:pPr>
            <a:r>
              <a:t>        正则表达式是一种用来匹配字符串的强有力的武器。它的设计思想是用一种描述性的语言来给字符串定义一个规则，凡是符合规则的字符串，就认为它“匹配”了，否则，该字符串就是不合法的。</a:t>
            </a:r>
          </a:p>
          <a:p>
            <a:pPr>
              <a:defRPr>
                <a:solidFill>
                  <a:srgbClr val="000000"/>
                </a:solidFill>
                <a:latin typeface="Helvetica Neue"/>
                <a:ea typeface="Helvetica Neue"/>
                <a:cs typeface="Helvetica Neue"/>
                <a:sym typeface="Helvetica Neue"/>
              </a:defRPr>
            </a:pPr>
          </a:p>
          <a:p>
            <a:pPr>
              <a:defRPr>
                <a:solidFill>
                  <a:srgbClr val="000000"/>
                </a:solidFill>
                <a:latin typeface="Helvetica Neue"/>
                <a:ea typeface="Helvetica Neue"/>
                <a:cs typeface="Helvetica Neue"/>
                <a:sym typeface="Helvetica Neue"/>
              </a:defRPr>
            </a:pPr>
            <a:r>
              <a:t>        所以判断一个字符串是否是合法的</a:t>
            </a:r>
            <a:r>
              <a:rPr>
                <a:solidFill>
                  <a:schemeClr val="accent2">
                    <a:satOff val="-67193"/>
                    <a:lumOff val="20931"/>
                  </a:schemeClr>
                </a:solidFill>
              </a:rPr>
              <a:t>Email</a:t>
            </a:r>
            <a:r>
              <a:t>的方法是：</a:t>
            </a:r>
          </a:p>
          <a:p>
            <a:pPr>
              <a:defRPr>
                <a:solidFill>
                  <a:srgbClr val="000000"/>
                </a:solidFill>
                <a:latin typeface="Helvetica Neue"/>
                <a:ea typeface="Helvetica Neue"/>
                <a:cs typeface="Helvetica Neue"/>
                <a:sym typeface="Helvetica Neue"/>
              </a:defRPr>
            </a:pPr>
          </a:p>
          <a:p>
            <a:pPr>
              <a:defRPr>
                <a:solidFill>
                  <a:srgbClr val="000000"/>
                </a:solidFill>
                <a:latin typeface="Helvetica Neue"/>
                <a:ea typeface="Helvetica Neue"/>
                <a:cs typeface="Helvetica Neue"/>
                <a:sym typeface="Helvetica Neue"/>
              </a:defRPr>
            </a:pPr>
            <a:r>
              <a:t>1，创建一个匹配</a:t>
            </a:r>
            <a:r>
              <a:rPr>
                <a:solidFill>
                  <a:schemeClr val="accent2">
                    <a:satOff val="-67193"/>
                    <a:lumOff val="20931"/>
                  </a:schemeClr>
                </a:solidFill>
              </a:rPr>
              <a:t>Email</a:t>
            </a:r>
            <a:r>
              <a:t>的正则表达式；</a:t>
            </a:r>
          </a:p>
          <a:p>
            <a:pPr>
              <a:defRPr>
                <a:solidFill>
                  <a:srgbClr val="000000"/>
                </a:solidFill>
                <a:latin typeface="Helvetica Neue"/>
                <a:ea typeface="Helvetica Neue"/>
                <a:cs typeface="Helvetica Neue"/>
                <a:sym typeface="Helvetica Neue"/>
              </a:defRPr>
            </a:pPr>
            <a:r>
              <a:t>2，用该正则表达式去匹配用户的输入来判断是否合法。</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4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8" name="TextBox 1"/>
          <p:cNvSpPr txBox="1"/>
          <p:nvPr/>
        </p:nvSpPr>
        <p:spPr>
          <a:xfrm>
            <a:off x="575555" y="954156"/>
            <a:ext cx="7992890" cy="559135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191919"/>
                </a:solidFill>
                <a:latin typeface="Helvetica Neue"/>
                <a:ea typeface="Helvetica Neue"/>
                <a:cs typeface="Helvetica Neue"/>
                <a:sym typeface="Helvetica Neue"/>
              </a:defRPr>
            </a:pPr>
            <a:r>
              <a:t>        在正则表达式中，如果直接给出字符，就是精确匹配。用</a:t>
            </a:r>
            <a:r>
              <a:rPr>
                <a:solidFill>
                  <a:srgbClr val="405E7E"/>
                </a:solidFill>
              </a:rPr>
              <a:t>\d</a:t>
            </a:r>
            <a:r>
              <a:t>可以匹配一个数字，</a:t>
            </a:r>
            <a:r>
              <a:rPr>
                <a:solidFill>
                  <a:srgbClr val="405E7E"/>
                </a:solidFill>
              </a:rPr>
              <a:t>\w</a:t>
            </a:r>
            <a:r>
              <a:t>可以匹配一个字母或数字，所以：</a:t>
            </a:r>
            <a:endParaRPr>
              <a:solidFill>
                <a:srgbClr val="B12923"/>
              </a:solidFill>
            </a:endParaRPr>
          </a:p>
          <a:p>
            <a:pPr marL="180473" indent="-180473">
              <a:buSzPct val="104999"/>
              <a:buChar char="•"/>
              <a:defRPr>
                <a:solidFill>
                  <a:srgbClr val="405E7E"/>
                </a:solidFill>
                <a:latin typeface="Helvetica Neue"/>
                <a:ea typeface="Helvetica Neue"/>
                <a:cs typeface="Helvetica Neue"/>
                <a:sym typeface="Helvetica Neue"/>
              </a:defRPr>
            </a:pPr>
            <a:r>
              <a:t>’00\d'</a:t>
            </a:r>
            <a:r>
              <a:rPr>
                <a:solidFill>
                  <a:srgbClr val="191919"/>
                </a:solidFill>
              </a:rPr>
              <a:t>可以匹配</a:t>
            </a:r>
            <a:r>
              <a:t>'007'</a:t>
            </a:r>
            <a:r>
              <a:rPr>
                <a:solidFill>
                  <a:srgbClr val="191919"/>
                </a:solidFill>
              </a:rPr>
              <a:t>，但无法匹配</a:t>
            </a:r>
            <a:r>
              <a:t>'00A'</a:t>
            </a:r>
            <a:r>
              <a:rPr>
                <a:solidFill>
                  <a:srgbClr val="191919"/>
                </a:solidFill>
              </a:rPr>
              <a:t>；</a:t>
            </a:r>
            <a:endParaRPr>
              <a:solidFill>
                <a:srgbClr val="191919"/>
              </a:solidFill>
            </a:endParaRPr>
          </a:p>
          <a:p>
            <a:pPr marL="180473" indent="-180473">
              <a:buSzPct val="104999"/>
              <a:buChar char="•"/>
              <a:defRPr>
                <a:solidFill>
                  <a:srgbClr val="405E7E"/>
                </a:solidFill>
                <a:latin typeface="Helvetica Neue"/>
                <a:ea typeface="Helvetica Neue"/>
                <a:cs typeface="Helvetica Neue"/>
                <a:sym typeface="Helvetica Neue"/>
              </a:defRPr>
            </a:pPr>
            <a:r>
              <a:rPr>
                <a:solidFill>
                  <a:srgbClr val="B12923"/>
                </a:solidFill>
              </a:rPr>
              <a:t> </a:t>
            </a:r>
            <a:r>
              <a:t>‘\d\d\d'</a:t>
            </a:r>
            <a:r>
              <a:rPr>
                <a:solidFill>
                  <a:srgbClr val="191919"/>
                </a:solidFill>
              </a:rPr>
              <a:t>可以匹配</a:t>
            </a:r>
            <a:r>
              <a:t>'010'</a:t>
            </a:r>
            <a:r>
              <a:rPr>
                <a:solidFill>
                  <a:srgbClr val="191919"/>
                </a:solidFill>
              </a:rPr>
              <a:t>；</a:t>
            </a:r>
            <a:endParaRPr>
              <a:solidFill>
                <a:srgbClr val="B12923"/>
              </a:solidFill>
            </a:endParaRPr>
          </a:p>
          <a:p>
            <a:pPr marL="180473" indent="-180473">
              <a:buSzPct val="104999"/>
              <a:buChar char="•"/>
              <a:defRPr>
                <a:solidFill>
                  <a:srgbClr val="405E7E"/>
                </a:solidFill>
                <a:latin typeface="Helvetica Neue"/>
                <a:ea typeface="Helvetica Neue"/>
                <a:cs typeface="Helvetica Neue"/>
                <a:sym typeface="Helvetica Neue"/>
              </a:defRPr>
            </a:pPr>
            <a:r>
              <a:t>‘\w\w\d'</a:t>
            </a:r>
            <a:r>
              <a:rPr>
                <a:solidFill>
                  <a:srgbClr val="191919"/>
                </a:solidFill>
              </a:rPr>
              <a:t>可以匹配</a:t>
            </a:r>
            <a:r>
              <a:t>'py3'</a:t>
            </a:r>
            <a:r>
              <a:rPr>
                <a:solidFill>
                  <a:srgbClr val="191919"/>
                </a:solidFill>
              </a:rPr>
              <a:t>；</a:t>
            </a:r>
            <a:endParaRPr>
              <a:solidFill>
                <a:srgbClr val="B12923"/>
              </a:solidFill>
            </a:endParaRPr>
          </a:p>
          <a:p>
            <a:pPr marL="180473" indent="-180473">
              <a:buSzPct val="104999"/>
              <a:buChar char="•"/>
              <a:defRPr>
                <a:solidFill>
                  <a:srgbClr val="405E7E"/>
                </a:solidFill>
                <a:latin typeface="Helvetica Neue"/>
                <a:ea typeface="Helvetica Neue"/>
                <a:cs typeface="Helvetica Neue"/>
                <a:sym typeface="Helvetica Neue"/>
              </a:defRPr>
            </a:pPr>
            <a:r>
              <a:rPr>
                <a:solidFill>
                  <a:schemeClr val="accent2">
                    <a:satOff val="-67193"/>
                    <a:lumOff val="20931"/>
                  </a:schemeClr>
                </a:solidFill>
              </a:rPr>
              <a:t> .</a:t>
            </a:r>
            <a:r>
              <a:t>可以匹配任意字符，所以：</a:t>
            </a:r>
          </a:p>
          <a:p>
            <a:pPr marL="180473" indent="-180473">
              <a:buSzPct val="104999"/>
              <a:buChar char="•"/>
              <a:defRPr>
                <a:solidFill>
                  <a:srgbClr val="405E7E"/>
                </a:solidFill>
                <a:latin typeface="Helvetica Neue"/>
                <a:ea typeface="Helvetica Neue"/>
                <a:cs typeface="Helvetica Neue"/>
                <a:sym typeface="Helvetica Neue"/>
              </a:defRPr>
            </a:pPr>
            <a:r>
              <a:rPr>
                <a:solidFill>
                  <a:srgbClr val="B12923"/>
                </a:solidFill>
              </a:rPr>
              <a:t> </a:t>
            </a:r>
            <a:r>
              <a:t>‘py.’</a:t>
            </a:r>
            <a:r>
              <a:rPr>
                <a:solidFill>
                  <a:srgbClr val="191919"/>
                </a:solidFill>
              </a:rPr>
              <a:t>可以匹配</a:t>
            </a:r>
            <a:r>
              <a:t>'pyc'</a:t>
            </a:r>
            <a:r>
              <a:rPr>
                <a:solidFill>
                  <a:srgbClr val="191919"/>
                </a:solidFill>
              </a:rPr>
              <a:t>、</a:t>
            </a:r>
            <a:r>
              <a:t>'pyo'</a:t>
            </a:r>
            <a:r>
              <a:rPr>
                <a:solidFill>
                  <a:srgbClr val="191919"/>
                </a:solidFill>
              </a:rPr>
              <a:t>、</a:t>
            </a:r>
            <a:r>
              <a:t>'py!'</a:t>
            </a:r>
            <a:r>
              <a:rPr>
                <a:solidFill>
                  <a:srgbClr val="191919"/>
                </a:solidFill>
              </a:rPr>
              <a:t>等等。</a:t>
            </a:r>
            <a:endParaRPr>
              <a:solidFill>
                <a:srgbClr val="191919"/>
              </a:solidFill>
            </a:endParaRPr>
          </a:p>
          <a:p>
            <a:pPr>
              <a:defRPr>
                <a:solidFill>
                  <a:srgbClr val="405E7E"/>
                </a:solidFill>
                <a:latin typeface="Helvetica Neue"/>
                <a:ea typeface="Helvetica Neue"/>
                <a:cs typeface="Helvetica Neue"/>
                <a:sym typeface="Helvetica Neue"/>
              </a:defRPr>
            </a:pPr>
            <a:r>
              <a:rPr>
                <a:solidFill>
                  <a:srgbClr val="191919"/>
                </a:solidFill>
              </a:rPr>
              <a:t>        </a:t>
            </a:r>
            <a:r>
              <a:rPr>
                <a:solidFill>
                  <a:srgbClr val="000000"/>
                </a:solidFill>
              </a:rPr>
              <a:t>要匹配变长的字符，在正则表达式中，用</a:t>
            </a:r>
            <a:r>
              <a:rPr>
                <a:solidFill>
                  <a:schemeClr val="accent2">
                    <a:satOff val="-67193"/>
                    <a:lumOff val="20931"/>
                  </a:schemeClr>
                </a:solidFill>
              </a:rPr>
              <a:t>*</a:t>
            </a:r>
            <a:r>
              <a:rPr>
                <a:solidFill>
                  <a:srgbClr val="000000"/>
                </a:solidFill>
              </a:rPr>
              <a:t>表示任意个字符（包括0个），用</a:t>
            </a:r>
            <a:r>
              <a:rPr>
                <a:solidFill>
                  <a:schemeClr val="accent2">
                    <a:satOff val="-67193"/>
                    <a:lumOff val="20931"/>
                  </a:schemeClr>
                </a:solidFill>
              </a:rPr>
              <a:t>+</a:t>
            </a:r>
            <a:r>
              <a:rPr>
                <a:solidFill>
                  <a:srgbClr val="000000"/>
                </a:solidFill>
              </a:rPr>
              <a:t>表示至少一个字符，用</a:t>
            </a:r>
            <a:r>
              <a:rPr>
                <a:solidFill>
                  <a:schemeClr val="accent2">
                    <a:satOff val="-67193"/>
                    <a:lumOff val="20931"/>
                  </a:schemeClr>
                </a:solidFill>
              </a:rPr>
              <a:t>?</a:t>
            </a:r>
            <a:r>
              <a:rPr>
                <a:solidFill>
                  <a:srgbClr val="000000"/>
                </a:solidFill>
              </a:rPr>
              <a:t>表示0个或1个字符，用</a:t>
            </a:r>
            <a:r>
              <a:rPr>
                <a:solidFill>
                  <a:schemeClr val="accent2">
                    <a:satOff val="-67193"/>
                    <a:lumOff val="20931"/>
                  </a:schemeClr>
                </a:solidFill>
              </a:rPr>
              <a:t>{n}</a:t>
            </a:r>
            <a:r>
              <a:rPr>
                <a:solidFill>
                  <a:srgbClr val="000000"/>
                </a:solidFill>
              </a:rPr>
              <a:t>表示n个字符，用</a:t>
            </a:r>
            <a:r>
              <a:rPr>
                <a:solidFill>
                  <a:schemeClr val="accent2">
                    <a:satOff val="-67193"/>
                    <a:lumOff val="20931"/>
                  </a:schemeClr>
                </a:solidFill>
              </a:rPr>
              <a:t>{n,m}</a:t>
            </a:r>
            <a:r>
              <a:rPr>
                <a:solidFill>
                  <a:srgbClr val="000000"/>
                </a:solidFill>
              </a:rPr>
              <a:t>表示n-m个字符：</a:t>
            </a:r>
            <a:endParaRPr>
              <a:solidFill>
                <a:srgbClr val="191919"/>
              </a:solidFill>
            </a:endParaRPr>
          </a:p>
          <a:p>
            <a:pPr>
              <a:defRPr>
                <a:solidFill>
                  <a:srgbClr val="191919"/>
                </a:solidFill>
                <a:latin typeface="Helvetica Neue"/>
                <a:ea typeface="Helvetica Neue"/>
                <a:cs typeface="Helvetica Neue"/>
                <a:sym typeface="Helvetica Neue"/>
              </a:defRPr>
            </a:pPr>
            <a:r>
              <a:t>        </a:t>
            </a:r>
            <a:r>
              <a:t>一个复杂的例子：</a:t>
            </a:r>
            <a:r>
              <a:rPr>
                <a:solidFill>
                  <a:srgbClr val="405E7E"/>
                </a:solidFill>
              </a:rPr>
              <a:t>\d{3}\s+\d{3,8}</a:t>
            </a:r>
            <a:r>
              <a:t>。从左到右解读：</a:t>
            </a:r>
          </a:p>
          <a:p>
            <a:pPr marL="180473" indent="-180473">
              <a:buSzPct val="100000"/>
              <a:buChar char="•"/>
              <a:defRPr>
                <a:solidFill>
                  <a:srgbClr val="191919"/>
                </a:solidFill>
                <a:latin typeface="Helvetica Neue"/>
                <a:ea typeface="Helvetica Neue"/>
                <a:cs typeface="Helvetica Neue"/>
                <a:sym typeface="Helvetica Neue"/>
              </a:defRPr>
            </a:pPr>
            <a:r>
              <a:rPr>
                <a:solidFill>
                  <a:srgbClr val="B12923"/>
                </a:solidFill>
              </a:rPr>
              <a:t> </a:t>
            </a:r>
            <a:r>
              <a:rPr>
                <a:solidFill>
                  <a:schemeClr val="accent2">
                    <a:satOff val="-67193"/>
                    <a:lumOff val="20931"/>
                  </a:schemeClr>
                </a:solidFill>
              </a:rPr>
              <a:t>\d{3}</a:t>
            </a:r>
            <a:r>
              <a:t>表示匹配</a:t>
            </a:r>
            <a:r>
              <a:t>3</a:t>
            </a:r>
            <a:r>
              <a:t>个数字，例如</a:t>
            </a:r>
            <a:r>
              <a:t>’010'</a:t>
            </a:r>
            <a:r>
              <a:t>；</a:t>
            </a:r>
            <a:endParaRPr>
              <a:solidFill>
                <a:srgbClr val="B12923"/>
              </a:solidFill>
            </a:endParaRPr>
          </a:p>
          <a:p>
            <a:pPr marL="180473" indent="-180473">
              <a:buSzPct val="100000"/>
              <a:buChar char="•"/>
              <a:defRPr>
                <a:solidFill>
                  <a:srgbClr val="191919"/>
                </a:solidFill>
                <a:latin typeface="Helvetica Neue"/>
                <a:ea typeface="Helvetica Neue"/>
                <a:cs typeface="Helvetica Neue"/>
                <a:sym typeface="Helvetica Neue"/>
              </a:defRPr>
            </a:pPr>
            <a:r>
              <a:rPr>
                <a:solidFill>
                  <a:schemeClr val="accent2">
                    <a:satOff val="-67193"/>
                    <a:lumOff val="20931"/>
                  </a:schemeClr>
                </a:solidFill>
              </a:rPr>
              <a:t>\s</a:t>
            </a:r>
            <a:r>
              <a:t>可以匹配一个空格（也包括</a:t>
            </a:r>
            <a:r>
              <a:t>Tab</a:t>
            </a:r>
            <a:r>
              <a:t>等空白符），所以</a:t>
            </a:r>
            <a:r>
              <a:rPr>
                <a:solidFill>
                  <a:schemeClr val="accent2">
                    <a:satOff val="-67193"/>
                    <a:lumOff val="20931"/>
                  </a:schemeClr>
                </a:solidFill>
              </a:rPr>
              <a:t>\s+</a:t>
            </a:r>
            <a:r>
              <a:t>表示至少有一个空格，例如匹配</a:t>
            </a:r>
            <a:r>
              <a:t>' '</a:t>
            </a:r>
            <a:r>
              <a:t>，</a:t>
            </a:r>
            <a:r>
              <a:t>' ‘</a:t>
            </a:r>
            <a:r>
              <a:t>等；</a:t>
            </a:r>
            <a:endParaRPr>
              <a:solidFill>
                <a:srgbClr val="B12923"/>
              </a:solidFill>
            </a:endParaRPr>
          </a:p>
          <a:p>
            <a:pPr marL="180473" indent="-180473">
              <a:buSzPct val="100000"/>
              <a:buChar char="•"/>
              <a:defRPr>
                <a:solidFill>
                  <a:srgbClr val="191919"/>
                </a:solidFill>
                <a:latin typeface="Helvetica Neue"/>
                <a:ea typeface="Helvetica Neue"/>
                <a:cs typeface="Helvetica Neue"/>
                <a:sym typeface="Helvetica Neue"/>
              </a:defRPr>
            </a:pPr>
            <a:r>
              <a:rPr>
                <a:solidFill>
                  <a:schemeClr val="accent2">
                    <a:satOff val="-67193"/>
                    <a:lumOff val="20931"/>
                  </a:schemeClr>
                </a:solidFill>
              </a:rPr>
              <a:t>\d{3,8}</a:t>
            </a:r>
            <a:r>
              <a:t>表示</a:t>
            </a:r>
            <a:r>
              <a:t>3-8</a:t>
            </a:r>
            <a:r>
              <a:t>个数字，例如</a:t>
            </a:r>
            <a:r>
              <a:t>’1234567'</a:t>
            </a:r>
            <a:r>
              <a:t>。</a:t>
            </a:r>
            <a:endParaRPr>
              <a:solidFill>
                <a:srgbClr val="B12923"/>
              </a:solidFill>
            </a:endParaRPr>
          </a:p>
          <a:p>
            <a:pPr>
              <a:defRPr>
                <a:solidFill>
                  <a:srgbClr val="191919"/>
                </a:solidFill>
                <a:latin typeface="Helvetica Neue"/>
                <a:ea typeface="Helvetica Neue"/>
                <a:cs typeface="Helvetica Neue"/>
                <a:sym typeface="Helvetica Neue"/>
              </a:defRPr>
            </a:pPr>
            <a:r>
              <a:rPr>
                <a:solidFill>
                  <a:srgbClr val="B12923"/>
                </a:solidFill>
              </a:rPr>
              <a:t>        </a:t>
            </a:r>
            <a:r>
              <a:t>综合起来，上面的正则表达式可以匹配以任意个空格隔开的带区号的电话号码。</a:t>
            </a:r>
          </a:p>
        </p:txBody>
      </p:sp>
      <p:sp>
        <p:nvSpPr>
          <p:cNvPr id="3219" name="10.6 使用元类"/>
          <p:cNvSpPr txBox="1"/>
          <p:nvPr/>
        </p:nvSpPr>
        <p:spPr>
          <a:xfrm>
            <a:off x="-1589" y="-1"/>
            <a:ext cx="9145590" cy="5994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4</a:t>
            </a:r>
            <a:r>
              <a:t>.1</a:t>
            </a:r>
            <a:r>
              <a:t> </a:t>
            </a:r>
            <a:r>
              <a:t>	</a:t>
            </a:r>
            <a:r>
              <a:t>基础</a:t>
            </a:r>
          </a:p>
        </p:txBody>
      </p:sp>
    </p:spTree>
  </p:cSld>
  <p:clrMapOvr>
    <a:masterClrMapping/>
  </p:clrMapOvr>
  <p:transition xmlns:p14="http://schemas.microsoft.com/office/powerpoint/2010/main" spd="med" advClick="1"/>
</p:sld>
</file>

<file path=ppt/slides/slide4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1" name="10.6 使用元类"/>
          <p:cNvSpPr txBox="1"/>
          <p:nvPr/>
        </p:nvSpPr>
        <p:spPr>
          <a:xfrm>
            <a:off x="-1589" y="-1"/>
            <a:ext cx="9145590" cy="5994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4</a:t>
            </a:r>
            <a:r>
              <a:t>.</a:t>
            </a:r>
            <a:r>
              <a:t> 2</a:t>
            </a:r>
            <a:r>
              <a:t>	</a:t>
            </a:r>
            <a:r>
              <a:t>进阶</a:t>
            </a:r>
          </a:p>
        </p:txBody>
      </p:sp>
      <p:sp>
        <p:nvSpPr>
          <p:cNvPr id="3222" name="TextBox 3"/>
          <p:cNvSpPr txBox="1"/>
          <p:nvPr/>
        </p:nvSpPr>
        <p:spPr>
          <a:xfrm>
            <a:off x="539551" y="1141426"/>
            <a:ext cx="8064898" cy="457514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191919"/>
                </a:solidFill>
                <a:latin typeface="Helvetica Neue"/>
                <a:ea typeface="Helvetica Neue"/>
                <a:cs typeface="Helvetica Neue"/>
                <a:sym typeface="Helvetica Neue"/>
              </a:defRPr>
            </a:pPr>
            <a:r>
              <a:t>        要做更精确地匹配，可以用</a:t>
            </a:r>
            <a:r>
              <a:rPr>
                <a:solidFill>
                  <a:srgbClr val="405E7E"/>
                </a:solidFill>
              </a:rPr>
              <a:t>[ ]</a:t>
            </a:r>
            <a:r>
              <a:t>表示范围，比如：</a:t>
            </a:r>
          </a:p>
          <a:p>
            <a:pPr marL="285750" indent="-285750">
              <a:buSzPct val="100000"/>
              <a:buChar char="●"/>
              <a:defRPr>
                <a:solidFill>
                  <a:srgbClr val="405E7E"/>
                </a:solidFill>
                <a:latin typeface="Helvetica Neue"/>
                <a:ea typeface="Helvetica Neue"/>
                <a:cs typeface="Helvetica Neue"/>
                <a:sym typeface="Helvetica Neue"/>
              </a:defRPr>
            </a:pPr>
            <a:r>
              <a:t>[0-9a-zA-Z\_]</a:t>
            </a:r>
            <a:r>
              <a:rPr>
                <a:solidFill>
                  <a:srgbClr val="191919"/>
                </a:solidFill>
              </a:rPr>
              <a:t>可以匹配一个数字、字母或者下划线；</a:t>
            </a:r>
            <a:endParaRPr>
              <a:solidFill>
                <a:srgbClr val="191919"/>
              </a:solidFill>
            </a:endParaRPr>
          </a:p>
          <a:p>
            <a:pPr marL="285750" indent="-285750">
              <a:buSzPct val="100000"/>
              <a:buChar char="●"/>
              <a:defRPr>
                <a:solidFill>
                  <a:srgbClr val="405E7E"/>
                </a:solidFill>
                <a:latin typeface="Helvetica Neue"/>
                <a:ea typeface="Helvetica Neue"/>
                <a:cs typeface="Helvetica Neue"/>
                <a:sym typeface="Helvetica Neue"/>
              </a:defRPr>
            </a:pPr>
            <a:r>
              <a:t>[0-9a-zA-Z\_]+</a:t>
            </a:r>
            <a:r>
              <a:rPr>
                <a:solidFill>
                  <a:srgbClr val="191919"/>
                </a:solidFill>
              </a:rPr>
              <a:t>可以匹配至少由一个数字、字母或者下划线组成的字符串，比如</a:t>
            </a:r>
            <a:r>
              <a:t>'a100'</a:t>
            </a:r>
            <a:r>
              <a:t>，</a:t>
            </a:r>
            <a:r>
              <a:t>'0_Z'</a:t>
            </a:r>
            <a:r>
              <a:t>，</a:t>
            </a:r>
            <a:r>
              <a:t>'Py3000'</a:t>
            </a:r>
            <a:r>
              <a:rPr>
                <a:solidFill>
                  <a:srgbClr val="191919"/>
                </a:solidFill>
              </a:rPr>
              <a:t>等等；</a:t>
            </a:r>
            <a:endParaRPr>
              <a:solidFill>
                <a:srgbClr val="B12923"/>
              </a:solidFill>
            </a:endParaRPr>
          </a:p>
          <a:p>
            <a:pPr marL="285750" indent="-285750">
              <a:buSzPct val="100000"/>
              <a:buChar char="●"/>
              <a:defRPr>
                <a:solidFill>
                  <a:srgbClr val="405E7E"/>
                </a:solidFill>
                <a:latin typeface="Helvetica Neue"/>
                <a:ea typeface="Helvetica Neue"/>
                <a:cs typeface="Helvetica Neue"/>
                <a:sym typeface="Helvetica Neue"/>
              </a:defRPr>
            </a:pPr>
            <a:r>
              <a:t>[a-zA-Z\_][0-9a-zA-Z\_]*</a:t>
            </a:r>
            <a:r>
              <a:rPr>
                <a:solidFill>
                  <a:srgbClr val="191919"/>
                </a:solidFill>
              </a:rPr>
              <a:t>可以匹配由字母或下划线开头，后接任意个由一个数字、字母或者下划线组成的字符串，也就是</a:t>
            </a:r>
            <a:r>
              <a:rPr>
                <a:solidFill>
                  <a:srgbClr val="191919"/>
                </a:solidFill>
              </a:rPr>
              <a:t>Python</a:t>
            </a:r>
            <a:r>
              <a:rPr>
                <a:solidFill>
                  <a:srgbClr val="191919"/>
                </a:solidFill>
              </a:rPr>
              <a:t>合法的变量；</a:t>
            </a:r>
            <a:endParaRPr>
              <a:solidFill>
                <a:srgbClr val="B12923"/>
              </a:solidFill>
            </a:endParaRPr>
          </a:p>
          <a:p>
            <a:pPr marL="285750" indent="-285750">
              <a:buSzPct val="100000"/>
              <a:buChar char="●"/>
              <a:defRPr>
                <a:solidFill>
                  <a:srgbClr val="405E7E"/>
                </a:solidFill>
                <a:latin typeface="Helvetica Neue"/>
                <a:ea typeface="Helvetica Neue"/>
                <a:cs typeface="Helvetica Neue"/>
                <a:sym typeface="Helvetica Neue"/>
              </a:defRPr>
            </a:pPr>
            <a:r>
              <a:t>[a-zA-Z\_][0-9a-zA-Z\_]{0, 19}</a:t>
            </a:r>
            <a:r>
              <a:rPr>
                <a:solidFill>
                  <a:srgbClr val="191919"/>
                </a:solidFill>
              </a:rPr>
              <a:t>更精确地限制了变量的长度是</a:t>
            </a:r>
            <a:r>
              <a:rPr>
                <a:solidFill>
                  <a:srgbClr val="191919"/>
                </a:solidFill>
              </a:rPr>
              <a:t>1-20</a:t>
            </a:r>
            <a:r>
              <a:rPr>
                <a:solidFill>
                  <a:srgbClr val="191919"/>
                </a:solidFill>
              </a:rPr>
              <a:t>个字符（前面</a:t>
            </a:r>
            <a:r>
              <a:rPr>
                <a:solidFill>
                  <a:srgbClr val="191919"/>
                </a:solidFill>
              </a:rPr>
              <a:t>1</a:t>
            </a:r>
            <a:r>
              <a:rPr>
                <a:solidFill>
                  <a:srgbClr val="191919"/>
                </a:solidFill>
              </a:rPr>
              <a:t>个字符</a:t>
            </a:r>
            <a:r>
              <a:rPr>
                <a:solidFill>
                  <a:srgbClr val="191919"/>
                </a:solidFill>
              </a:rPr>
              <a:t>+</a:t>
            </a:r>
            <a:r>
              <a:rPr>
                <a:solidFill>
                  <a:srgbClr val="191919"/>
                </a:solidFill>
              </a:rPr>
              <a:t>后面最多</a:t>
            </a:r>
            <a:r>
              <a:rPr>
                <a:solidFill>
                  <a:srgbClr val="191919"/>
                </a:solidFill>
              </a:rPr>
              <a:t>19</a:t>
            </a:r>
            <a:r>
              <a:rPr>
                <a:solidFill>
                  <a:srgbClr val="191919"/>
                </a:solidFill>
              </a:rPr>
              <a:t>个字符）。</a:t>
            </a:r>
            <a:endParaRPr>
              <a:solidFill>
                <a:srgbClr val="191919"/>
              </a:solidFill>
            </a:endParaRPr>
          </a:p>
          <a:p>
            <a:pPr marL="285750" indent="-285750">
              <a:buSzPct val="100000"/>
              <a:buChar char="●"/>
              <a:defRPr>
                <a:solidFill>
                  <a:srgbClr val="405E7E"/>
                </a:solidFill>
                <a:latin typeface="Helvetica Neue"/>
                <a:ea typeface="Helvetica Neue"/>
                <a:cs typeface="Helvetica Neue"/>
                <a:sym typeface="Helvetica Neue"/>
              </a:defRPr>
            </a:pPr>
            <a:r>
              <a:t>A|B</a:t>
            </a:r>
            <a:r>
              <a:rPr>
                <a:solidFill>
                  <a:srgbClr val="191919"/>
                </a:solidFill>
              </a:rPr>
              <a:t>可以匹配</a:t>
            </a:r>
            <a:r>
              <a:rPr>
                <a:solidFill>
                  <a:srgbClr val="191919"/>
                </a:solidFill>
              </a:rPr>
              <a:t>A</a:t>
            </a:r>
            <a:r>
              <a:rPr>
                <a:solidFill>
                  <a:srgbClr val="191919"/>
                </a:solidFill>
              </a:rPr>
              <a:t>或</a:t>
            </a:r>
            <a:r>
              <a:rPr>
                <a:solidFill>
                  <a:srgbClr val="191919"/>
                </a:solidFill>
              </a:rPr>
              <a:t>B</a:t>
            </a:r>
            <a:r>
              <a:rPr>
                <a:solidFill>
                  <a:srgbClr val="191919"/>
                </a:solidFill>
              </a:rPr>
              <a:t>，所以</a:t>
            </a:r>
            <a:r>
              <a:t>(P|p)ython</a:t>
            </a:r>
            <a:r>
              <a:rPr>
                <a:solidFill>
                  <a:srgbClr val="191919"/>
                </a:solidFill>
              </a:rPr>
              <a:t>可以匹配</a:t>
            </a:r>
            <a:r>
              <a:t>’Python'</a:t>
            </a:r>
            <a:r>
              <a:rPr>
                <a:solidFill>
                  <a:srgbClr val="191919"/>
                </a:solidFill>
              </a:rPr>
              <a:t>或者</a:t>
            </a:r>
            <a:r>
              <a:t>'python'</a:t>
            </a:r>
            <a:r>
              <a:rPr>
                <a:solidFill>
                  <a:srgbClr val="191919"/>
                </a:solidFill>
              </a:rPr>
              <a:t>。</a:t>
            </a:r>
            <a:endParaRPr>
              <a:solidFill>
                <a:srgbClr val="B12923"/>
              </a:solidFill>
            </a:endParaRPr>
          </a:p>
          <a:p>
            <a:pPr marL="285750" indent="-285750">
              <a:buSzPct val="100000"/>
              <a:buChar char="●"/>
              <a:defRPr>
                <a:solidFill>
                  <a:srgbClr val="405E7E"/>
                </a:solidFill>
                <a:latin typeface="Helvetica Neue"/>
                <a:ea typeface="Helvetica Neue"/>
                <a:cs typeface="Helvetica Neue"/>
                <a:sym typeface="Helvetica Neue"/>
              </a:defRPr>
            </a:pPr>
            <a:r>
              <a:rPr>
                <a:solidFill>
                  <a:schemeClr val="accent2">
                    <a:satOff val="-67193"/>
                    <a:lumOff val="20931"/>
                  </a:schemeClr>
                </a:solidFill>
              </a:rPr>
              <a:t>^</a:t>
            </a:r>
            <a:r>
              <a:rPr>
                <a:solidFill>
                  <a:srgbClr val="000000"/>
                </a:solidFill>
              </a:rPr>
              <a:t>表示行的开头，</a:t>
            </a:r>
            <a:r>
              <a:t>^\d</a:t>
            </a:r>
            <a:r>
              <a:rPr>
                <a:solidFill>
                  <a:srgbClr val="000000"/>
                </a:solidFill>
              </a:rPr>
              <a:t>表示必须以数字开头。</a:t>
            </a:r>
            <a:endParaRPr>
              <a:solidFill>
                <a:srgbClr val="000000"/>
              </a:solidFill>
            </a:endParaRPr>
          </a:p>
          <a:p>
            <a:pPr marL="285750" indent="-285750">
              <a:buSzPct val="100000"/>
              <a:buChar char="●"/>
              <a:defRPr>
                <a:solidFill>
                  <a:srgbClr val="405E7E"/>
                </a:solidFill>
                <a:latin typeface="Helvetica Neue"/>
                <a:ea typeface="Helvetica Neue"/>
                <a:cs typeface="Helvetica Neue"/>
                <a:sym typeface="Helvetica Neue"/>
              </a:defRPr>
            </a:pPr>
            <a:r>
              <a:rPr>
                <a:solidFill>
                  <a:srgbClr val="B12923"/>
                </a:solidFill>
              </a:rPr>
              <a:t> </a:t>
            </a:r>
            <a:r>
              <a:t>$</a:t>
            </a:r>
            <a:r>
              <a:rPr>
                <a:solidFill>
                  <a:srgbClr val="191919"/>
                </a:solidFill>
              </a:rPr>
              <a:t>表示行的结束，</a:t>
            </a:r>
            <a:r>
              <a:t>\d$</a:t>
            </a:r>
            <a:r>
              <a:rPr>
                <a:solidFill>
                  <a:srgbClr val="191919"/>
                </a:solidFill>
              </a:rPr>
              <a:t>表示必须以数字结束。</a:t>
            </a:r>
            <a:endParaRPr>
              <a:solidFill>
                <a:srgbClr val="B12923"/>
              </a:solidFill>
            </a:endParaRPr>
          </a:p>
          <a:p>
            <a:pPr marL="285750" indent="-285750">
              <a:buSzPct val="100000"/>
              <a:buChar char="●"/>
              <a:defRPr>
                <a:solidFill>
                  <a:srgbClr val="405E7E"/>
                </a:solidFill>
                <a:latin typeface="Helvetica Neue"/>
                <a:ea typeface="Helvetica Neue"/>
                <a:cs typeface="Helvetica Neue"/>
                <a:sym typeface="Helvetica Neue"/>
              </a:defRPr>
            </a:pPr>
            <a:r>
              <a:t>py</a:t>
            </a:r>
            <a:r>
              <a:rPr>
                <a:solidFill>
                  <a:srgbClr val="000000"/>
                </a:solidFill>
              </a:rPr>
              <a:t>也可以匹配</a:t>
            </a:r>
            <a:r>
              <a:t>'python'</a:t>
            </a:r>
            <a:r>
              <a:t>，</a:t>
            </a:r>
            <a:r>
              <a:rPr>
                <a:solidFill>
                  <a:srgbClr val="000000"/>
                </a:solidFill>
              </a:rPr>
              <a:t>但是加上</a:t>
            </a:r>
            <a:r>
              <a:t>^py$</a:t>
            </a:r>
            <a:r>
              <a:rPr>
                <a:solidFill>
                  <a:srgbClr val="000000"/>
                </a:solidFill>
              </a:rPr>
              <a:t>就变成了整行匹配，就只能匹配</a:t>
            </a:r>
            <a:r>
              <a:t>'py'</a:t>
            </a:r>
            <a:r>
              <a:rPr>
                <a:solidFill>
                  <a:srgbClr val="000000"/>
                </a:solidFill>
              </a:rPr>
              <a:t>了</a:t>
            </a:r>
            <a:r>
              <a:t>。</a:t>
            </a:r>
            <a:endParaRPr>
              <a:solidFill>
                <a:srgbClr val="B12923"/>
              </a:solidFill>
            </a:endParaRPr>
          </a:p>
        </p:txBody>
      </p:sp>
    </p:spTree>
  </p:cSld>
  <p:clrMapOvr>
    <a:masterClrMapping/>
  </p:clrMapOvr>
  <p:transition xmlns:p14="http://schemas.microsoft.com/office/powerpoint/2010/main" spd="med" advClick="1"/>
</p:sld>
</file>

<file path=ppt/slides/slide4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4" name="10.6 使用元类"/>
          <p:cNvSpPr txBox="1"/>
          <p:nvPr/>
        </p:nvSpPr>
        <p:spPr>
          <a:xfrm>
            <a:off x="-1589" y="-4792"/>
            <a:ext cx="9145590" cy="5994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4</a:t>
            </a:r>
            <a:r>
              <a:t>.3</a:t>
            </a:r>
            <a:r>
              <a:t> </a:t>
            </a:r>
            <a:r>
              <a:t>	</a:t>
            </a:r>
            <a:r>
              <a:t>re</a:t>
            </a:r>
            <a:r>
              <a:t>模块</a:t>
            </a:r>
          </a:p>
        </p:txBody>
      </p:sp>
      <p:sp>
        <p:nvSpPr>
          <p:cNvPr id="3225" name="TextBox 4"/>
          <p:cNvSpPr txBox="1"/>
          <p:nvPr/>
        </p:nvSpPr>
        <p:spPr>
          <a:xfrm>
            <a:off x="524532" y="803684"/>
            <a:ext cx="8094936" cy="73284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191919"/>
                </a:solidFill>
                <a:latin typeface="Helvetica Neue"/>
                <a:ea typeface="Helvetica Neue"/>
                <a:cs typeface="Helvetica Neue"/>
                <a:sym typeface="Helvetica Neue"/>
              </a:defRPr>
            </a:pPr>
            <a:r>
              <a:t>        Python</a:t>
            </a:r>
            <a:r>
              <a:t>提供</a:t>
            </a:r>
            <a:r>
              <a:rPr>
                <a:solidFill>
                  <a:srgbClr val="405E7E"/>
                </a:solidFill>
              </a:rPr>
              <a:t>re</a:t>
            </a:r>
            <a:r>
              <a:t>模块，包含所有正则表达式的功能。由于</a:t>
            </a:r>
            <a:r>
              <a:t>Python</a:t>
            </a:r>
            <a:r>
              <a:t>的字符串本身也用</a:t>
            </a:r>
            <a:r>
              <a:t>\</a:t>
            </a:r>
            <a:r>
              <a:t>转义，所以要特别注意：</a:t>
            </a:r>
          </a:p>
        </p:txBody>
      </p:sp>
      <p:sp>
        <p:nvSpPr>
          <p:cNvPr id="3226" name="TextBox 8"/>
          <p:cNvSpPr txBox="1"/>
          <p:nvPr/>
        </p:nvSpPr>
        <p:spPr>
          <a:xfrm>
            <a:off x="505853" y="2678667"/>
            <a:ext cx="7983618" cy="408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191919"/>
                </a:solidFill>
                <a:latin typeface="Helvetica Neue"/>
                <a:ea typeface="Helvetica Neue"/>
                <a:cs typeface="Helvetica Neue"/>
                <a:sym typeface="Helvetica Neue"/>
              </a:defRPr>
            </a:pPr>
            <a:r>
              <a:t>        使用</a:t>
            </a:r>
            <a:r>
              <a:t>Python</a:t>
            </a:r>
            <a:r>
              <a:t>的</a:t>
            </a:r>
            <a:r>
              <a:t>r</a:t>
            </a:r>
            <a:r>
              <a:t>前缀，就不用考虑转义的问题了：</a:t>
            </a:r>
          </a:p>
        </p:txBody>
      </p:sp>
      <p:sp>
        <p:nvSpPr>
          <p:cNvPr id="3227" name="TextBox 11"/>
          <p:cNvSpPr txBox="1"/>
          <p:nvPr/>
        </p:nvSpPr>
        <p:spPr>
          <a:xfrm>
            <a:off x="505853" y="4229748"/>
            <a:ext cx="7983618" cy="73284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405E7E"/>
                </a:solidFill>
                <a:latin typeface="Helvetica Neue"/>
                <a:ea typeface="Helvetica Neue"/>
                <a:cs typeface="Helvetica Neue"/>
                <a:sym typeface="Helvetica Neue"/>
              </a:defRPr>
            </a:pPr>
            <a:r>
              <a:t>        match()</a:t>
            </a:r>
            <a:r>
              <a:rPr>
                <a:solidFill>
                  <a:srgbClr val="191919"/>
                </a:solidFill>
              </a:rPr>
              <a:t>方法判断是否匹配，如果匹配成功，返回一个</a:t>
            </a:r>
            <a:r>
              <a:t>Match</a:t>
            </a:r>
            <a:r>
              <a:rPr>
                <a:solidFill>
                  <a:srgbClr val="191919"/>
                </a:solidFill>
              </a:rPr>
              <a:t>对象，否则返回</a:t>
            </a:r>
            <a:r>
              <a:rPr>
                <a:solidFill>
                  <a:srgbClr val="191919"/>
                </a:solidFill>
              </a:rPr>
              <a:t>None</a:t>
            </a:r>
            <a:r>
              <a:rPr>
                <a:solidFill>
                  <a:srgbClr val="191919"/>
                </a:solidFill>
              </a:rPr>
              <a:t>。常见的判断方法就是：</a:t>
            </a:r>
          </a:p>
        </p:txBody>
      </p:sp>
      <p:sp>
        <p:nvSpPr>
          <p:cNvPr id="3228" name="s = 'ABC\\-001' # Python的字符串…"/>
          <p:cNvSpPr txBox="1"/>
          <p:nvPr/>
        </p:nvSpPr>
        <p:spPr>
          <a:xfrm>
            <a:off x="2527674" y="1679802"/>
            <a:ext cx="3939975" cy="85558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880000"/>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s </a:t>
            </a:r>
            <a:r>
              <a:rPr>
                <a:solidFill>
                  <a:srgbClr val="666600"/>
                </a:solidFill>
              </a:rPr>
              <a:t>=</a:t>
            </a:r>
            <a:r>
              <a:rPr>
                <a:solidFill>
                  <a:srgbClr val="668099">
                    <a:alpha val="40000"/>
                  </a:srgbClr>
                </a:solidFill>
              </a:rPr>
              <a:t> </a:t>
            </a:r>
            <a:r>
              <a:rPr>
                <a:solidFill>
                  <a:srgbClr val="008800"/>
                </a:solidFill>
              </a:rPr>
              <a:t>'ABC\\-001'</a:t>
            </a:r>
            <a:r>
              <a:rPr>
                <a:solidFill>
                  <a:srgbClr val="668099">
                    <a:alpha val="40000"/>
                  </a:srgbClr>
                </a:solidFill>
              </a:rPr>
              <a:t> </a:t>
            </a:r>
            <a:r>
              <a:t># Python的字符串</a:t>
            </a:r>
            <a:endParaRPr>
              <a:solidFill>
                <a:srgbClr val="668099">
                  <a:alpha val="40000"/>
                </a:srgbClr>
              </a:solidFill>
            </a:endParaRPr>
          </a:p>
          <a:p>
            <a:pPr marL="457200" indent="-317500" defTabSz="457200">
              <a:buClr>
                <a:srgbClr val="880000"/>
              </a:buClr>
              <a:buSzPct val="100000"/>
              <a:buFont typeface="Monaco"/>
              <a:buAutoNum type="arabicPeriod" startAt="1"/>
              <a:defRPr sz="1400">
                <a:solidFill>
                  <a:srgbClr val="880000"/>
                </a:solidFill>
                <a:latin typeface="Monaco"/>
                <a:ea typeface="Monaco"/>
                <a:cs typeface="Monaco"/>
                <a:sym typeface="Monaco"/>
              </a:defRPr>
            </a:pPr>
            <a:r>
              <a:t># 对应的正则表达式字符串变成：</a:t>
            </a:r>
            <a:endParaRPr>
              <a:solidFill>
                <a:srgbClr val="668099">
                  <a:alpha val="40000"/>
                </a:srgbClr>
              </a:solidFill>
            </a:endParaRPr>
          </a:p>
          <a:p>
            <a:pPr marL="457200" indent="-317500" defTabSz="457200">
              <a:buClr>
                <a:srgbClr val="880000"/>
              </a:buClr>
              <a:buSzPct val="100000"/>
              <a:buFont typeface="Monaco"/>
              <a:buAutoNum type="arabicPeriod" startAt="1"/>
              <a:defRPr sz="1400">
                <a:solidFill>
                  <a:srgbClr val="880000"/>
                </a:solidFill>
                <a:latin typeface="Monaco"/>
                <a:ea typeface="Monaco"/>
                <a:cs typeface="Monaco"/>
                <a:sym typeface="Monaco"/>
              </a:defRPr>
            </a:pPr>
            <a:r>
              <a:t># 'ABC\-001'</a:t>
            </a:r>
          </a:p>
        </p:txBody>
      </p:sp>
      <p:sp>
        <p:nvSpPr>
          <p:cNvPr id="3229" name="s = r'ABC\-001' # Python的字符串…"/>
          <p:cNvSpPr txBox="1"/>
          <p:nvPr/>
        </p:nvSpPr>
        <p:spPr>
          <a:xfrm>
            <a:off x="2602012" y="3130899"/>
            <a:ext cx="3939975" cy="85558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880000"/>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s </a:t>
            </a:r>
            <a:r>
              <a:rPr>
                <a:solidFill>
                  <a:srgbClr val="666600"/>
                </a:solidFill>
              </a:rPr>
              <a:t>=</a:t>
            </a:r>
            <a:r>
              <a:rPr>
                <a:solidFill>
                  <a:srgbClr val="668099">
                    <a:alpha val="40000"/>
                  </a:srgbClr>
                </a:solidFill>
              </a:rPr>
              <a:t> r</a:t>
            </a:r>
            <a:r>
              <a:rPr>
                <a:solidFill>
                  <a:srgbClr val="008800"/>
                </a:solidFill>
              </a:rPr>
              <a:t>'ABC\-001'</a:t>
            </a:r>
            <a:r>
              <a:rPr>
                <a:solidFill>
                  <a:srgbClr val="668099">
                    <a:alpha val="40000"/>
                  </a:srgbClr>
                </a:solidFill>
              </a:rPr>
              <a:t> </a:t>
            </a:r>
            <a:r>
              <a:t># Python的字符串</a:t>
            </a:r>
            <a:endParaRPr>
              <a:solidFill>
                <a:srgbClr val="668099">
                  <a:alpha val="40000"/>
                </a:srgbClr>
              </a:solidFill>
            </a:endParaRPr>
          </a:p>
          <a:p>
            <a:pPr marL="457200" indent="-317500" defTabSz="457200">
              <a:buClr>
                <a:srgbClr val="880000"/>
              </a:buClr>
              <a:buSzPct val="100000"/>
              <a:buFont typeface="Monaco"/>
              <a:buAutoNum type="arabicPeriod" startAt="1"/>
              <a:defRPr sz="1400">
                <a:solidFill>
                  <a:srgbClr val="880000"/>
                </a:solidFill>
                <a:latin typeface="Monaco"/>
                <a:ea typeface="Monaco"/>
                <a:cs typeface="Monaco"/>
                <a:sym typeface="Monaco"/>
              </a:defRPr>
            </a:pPr>
            <a:r>
              <a:t># 对应的正则表达式字符串不变：</a:t>
            </a:r>
            <a:endParaRPr>
              <a:solidFill>
                <a:srgbClr val="668099">
                  <a:alpha val="40000"/>
                </a:srgbClr>
              </a:solidFill>
            </a:endParaRPr>
          </a:p>
          <a:p>
            <a:pPr marL="457200" indent="-317500" defTabSz="457200">
              <a:buClr>
                <a:srgbClr val="880000"/>
              </a:buClr>
              <a:buSzPct val="100000"/>
              <a:buFont typeface="Monaco"/>
              <a:buAutoNum type="arabicPeriod" startAt="1"/>
              <a:defRPr sz="1400">
                <a:solidFill>
                  <a:srgbClr val="880000"/>
                </a:solidFill>
                <a:latin typeface="Monaco"/>
                <a:ea typeface="Monaco"/>
                <a:cs typeface="Monaco"/>
                <a:sym typeface="Monaco"/>
              </a:defRPr>
            </a:pPr>
            <a:r>
              <a:t># 'ABC\-001'</a:t>
            </a:r>
          </a:p>
        </p:txBody>
      </p:sp>
      <p:sp>
        <p:nvSpPr>
          <p:cNvPr id="3230" name="test = '用户输入的字符串'…"/>
          <p:cNvSpPr txBox="1"/>
          <p:nvPr/>
        </p:nvSpPr>
        <p:spPr>
          <a:xfrm>
            <a:off x="2566461" y="5036576"/>
            <a:ext cx="4011078" cy="133818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test </a:t>
            </a:r>
            <a:r>
              <a:rPr>
                <a:solidFill>
                  <a:srgbClr val="666600"/>
                </a:solidFill>
              </a:rPr>
              <a:t>=</a:t>
            </a:r>
            <a:r>
              <a:rPr>
                <a:solidFill>
                  <a:srgbClr val="668099">
                    <a:alpha val="40000"/>
                  </a:srgbClr>
                </a:solidFill>
              </a:rPr>
              <a:t> </a:t>
            </a:r>
            <a:r>
              <a:t>'用户输入的字符串'</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000088"/>
                </a:solidFill>
              </a:rPr>
              <a:t>if</a:t>
            </a:r>
            <a:r>
              <a:rPr>
                <a:solidFill>
                  <a:srgbClr val="668099">
                    <a:alpha val="40000"/>
                  </a:srgbClr>
                </a:solidFill>
              </a:rPr>
              <a:t> re</a:t>
            </a:r>
            <a:r>
              <a:rPr>
                <a:solidFill>
                  <a:srgbClr val="666600"/>
                </a:solidFill>
              </a:rPr>
              <a:t>.</a:t>
            </a:r>
            <a:r>
              <a:rPr>
                <a:solidFill>
                  <a:srgbClr val="668099">
                    <a:alpha val="40000"/>
                  </a:srgbClr>
                </a:solidFill>
              </a:rPr>
              <a:t>match</a:t>
            </a:r>
            <a:r>
              <a:rPr>
                <a:solidFill>
                  <a:srgbClr val="666600"/>
                </a:solidFill>
              </a:rPr>
              <a:t>(</a:t>
            </a:r>
            <a:r>
              <a:rPr>
                <a:solidFill>
                  <a:srgbClr val="668099">
                    <a:alpha val="40000"/>
                  </a:srgbClr>
                </a:solidFill>
              </a:rPr>
              <a:t>r</a:t>
            </a:r>
            <a:r>
              <a:t>'正则表达式'</a:t>
            </a:r>
            <a:r>
              <a:rPr>
                <a:solidFill>
                  <a:srgbClr val="666600"/>
                </a:solidFill>
              </a:rPr>
              <a:t>,</a:t>
            </a:r>
            <a:r>
              <a:rPr>
                <a:solidFill>
                  <a:srgbClr val="668099">
                    <a:alpha val="40000"/>
                  </a:srgbClr>
                </a:solidFill>
              </a:rPr>
              <a:t> test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'ok'</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else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'failed'</a:t>
            </a:r>
            <a:r>
              <a:rPr>
                <a:solidFill>
                  <a:srgbClr val="666600"/>
                </a:solidFill>
              </a:rPr>
              <a:t>)</a:t>
            </a:r>
          </a:p>
        </p:txBody>
      </p:sp>
    </p:spTree>
  </p:cSld>
  <p:clrMapOvr>
    <a:masterClrMapping/>
  </p:clrMapOvr>
  <p:transition xmlns:p14="http://schemas.microsoft.com/office/powerpoint/2010/main" spd="med" advClick="1"/>
</p:sld>
</file>

<file path=ppt/slides/slide4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2" name="10.6 使用元类"/>
          <p:cNvSpPr txBox="1"/>
          <p:nvPr/>
        </p:nvSpPr>
        <p:spPr>
          <a:xfrm>
            <a:off x="-1589" y="-4792"/>
            <a:ext cx="9145590" cy="5994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4</a:t>
            </a:r>
            <a:r>
              <a:t>.4</a:t>
            </a:r>
            <a:r>
              <a:t> </a:t>
            </a:r>
            <a:r>
              <a:t>	</a:t>
            </a:r>
            <a:r>
              <a:t>切分字符串</a:t>
            </a:r>
          </a:p>
        </p:txBody>
      </p:sp>
      <p:sp>
        <p:nvSpPr>
          <p:cNvPr id="3233" name="TextBox 2"/>
          <p:cNvSpPr txBox="1"/>
          <p:nvPr/>
        </p:nvSpPr>
        <p:spPr>
          <a:xfrm>
            <a:off x="719571" y="786943"/>
            <a:ext cx="7704858" cy="408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191919"/>
                </a:solidFill>
                <a:latin typeface="Helvetica Neue"/>
                <a:ea typeface="Helvetica Neue"/>
                <a:cs typeface="Helvetica Neue"/>
                <a:sym typeface="Helvetica Neue"/>
              </a:defRPr>
            </a:lvl1pPr>
          </a:lstStyle>
          <a:p>
            <a:pPr/>
            <a:r>
              <a:t>用正则表达式切分字符串比用固定的字符更灵活，正常的切分代码：</a:t>
            </a:r>
          </a:p>
        </p:txBody>
      </p:sp>
      <p:pic>
        <p:nvPicPr>
          <p:cNvPr id="3234" name="图片 3" descr="图片 3"/>
          <p:cNvPicPr>
            <a:picLocks noChangeAspect="1"/>
          </p:cNvPicPr>
          <p:nvPr/>
        </p:nvPicPr>
        <p:blipFill>
          <a:blip r:embed="rId2">
            <a:extLst/>
          </a:blip>
          <a:stretch>
            <a:fillRect/>
          </a:stretch>
        </p:blipFill>
        <p:spPr>
          <a:xfrm>
            <a:off x="3605077" y="1388177"/>
            <a:ext cx="1933846" cy="342949"/>
          </a:xfrm>
          <a:prstGeom prst="rect">
            <a:avLst/>
          </a:prstGeom>
          <a:ln w="12700">
            <a:miter lim="400000"/>
          </a:ln>
        </p:spPr>
      </p:pic>
      <p:sp>
        <p:nvSpPr>
          <p:cNvPr id="3235" name="TextBox 4"/>
          <p:cNvSpPr txBox="1"/>
          <p:nvPr/>
        </p:nvSpPr>
        <p:spPr>
          <a:xfrm>
            <a:off x="719240" y="1964241"/>
            <a:ext cx="6624737" cy="408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191919"/>
                </a:solidFill>
                <a:latin typeface="Helvetica Neue"/>
                <a:ea typeface="Helvetica Neue"/>
                <a:cs typeface="Helvetica Neue"/>
                <a:sym typeface="Helvetica Neue"/>
              </a:defRPr>
            </a:lvl1pPr>
          </a:lstStyle>
          <a:p>
            <a:pPr/>
            <a:r>
              <a:t>无法识别连续的空格，用正则表达式试试：</a:t>
            </a:r>
          </a:p>
        </p:txBody>
      </p:sp>
      <p:sp>
        <p:nvSpPr>
          <p:cNvPr id="3236" name="TextBox 5"/>
          <p:cNvSpPr txBox="1"/>
          <p:nvPr/>
        </p:nvSpPr>
        <p:spPr>
          <a:xfrm>
            <a:off x="685307" y="3059670"/>
            <a:ext cx="6984777" cy="408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191919"/>
                </a:solidFill>
                <a:latin typeface="Helvetica Neue"/>
                <a:ea typeface="Helvetica Neue"/>
                <a:cs typeface="Helvetica Neue"/>
                <a:sym typeface="Helvetica Neue"/>
              </a:defRPr>
            </a:pPr>
            <a:r>
              <a:t>无论多少个空格都可以正常分割。加入 </a:t>
            </a:r>
            <a:r>
              <a:rPr>
                <a:solidFill>
                  <a:srgbClr val="405E7E"/>
                </a:solidFill>
              </a:rPr>
              <a:t>, </a:t>
            </a:r>
            <a:r>
              <a:t>试试：</a:t>
            </a:r>
          </a:p>
        </p:txBody>
      </p:sp>
      <p:sp>
        <p:nvSpPr>
          <p:cNvPr id="3237" name="TextBox 6"/>
          <p:cNvSpPr txBox="1"/>
          <p:nvPr/>
        </p:nvSpPr>
        <p:spPr>
          <a:xfrm>
            <a:off x="719240" y="4236968"/>
            <a:ext cx="6624737" cy="408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191919"/>
                </a:solidFill>
                <a:latin typeface="Helvetica Neue"/>
                <a:ea typeface="Helvetica Neue"/>
                <a:cs typeface="Helvetica Neue"/>
                <a:sym typeface="Helvetica Neue"/>
              </a:defRPr>
            </a:pPr>
            <a:r>
              <a:t>再加入</a:t>
            </a:r>
            <a:r>
              <a:rPr>
                <a:solidFill>
                  <a:schemeClr val="accent2">
                    <a:satOff val="-67193"/>
                    <a:lumOff val="20931"/>
                  </a:schemeClr>
                </a:solidFill>
              </a:rPr>
              <a:t> </a:t>
            </a:r>
            <a:r>
              <a:rPr>
                <a:solidFill>
                  <a:srgbClr val="405E7E"/>
                </a:solidFill>
              </a:rPr>
              <a:t>; </a:t>
            </a:r>
            <a:r>
              <a:t>试试：</a:t>
            </a:r>
          </a:p>
        </p:txBody>
      </p:sp>
      <p:pic>
        <p:nvPicPr>
          <p:cNvPr id="3238" name="图片 7" descr="图片 7"/>
          <p:cNvPicPr>
            <a:picLocks noChangeAspect="1"/>
          </p:cNvPicPr>
          <p:nvPr/>
        </p:nvPicPr>
        <p:blipFill>
          <a:blip r:embed="rId3">
            <a:extLst/>
          </a:blip>
          <a:stretch>
            <a:fillRect/>
          </a:stretch>
        </p:blipFill>
        <p:spPr>
          <a:xfrm>
            <a:off x="3275782" y="2503876"/>
            <a:ext cx="2429215" cy="323896"/>
          </a:xfrm>
          <a:prstGeom prst="rect">
            <a:avLst/>
          </a:prstGeom>
          <a:ln w="12700">
            <a:miter lim="400000"/>
          </a:ln>
        </p:spPr>
      </p:pic>
      <p:pic>
        <p:nvPicPr>
          <p:cNvPr id="3239" name="图片 9" descr="图片 9"/>
          <p:cNvPicPr>
            <a:picLocks noChangeAspect="1"/>
          </p:cNvPicPr>
          <p:nvPr/>
        </p:nvPicPr>
        <p:blipFill>
          <a:blip r:embed="rId4">
            <a:extLst/>
          </a:blip>
          <a:stretch>
            <a:fillRect/>
          </a:stretch>
        </p:blipFill>
        <p:spPr>
          <a:xfrm>
            <a:off x="2985229" y="4797152"/>
            <a:ext cx="3010321" cy="342949"/>
          </a:xfrm>
          <a:prstGeom prst="rect">
            <a:avLst/>
          </a:prstGeom>
          <a:ln w="12700">
            <a:miter lim="400000"/>
          </a:ln>
        </p:spPr>
      </p:pic>
      <p:pic>
        <p:nvPicPr>
          <p:cNvPr id="3240" name="图片 11" descr="图片 11"/>
          <p:cNvPicPr>
            <a:picLocks noChangeAspect="1"/>
          </p:cNvPicPr>
          <p:nvPr/>
        </p:nvPicPr>
        <p:blipFill>
          <a:blip r:embed="rId5">
            <a:extLst/>
          </a:blip>
          <a:stretch>
            <a:fillRect/>
          </a:stretch>
        </p:blipFill>
        <p:spPr>
          <a:xfrm>
            <a:off x="3043023" y="3742775"/>
            <a:ext cx="3057953" cy="342949"/>
          </a:xfrm>
          <a:prstGeom prst="rect">
            <a:avLst/>
          </a:prstGeom>
          <a:ln w="12700">
            <a:miter lim="400000"/>
          </a:ln>
        </p:spPr>
      </p:pic>
      <p:sp>
        <p:nvSpPr>
          <p:cNvPr id="3241" name="TextBox 12"/>
          <p:cNvSpPr txBox="1"/>
          <p:nvPr/>
        </p:nvSpPr>
        <p:spPr>
          <a:xfrm>
            <a:off x="698094" y="5455317"/>
            <a:ext cx="5616625" cy="408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191919"/>
                </a:solidFill>
                <a:latin typeface="Helvetica Neue"/>
                <a:ea typeface="Helvetica Neue"/>
                <a:cs typeface="Helvetica Neue"/>
                <a:sym typeface="Helvetica Neue"/>
              </a:defRPr>
            </a:lvl1pPr>
          </a:lstStyle>
          <a:p>
            <a:pPr/>
            <a:r>
              <a:t>用正则表达式可以把不规范的输入转化成正确的数组。</a:t>
            </a:r>
          </a:p>
        </p:txBody>
      </p:sp>
    </p:spTree>
  </p:cSld>
  <p:clrMapOvr>
    <a:masterClrMapping/>
  </p:clrMapOvr>
  <p:transition xmlns:p14="http://schemas.microsoft.com/office/powerpoint/2010/main" spd="med" advClick="1"/>
</p:sld>
</file>

<file path=ppt/slides/slide4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3" name="10.6 使用元类"/>
          <p:cNvSpPr txBox="1"/>
          <p:nvPr/>
        </p:nvSpPr>
        <p:spPr>
          <a:xfrm>
            <a:off x="-1589" y="-4792"/>
            <a:ext cx="9145590" cy="5994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4</a:t>
            </a:r>
            <a:r>
              <a:t>.</a:t>
            </a:r>
            <a:r>
              <a:t>5</a:t>
            </a:r>
            <a:r>
              <a:t>	</a:t>
            </a:r>
            <a:r>
              <a:t>分组</a:t>
            </a:r>
          </a:p>
        </p:txBody>
      </p:sp>
      <p:sp>
        <p:nvSpPr>
          <p:cNvPr id="3244" name="TextBox 2"/>
          <p:cNvSpPr txBox="1"/>
          <p:nvPr/>
        </p:nvSpPr>
        <p:spPr>
          <a:xfrm>
            <a:off x="517164" y="971207"/>
            <a:ext cx="8109672" cy="138064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191919"/>
                </a:solidFill>
                <a:latin typeface="Helvetica Neue"/>
                <a:ea typeface="Helvetica Neue"/>
                <a:cs typeface="Helvetica Neue"/>
                <a:sym typeface="Helvetica Neue"/>
              </a:defRPr>
            </a:pPr>
            <a:r>
              <a:t>        除了简单地判断是否匹配之外，正则表达式还有提取子串的强大功能。用</a:t>
            </a:r>
            <a:r>
              <a:rPr>
                <a:solidFill>
                  <a:srgbClr val="405E7E"/>
                </a:solidFill>
              </a:rPr>
              <a:t>( )</a:t>
            </a:r>
            <a:r>
              <a:t>表示的就是要提取的分组（</a:t>
            </a:r>
            <a:r>
              <a:t>Group</a:t>
            </a:r>
            <a:r>
              <a:t>）。比如：</a:t>
            </a:r>
          </a:p>
          <a:p>
            <a:pPr>
              <a:defRPr>
                <a:solidFill>
                  <a:srgbClr val="405E7E"/>
                </a:solidFill>
                <a:latin typeface="Helvetica Neue"/>
                <a:ea typeface="Helvetica Neue"/>
                <a:cs typeface="Helvetica Neue"/>
                <a:sym typeface="Helvetica Neue"/>
              </a:defRPr>
            </a:pPr>
            <a:r>
              <a:t>        ^(\d{3})-(\d{3,8})$</a:t>
            </a:r>
            <a:r>
              <a:rPr>
                <a:solidFill>
                  <a:srgbClr val="191919"/>
                </a:solidFill>
              </a:rPr>
              <a:t>分别定义了两个组，可以直接从匹配的字符串中提取出区号和本地号码：</a:t>
            </a:r>
          </a:p>
        </p:txBody>
      </p:sp>
      <p:pic>
        <p:nvPicPr>
          <p:cNvPr id="3245" name="图片 3" descr="图片 3"/>
          <p:cNvPicPr>
            <a:picLocks noChangeAspect="1"/>
          </p:cNvPicPr>
          <p:nvPr/>
        </p:nvPicPr>
        <p:blipFill>
          <a:blip r:embed="rId2">
            <a:extLst/>
          </a:blip>
          <a:stretch>
            <a:fillRect/>
          </a:stretch>
        </p:blipFill>
        <p:spPr>
          <a:xfrm>
            <a:off x="2024691" y="2665660"/>
            <a:ext cx="3905796" cy="1390845"/>
          </a:xfrm>
          <a:prstGeom prst="rect">
            <a:avLst/>
          </a:prstGeom>
          <a:ln w="12700">
            <a:miter lim="400000"/>
          </a:ln>
        </p:spPr>
      </p:pic>
      <p:sp>
        <p:nvSpPr>
          <p:cNvPr id="3246" name="TextBox 5"/>
          <p:cNvSpPr txBox="1"/>
          <p:nvPr/>
        </p:nvSpPr>
        <p:spPr>
          <a:xfrm>
            <a:off x="615271" y="4221088"/>
            <a:ext cx="7913458" cy="165364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191919"/>
                </a:solidFill>
                <a:latin typeface="Helvetica Neue"/>
                <a:ea typeface="Helvetica Neue"/>
                <a:cs typeface="Helvetica Neue"/>
                <a:sym typeface="Helvetica Neue"/>
              </a:defRPr>
            </a:pPr>
            <a:r>
              <a:t>        如果正则表达式中定义了组，就可以在</a:t>
            </a:r>
            <a:r>
              <a:rPr>
                <a:solidFill>
                  <a:srgbClr val="405E7E"/>
                </a:solidFill>
              </a:rPr>
              <a:t>Match</a:t>
            </a:r>
            <a:r>
              <a:t>对象上用</a:t>
            </a:r>
            <a:r>
              <a:rPr>
                <a:solidFill>
                  <a:srgbClr val="405E7E"/>
                </a:solidFill>
              </a:rPr>
              <a:t>group()</a:t>
            </a:r>
            <a:r>
              <a:t>方法提取出子串来。</a:t>
            </a:r>
            <a:endParaRPr>
              <a:solidFill>
                <a:srgbClr val="B12923"/>
              </a:solidFill>
            </a:endParaRPr>
          </a:p>
          <a:p>
            <a:pPr>
              <a:defRPr>
                <a:solidFill>
                  <a:srgbClr val="191919"/>
                </a:solidFill>
                <a:latin typeface="Helvetica Neue"/>
                <a:ea typeface="Helvetica Neue"/>
                <a:cs typeface="Helvetica Neue"/>
                <a:sym typeface="Helvetica Neue"/>
              </a:defRPr>
            </a:pPr>
            <a:r>
              <a:rPr>
                <a:solidFill>
                  <a:srgbClr val="B12923"/>
                </a:solidFill>
              </a:rPr>
              <a:t>        </a:t>
            </a:r>
            <a:r>
              <a:t>注意到</a:t>
            </a:r>
            <a:r>
              <a:rPr>
                <a:solidFill>
                  <a:srgbClr val="405E7E"/>
                </a:solidFill>
              </a:rPr>
              <a:t>group(0)</a:t>
            </a:r>
            <a:r>
              <a:t>永远是原始字符串，</a:t>
            </a:r>
            <a:r>
              <a:rPr>
                <a:solidFill>
                  <a:srgbClr val="405E7E"/>
                </a:solidFill>
              </a:rPr>
              <a:t>group(1)</a:t>
            </a:r>
            <a:r>
              <a:rPr>
                <a:solidFill>
                  <a:srgbClr val="405E7E"/>
                </a:solidFill>
              </a:rPr>
              <a:t>、</a:t>
            </a:r>
            <a:r>
              <a:rPr>
                <a:solidFill>
                  <a:srgbClr val="405E7E"/>
                </a:solidFill>
              </a:rPr>
              <a:t>group(2)……</a:t>
            </a:r>
            <a:r>
              <a:t>表示第</a:t>
            </a:r>
            <a:r>
              <a:t>1</a:t>
            </a:r>
            <a:r>
              <a:t>、</a:t>
            </a:r>
            <a:r>
              <a:t>2</a:t>
            </a:r>
            <a:r>
              <a:t>、</a:t>
            </a:r>
            <a:r>
              <a:t>……</a:t>
            </a:r>
            <a:r>
              <a:t>个子串。</a:t>
            </a:r>
            <a:endParaRPr>
              <a:solidFill>
                <a:srgbClr val="B12923"/>
              </a:solidFill>
            </a:endParaRPr>
          </a:p>
        </p:txBody>
      </p:sp>
    </p:spTree>
  </p:cSld>
  <p:clrMapOvr>
    <a:masterClrMapping/>
  </p:clrMapOvr>
  <p:transition xmlns:p14="http://schemas.microsoft.com/office/powerpoint/2010/main" spd="med" advClick="1"/>
</p:sld>
</file>

<file path=ppt/slides/slide4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8" name="10.6 使用元类"/>
          <p:cNvSpPr txBox="1"/>
          <p:nvPr/>
        </p:nvSpPr>
        <p:spPr>
          <a:xfrm>
            <a:off x="-1589" y="-4792"/>
            <a:ext cx="9145590" cy="5994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4</a:t>
            </a:r>
            <a:r>
              <a:t>.</a:t>
            </a:r>
            <a:r>
              <a:t>5</a:t>
            </a:r>
            <a:r>
              <a:t>	</a:t>
            </a:r>
            <a:r>
              <a:t>分组</a:t>
            </a:r>
          </a:p>
        </p:txBody>
      </p:sp>
      <p:sp>
        <p:nvSpPr>
          <p:cNvPr id="3249" name="TextBox 2"/>
          <p:cNvSpPr txBox="1"/>
          <p:nvPr/>
        </p:nvSpPr>
        <p:spPr>
          <a:xfrm>
            <a:off x="542077" y="3356991"/>
            <a:ext cx="8178711" cy="189874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20000"/>
              </a:lnSpc>
              <a:defRPr>
                <a:solidFill>
                  <a:srgbClr val="191919"/>
                </a:solidFill>
                <a:latin typeface="Helvetica Neue"/>
                <a:ea typeface="Helvetica Neue"/>
                <a:cs typeface="Helvetica Neue"/>
                <a:sym typeface="Helvetica Neue"/>
              </a:defRPr>
            </a:pPr>
            <a:r>
              <a:t>        这个正则表达式可以直接识别合法的时间。但是有些时候，用正则表达式也无法做到完全验证，比如识别日期：</a:t>
            </a:r>
            <a:endParaRPr>
              <a:solidFill>
                <a:srgbClr val="B12923"/>
              </a:solidFill>
            </a:endParaRPr>
          </a:p>
          <a:p>
            <a:pPr>
              <a:lnSpc>
                <a:spcPct val="120000"/>
              </a:lnSpc>
              <a:defRPr>
                <a:solidFill>
                  <a:srgbClr val="405E7E"/>
                </a:solidFill>
                <a:latin typeface="Helvetica Neue"/>
                <a:ea typeface="Helvetica Neue"/>
                <a:cs typeface="Helvetica Neue"/>
                <a:sym typeface="Helvetica Neue"/>
              </a:defRPr>
            </a:pPr>
            <a:r>
              <a:t>'^(0[1-9]|1[0-2]|[0-9])-(0[1-9]|1[0-9]|2[0-9]|3[0-1]|[0-9])$' </a:t>
            </a:r>
          </a:p>
          <a:p>
            <a:pPr>
              <a:lnSpc>
                <a:spcPct val="120000"/>
              </a:lnSpc>
              <a:defRPr>
                <a:solidFill>
                  <a:srgbClr val="191919"/>
                </a:solidFill>
                <a:latin typeface="Helvetica Neue"/>
                <a:ea typeface="Helvetica Neue"/>
                <a:cs typeface="Helvetica Neue"/>
                <a:sym typeface="Helvetica Neue"/>
              </a:defRPr>
            </a:pPr>
            <a:r>
              <a:t>        对于</a:t>
            </a:r>
            <a:r>
              <a:t>'2-30'</a:t>
            </a:r>
            <a:r>
              <a:t>，</a:t>
            </a:r>
            <a:r>
              <a:t>'4-31'</a:t>
            </a:r>
            <a:r>
              <a:t>这样的非法日期，用正则还是识别不了，或者说写出来非常困难，这时就需要程序配合识别了。</a:t>
            </a:r>
          </a:p>
        </p:txBody>
      </p:sp>
      <p:sp>
        <p:nvSpPr>
          <p:cNvPr id="3250" name="TextBox 3"/>
          <p:cNvSpPr txBox="1"/>
          <p:nvPr/>
        </p:nvSpPr>
        <p:spPr>
          <a:xfrm>
            <a:off x="894771" y="1204829"/>
            <a:ext cx="6048674" cy="408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191919"/>
                </a:solidFill>
                <a:latin typeface="Helvetica Neue"/>
                <a:ea typeface="Helvetica Neue"/>
                <a:cs typeface="Helvetica Neue"/>
                <a:sym typeface="Helvetica Neue"/>
              </a:defRPr>
            </a:lvl1pPr>
          </a:lstStyle>
          <a:p>
            <a:pPr/>
            <a:r>
              <a:t>提取子串非常有用。来看一个例子：</a:t>
            </a:r>
          </a:p>
        </p:txBody>
      </p:sp>
      <p:pic>
        <p:nvPicPr>
          <p:cNvPr id="3251" name="图片 4" descr="图片 4"/>
          <p:cNvPicPr>
            <a:picLocks noChangeAspect="1"/>
          </p:cNvPicPr>
          <p:nvPr/>
        </p:nvPicPr>
        <p:blipFill>
          <a:blip r:embed="rId2">
            <a:extLst/>
          </a:blip>
          <a:stretch>
            <a:fillRect/>
          </a:stretch>
        </p:blipFill>
        <p:spPr>
          <a:xfrm>
            <a:off x="409875" y="2223950"/>
            <a:ext cx="8443114" cy="737127"/>
          </a:xfrm>
          <a:prstGeom prst="rect">
            <a:avLst/>
          </a:prstGeom>
          <a:ln w="12700">
            <a:miter lim="400000"/>
          </a:ln>
        </p:spPr>
      </p:pic>
    </p:spTree>
  </p:cSld>
  <p:clrMapOvr>
    <a:masterClrMapping/>
  </p:clrMapOvr>
  <p:transition xmlns:p14="http://schemas.microsoft.com/office/powerpoint/2010/main" spd="med" advClick="1"/>
</p:sld>
</file>

<file path=ppt/slides/slide4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3" name="10.6 使用元类"/>
          <p:cNvSpPr txBox="1"/>
          <p:nvPr/>
        </p:nvSpPr>
        <p:spPr>
          <a:xfrm>
            <a:off x="-1589" y="-4792"/>
            <a:ext cx="9145590" cy="5994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4</a:t>
            </a:r>
            <a:r>
              <a:t>.</a:t>
            </a:r>
            <a:r>
              <a:t>6</a:t>
            </a:r>
            <a:r>
              <a:t>	</a:t>
            </a:r>
            <a:r>
              <a:t>贪婪匹配</a:t>
            </a:r>
          </a:p>
        </p:txBody>
      </p:sp>
      <p:sp>
        <p:nvSpPr>
          <p:cNvPr id="3254" name="TextBox 2"/>
          <p:cNvSpPr txBox="1"/>
          <p:nvPr/>
        </p:nvSpPr>
        <p:spPr>
          <a:xfrm>
            <a:off x="683567" y="1022493"/>
            <a:ext cx="7776866" cy="732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191919"/>
                </a:solidFill>
                <a:latin typeface="Helvetica Neue"/>
                <a:ea typeface="Helvetica Neue"/>
                <a:cs typeface="Helvetica Neue"/>
                <a:sym typeface="Helvetica Neue"/>
              </a:defRPr>
            </a:pPr>
            <a:r>
              <a:t>        最后需要特别指出的是，正则匹配默认是贪婪匹配，也就是匹配尽可能多的字符。举例如下，匹配出数字后面的</a:t>
            </a:r>
            <a:r>
              <a:rPr>
                <a:solidFill>
                  <a:srgbClr val="405E7E"/>
                </a:solidFill>
              </a:rPr>
              <a:t>0</a:t>
            </a:r>
            <a:r>
              <a:t>：</a:t>
            </a:r>
          </a:p>
        </p:txBody>
      </p:sp>
      <p:pic>
        <p:nvPicPr>
          <p:cNvPr id="3255" name="图片 3" descr="图片 3"/>
          <p:cNvPicPr>
            <a:picLocks noChangeAspect="1"/>
          </p:cNvPicPr>
          <p:nvPr/>
        </p:nvPicPr>
        <p:blipFill>
          <a:blip r:embed="rId2">
            <a:extLst/>
          </a:blip>
          <a:stretch>
            <a:fillRect/>
          </a:stretch>
        </p:blipFill>
        <p:spPr>
          <a:xfrm>
            <a:off x="2589963" y="2176777"/>
            <a:ext cx="3820058" cy="352475"/>
          </a:xfrm>
          <a:prstGeom prst="rect">
            <a:avLst/>
          </a:prstGeom>
          <a:ln w="12700">
            <a:miter lim="400000"/>
          </a:ln>
        </p:spPr>
      </p:pic>
      <p:pic>
        <p:nvPicPr>
          <p:cNvPr id="3256" name="图片 4" descr="图片 4"/>
          <p:cNvPicPr>
            <a:picLocks noChangeAspect="1"/>
          </p:cNvPicPr>
          <p:nvPr/>
        </p:nvPicPr>
        <p:blipFill>
          <a:blip r:embed="rId3">
            <a:extLst/>
          </a:blip>
          <a:stretch>
            <a:fillRect/>
          </a:stretch>
        </p:blipFill>
        <p:spPr>
          <a:xfrm>
            <a:off x="2628068" y="5155242"/>
            <a:ext cx="3743848" cy="342949"/>
          </a:xfrm>
          <a:prstGeom prst="rect">
            <a:avLst/>
          </a:prstGeom>
          <a:ln w="12700">
            <a:miter lim="400000"/>
          </a:ln>
        </p:spPr>
      </p:pic>
      <p:sp>
        <p:nvSpPr>
          <p:cNvPr id="3257" name="TextBox 5"/>
          <p:cNvSpPr txBox="1"/>
          <p:nvPr/>
        </p:nvSpPr>
        <p:spPr>
          <a:xfrm>
            <a:off x="791579" y="3015426"/>
            <a:ext cx="7560842" cy="165364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191919"/>
                </a:solidFill>
                <a:latin typeface="Helvetica Neue"/>
                <a:ea typeface="Helvetica Neue"/>
                <a:cs typeface="Helvetica Neue"/>
                <a:sym typeface="Helvetica Neue"/>
              </a:defRPr>
            </a:pPr>
            <a:r>
              <a:t>        由于</a:t>
            </a:r>
            <a:r>
              <a:rPr>
                <a:solidFill>
                  <a:srgbClr val="405E7E"/>
                </a:solidFill>
              </a:rPr>
              <a:t>\d+</a:t>
            </a:r>
            <a:r>
              <a:t>采用贪婪匹配，直接把后面的</a:t>
            </a:r>
            <a:r>
              <a:t>0</a:t>
            </a:r>
            <a:r>
              <a:t>全部匹配了，结果</a:t>
            </a:r>
            <a:r>
              <a:rPr>
                <a:solidFill>
                  <a:srgbClr val="405E7E"/>
                </a:solidFill>
              </a:rPr>
              <a:t>0*</a:t>
            </a:r>
            <a:r>
              <a:t>只能匹配空字符串了。</a:t>
            </a:r>
            <a:endParaRPr>
              <a:solidFill>
                <a:srgbClr val="B12923"/>
              </a:solidFill>
            </a:endParaRPr>
          </a:p>
          <a:p>
            <a:pPr>
              <a:defRPr>
                <a:solidFill>
                  <a:srgbClr val="191919"/>
                </a:solidFill>
                <a:latin typeface="Helvetica Neue"/>
                <a:ea typeface="Helvetica Neue"/>
                <a:cs typeface="Helvetica Neue"/>
                <a:sym typeface="Helvetica Neue"/>
              </a:defRPr>
            </a:pPr>
            <a:r>
              <a:rPr>
                <a:solidFill>
                  <a:srgbClr val="B12923"/>
                </a:solidFill>
              </a:rPr>
              <a:t>        </a:t>
            </a:r>
            <a:r>
              <a:t>必须让</a:t>
            </a:r>
            <a:r>
              <a:rPr>
                <a:solidFill>
                  <a:srgbClr val="405E7E"/>
                </a:solidFill>
              </a:rPr>
              <a:t>\d+</a:t>
            </a:r>
            <a:r>
              <a:t>采用非贪婪匹配（也就是尽可能少匹配），才能把后面的</a:t>
            </a:r>
            <a:r>
              <a:rPr>
                <a:solidFill>
                  <a:srgbClr val="405E7E"/>
                </a:solidFill>
              </a:rPr>
              <a:t>0</a:t>
            </a:r>
            <a:r>
              <a:t>匹配出来，加个</a:t>
            </a:r>
            <a:r>
              <a:rPr>
                <a:solidFill>
                  <a:srgbClr val="405E7E"/>
                </a:solidFill>
              </a:rPr>
              <a:t>?</a:t>
            </a:r>
            <a:r>
              <a:t>就可以让</a:t>
            </a:r>
            <a:r>
              <a:rPr>
                <a:solidFill>
                  <a:srgbClr val="405E7E"/>
                </a:solidFill>
              </a:rPr>
              <a:t>\d+</a:t>
            </a:r>
            <a:r>
              <a:t>采用非贪婪匹配：</a:t>
            </a:r>
            <a:endParaRPr>
              <a:solidFill>
                <a:srgbClr val="B12923"/>
              </a:solidFill>
            </a:endParaRPr>
          </a:p>
        </p:txBody>
      </p:sp>
    </p:spTree>
  </p:cSld>
  <p:clrMapOvr>
    <a:masterClrMapping/>
  </p:clrMapOvr>
  <p:transition xmlns:p14="http://schemas.microsoft.com/office/powerpoint/2010/main" spd="med" advClick="0" advTm="5000"/>
</p:sld>
</file>

<file path=ppt/slides/slide4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9" name="10.6 使用元类"/>
          <p:cNvSpPr txBox="1"/>
          <p:nvPr/>
        </p:nvSpPr>
        <p:spPr>
          <a:xfrm>
            <a:off x="-1589" y="-4792"/>
            <a:ext cx="9145590" cy="5994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4</a:t>
            </a:r>
            <a:r>
              <a:t>.</a:t>
            </a:r>
            <a:r>
              <a:t>7</a:t>
            </a:r>
            <a:r>
              <a:t>	</a:t>
            </a:r>
            <a:r>
              <a:t>编译</a:t>
            </a:r>
          </a:p>
        </p:txBody>
      </p:sp>
      <p:sp>
        <p:nvSpPr>
          <p:cNvPr id="3260" name="TextBox 2"/>
          <p:cNvSpPr txBox="1"/>
          <p:nvPr/>
        </p:nvSpPr>
        <p:spPr>
          <a:xfrm>
            <a:off x="683567" y="1019292"/>
            <a:ext cx="7776866" cy="169174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000000"/>
                </a:solidFill>
                <a:latin typeface="Helvetica Neue"/>
                <a:ea typeface="Helvetica Neue"/>
                <a:cs typeface="Helvetica Neue"/>
                <a:sym typeface="Helvetica Neue"/>
              </a:defRPr>
            </a:pPr>
            <a:r>
              <a:t>        在Python中使用正则表达式时，re模块内部会干两件事情：</a:t>
            </a:r>
          </a:p>
          <a:p>
            <a:pPr marL="457200" indent="-317500" defTabSz="457200">
              <a:buClr>
                <a:srgbClr val="666666"/>
              </a:buClr>
              <a:buSzPct val="100000"/>
              <a:buFont typeface="Helvetica Neue"/>
              <a:buAutoNum type="arabicPeriod" startAt="1"/>
              <a:defRPr>
                <a:solidFill>
                  <a:srgbClr val="000000"/>
                </a:solidFill>
                <a:latin typeface="Helvetica Neue"/>
                <a:ea typeface="Helvetica Neue"/>
                <a:cs typeface="Helvetica Neue"/>
                <a:sym typeface="Helvetica Neue"/>
              </a:defRPr>
            </a:pPr>
            <a:r>
              <a:t>编译正则表达式，如果正则表达式的字符串本身不合法，会报错；</a:t>
            </a:r>
          </a:p>
          <a:p>
            <a:pPr marL="457200" indent="-317500" defTabSz="457200">
              <a:buClr>
                <a:srgbClr val="666666"/>
              </a:buClr>
              <a:buSzPct val="100000"/>
              <a:buFont typeface="Helvetica Neue"/>
              <a:buAutoNum type="arabicPeriod" startAt="1"/>
              <a:defRPr>
                <a:solidFill>
                  <a:srgbClr val="000000"/>
                </a:solidFill>
                <a:latin typeface="Helvetica Neue"/>
                <a:ea typeface="Helvetica Neue"/>
                <a:cs typeface="Helvetica Neue"/>
                <a:sym typeface="Helvetica Neue"/>
              </a:defRPr>
            </a:pPr>
            <a:r>
              <a:t>用编译后的正则表达式去匹配字符串。</a:t>
            </a:r>
          </a:p>
          <a:p>
            <a:pPr defTabSz="457200">
              <a:defRPr>
                <a:solidFill>
                  <a:srgbClr val="000000"/>
                </a:solidFill>
                <a:latin typeface="Helvetica Neue"/>
                <a:ea typeface="Helvetica Neue"/>
                <a:cs typeface="Helvetica Neue"/>
                <a:sym typeface="Helvetica Neue"/>
              </a:defRPr>
            </a:pPr>
            <a:r>
              <a:t>        如果一个正则表达式要重复使用几千次，出于效率的考虑，可以预编译该正则表达式，接下来重复使用时就不需要编译这个步骤了，直接匹配：</a:t>
            </a:r>
          </a:p>
        </p:txBody>
      </p:sp>
      <p:sp>
        <p:nvSpPr>
          <p:cNvPr id="3261" name="TextBox 5"/>
          <p:cNvSpPr txBox="1"/>
          <p:nvPr/>
        </p:nvSpPr>
        <p:spPr>
          <a:xfrm>
            <a:off x="791579" y="4685606"/>
            <a:ext cx="7560842" cy="73284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191919"/>
                </a:solidFill>
                <a:latin typeface="Helvetica Neue"/>
                <a:ea typeface="Helvetica Neue"/>
                <a:cs typeface="Helvetica Neue"/>
                <a:sym typeface="Helvetica Neue"/>
              </a:defRPr>
            </a:pPr>
            <a:r>
              <a:t>        编译后生成</a:t>
            </a:r>
            <a:r>
              <a:rPr>
                <a:solidFill>
                  <a:schemeClr val="accent2">
                    <a:satOff val="-67193"/>
                    <a:lumOff val="20931"/>
                  </a:schemeClr>
                </a:solidFill>
              </a:rPr>
              <a:t>Regular Expression</a:t>
            </a:r>
            <a:r>
              <a:t>对象，由于该对象自己包含了正则表达式，所以调用对应的方法时不用给出正则字符串。</a:t>
            </a:r>
          </a:p>
        </p:txBody>
      </p:sp>
      <p:pic>
        <p:nvPicPr>
          <p:cNvPr id="3262" name="图像" descr="图像"/>
          <p:cNvPicPr>
            <a:picLocks noChangeAspect="1"/>
          </p:cNvPicPr>
          <p:nvPr/>
        </p:nvPicPr>
        <p:blipFill>
          <a:blip r:embed="rId2">
            <a:extLst/>
          </a:blip>
          <a:stretch>
            <a:fillRect/>
          </a:stretch>
        </p:blipFill>
        <p:spPr>
          <a:xfrm>
            <a:off x="1784350" y="2943289"/>
            <a:ext cx="5575300" cy="1270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3.3 输入和输出"/>
          <p:cNvSpPr txBox="1"/>
          <p:nvPr/>
        </p:nvSpPr>
        <p:spPr>
          <a:xfrm>
            <a:off x="-1" y="-2"/>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4.1	</a:t>
            </a:r>
            <a:r>
              <a:t>数据类型和变量</a:t>
            </a:r>
          </a:p>
        </p:txBody>
      </p:sp>
      <p:sp>
        <p:nvSpPr>
          <p:cNvPr id="444" name="输入："/>
          <p:cNvSpPr txBox="1"/>
          <p:nvPr/>
        </p:nvSpPr>
        <p:spPr>
          <a:xfrm>
            <a:off x="1075139" y="995109"/>
            <a:ext cx="10185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练习：</a:t>
            </a:r>
          </a:p>
        </p:txBody>
      </p:sp>
      <p:sp>
        <p:nvSpPr>
          <p:cNvPr id="445"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446" name="Rectangle 1"/>
          <p:cNvSpPr txBox="1"/>
          <p:nvPr/>
        </p:nvSpPr>
        <p:spPr>
          <a:xfrm>
            <a:off x="637781" y="1603261"/>
            <a:ext cx="4133292" cy="2832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a:solidFill>
                  <a:srgbClr val="191919"/>
                </a:solidFill>
                <a:latin typeface="微软雅黑"/>
                <a:ea typeface="微软雅黑"/>
                <a:cs typeface="微软雅黑"/>
                <a:sym typeface="微软雅黑"/>
              </a:defRPr>
            </a:pPr>
            <a:r>
              <a:t>请打印出以下变量的值：</a:t>
            </a:r>
          </a:p>
          <a:p>
            <a:pPr>
              <a:defRPr>
                <a:solidFill>
                  <a:srgbClr val="444444"/>
                </a:solidFill>
                <a:latin typeface="微软雅黑"/>
                <a:ea typeface="微软雅黑"/>
                <a:cs typeface="微软雅黑"/>
                <a:sym typeface="微软雅黑"/>
              </a:defRPr>
            </a:pPr>
          </a:p>
          <a:p>
            <a:pPr>
              <a:defRPr>
                <a:solidFill>
                  <a:srgbClr val="444444"/>
                </a:solidFill>
                <a:latin typeface="微软雅黑"/>
                <a:ea typeface="微软雅黑"/>
                <a:cs typeface="微软雅黑"/>
                <a:sym typeface="微软雅黑"/>
              </a:defRPr>
            </a:pPr>
            <a:r>
              <a:t># -*- coding: utf-8 -*- </a:t>
            </a:r>
          </a:p>
          <a:p>
            <a:pPr>
              <a:defRPr>
                <a:solidFill>
                  <a:srgbClr val="444444"/>
                </a:solidFill>
                <a:latin typeface="微软雅黑"/>
                <a:ea typeface="微软雅黑"/>
                <a:cs typeface="微软雅黑"/>
                <a:sym typeface="微软雅黑"/>
              </a:defRPr>
            </a:pPr>
            <a:r>
              <a:t>n = 123 </a:t>
            </a:r>
          </a:p>
          <a:p>
            <a:pPr>
              <a:defRPr>
                <a:solidFill>
                  <a:srgbClr val="444444"/>
                </a:solidFill>
                <a:latin typeface="微软雅黑"/>
                <a:ea typeface="微软雅黑"/>
                <a:cs typeface="微软雅黑"/>
                <a:sym typeface="微软雅黑"/>
              </a:defRPr>
            </a:pPr>
            <a:r>
              <a:t>f = 456.789 </a:t>
            </a:r>
          </a:p>
          <a:p>
            <a:pPr>
              <a:defRPr>
                <a:solidFill>
                  <a:srgbClr val="444444"/>
                </a:solidFill>
                <a:latin typeface="微软雅黑"/>
                <a:ea typeface="微软雅黑"/>
                <a:cs typeface="微软雅黑"/>
                <a:sym typeface="微软雅黑"/>
              </a:defRPr>
            </a:pPr>
            <a:r>
              <a:t>s1 = 'Hello, world' </a:t>
            </a:r>
          </a:p>
          <a:p>
            <a:pPr>
              <a:defRPr>
                <a:solidFill>
                  <a:srgbClr val="444444"/>
                </a:solidFill>
                <a:latin typeface="微软雅黑"/>
                <a:ea typeface="微软雅黑"/>
                <a:cs typeface="微软雅黑"/>
                <a:sym typeface="微软雅黑"/>
              </a:defRPr>
            </a:pPr>
            <a:r>
              <a:t>s2 = 'Hello, \'Adam\'' </a:t>
            </a:r>
          </a:p>
          <a:p>
            <a:pPr>
              <a:defRPr>
                <a:solidFill>
                  <a:srgbClr val="444444"/>
                </a:solidFill>
                <a:latin typeface="微软雅黑"/>
                <a:ea typeface="微软雅黑"/>
                <a:cs typeface="微软雅黑"/>
                <a:sym typeface="微软雅黑"/>
              </a:defRPr>
            </a:pPr>
            <a:r>
              <a:t>s3 = r'Hello, "Bart"' </a:t>
            </a:r>
          </a:p>
          <a:p>
            <a:pPr>
              <a:defRPr>
                <a:solidFill>
                  <a:srgbClr val="444444"/>
                </a:solidFill>
                <a:latin typeface="微软雅黑"/>
                <a:ea typeface="微软雅黑"/>
                <a:cs typeface="微软雅黑"/>
                <a:sym typeface="微软雅黑"/>
              </a:defRPr>
            </a:pPr>
            <a:r>
              <a:t>s4 = r'''Hello, </a:t>
            </a:r>
          </a:p>
          <a:p>
            <a:pPr>
              <a:defRPr>
                <a:solidFill>
                  <a:srgbClr val="444444"/>
                </a:solidFill>
                <a:latin typeface="微软雅黑"/>
                <a:ea typeface="微软雅黑"/>
                <a:cs typeface="微软雅黑"/>
                <a:sym typeface="微软雅黑"/>
              </a:defRPr>
            </a:pPr>
            <a:r>
              <a:t>Lisa!'''</a:t>
            </a:r>
            <a:r>
              <a:rPr>
                <a:solidFill>
                  <a:srgbClr val="F8F8F8"/>
                </a:solidFill>
              </a:rPr>
              <a:t> </a:t>
            </a:r>
          </a:p>
        </p:txBody>
      </p:sp>
    </p:spTree>
  </p:cSld>
  <p:clrMapOvr>
    <a:masterClrMapping/>
  </p:clrMapOvr>
  <p:transition xmlns:p14="http://schemas.microsoft.com/office/powerpoint/2010/main" spd="med" advClick="1"/>
</p:sld>
</file>

<file path=ppt/slides/slide4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4" name="10.6 使用元类"/>
          <p:cNvSpPr txBox="1"/>
          <p:nvPr/>
        </p:nvSpPr>
        <p:spPr>
          <a:xfrm>
            <a:off x="-1589" y="-1"/>
            <a:ext cx="9145590" cy="5994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4     正则表达式</a:t>
            </a:r>
          </a:p>
        </p:txBody>
      </p:sp>
      <p:sp>
        <p:nvSpPr>
          <p:cNvPr id="3265" name="形状"/>
          <p:cNvSpPr/>
          <p:nvPr/>
        </p:nvSpPr>
        <p:spPr>
          <a:xfrm>
            <a:off x="653374" y="942890"/>
            <a:ext cx="431802"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266" name="metaclass："/>
          <p:cNvSpPr txBox="1"/>
          <p:nvPr/>
        </p:nvSpPr>
        <p:spPr>
          <a:xfrm>
            <a:off x="1314366" y="928920"/>
            <a:ext cx="1007363"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练习1：</a:t>
            </a:r>
          </a:p>
        </p:txBody>
      </p:sp>
      <p:sp>
        <p:nvSpPr>
          <p:cNvPr id="3267" name="TextBox 4"/>
          <p:cNvSpPr txBox="1"/>
          <p:nvPr/>
        </p:nvSpPr>
        <p:spPr>
          <a:xfrm>
            <a:off x="562998" y="1637115"/>
            <a:ext cx="8018004" cy="129164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a:solidFill>
                  <a:srgbClr val="000000"/>
                </a:solidFill>
                <a:latin typeface="Helvetica Neue"/>
                <a:ea typeface="Helvetica Neue"/>
                <a:cs typeface="Helvetica Neue"/>
                <a:sym typeface="Helvetica Neue"/>
              </a:defRPr>
            </a:pPr>
            <a:r>
              <a:t>        请尝试写一个验证Email地址的正则表达式。版本一应该可以验证出类似的Email：</a:t>
            </a:r>
          </a:p>
          <a:p>
            <a:pPr marL="457200" indent="-317500" defTabSz="457200">
              <a:buClr>
                <a:srgbClr val="666666"/>
              </a:buClr>
              <a:buSzPct val="100000"/>
              <a:buFont typeface="Helvetica Neue"/>
              <a:buChar char="•"/>
              <a:defRPr>
                <a:solidFill>
                  <a:schemeClr val="accent2">
                    <a:satOff val="-67193"/>
                    <a:lumOff val="20931"/>
                  </a:schemeClr>
                </a:solidFill>
                <a:latin typeface="Helvetica Neue"/>
                <a:ea typeface="Helvetica Neue"/>
                <a:cs typeface="Helvetica Neue"/>
                <a:sym typeface="Helvetica Neue"/>
              </a:defRPr>
            </a:pPr>
            <a:r>
              <a:t>someone@gmail.com</a:t>
            </a:r>
          </a:p>
          <a:p>
            <a:pPr marL="457200" indent="-317500" defTabSz="457200">
              <a:buClr>
                <a:srgbClr val="666666"/>
              </a:buClr>
              <a:buSzPct val="100000"/>
              <a:buFont typeface="Helvetica Neue"/>
              <a:buChar char="•"/>
              <a:defRPr>
                <a:solidFill>
                  <a:schemeClr val="accent2">
                    <a:satOff val="-67193"/>
                    <a:lumOff val="20931"/>
                  </a:schemeClr>
                </a:solidFill>
                <a:latin typeface="Helvetica Neue"/>
                <a:ea typeface="Helvetica Neue"/>
                <a:cs typeface="Helvetica Neue"/>
                <a:sym typeface="Helvetica Neue"/>
              </a:defRPr>
            </a:pPr>
            <a:r>
              <a:t>bill.gates@microsoft.com</a:t>
            </a:r>
          </a:p>
        </p:txBody>
      </p:sp>
      <p:sp>
        <p:nvSpPr>
          <p:cNvPr id="3268" name="形状"/>
          <p:cNvSpPr/>
          <p:nvPr/>
        </p:nvSpPr>
        <p:spPr>
          <a:xfrm>
            <a:off x="677738" y="3337228"/>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269" name="metaclass："/>
          <p:cNvSpPr txBox="1"/>
          <p:nvPr/>
        </p:nvSpPr>
        <p:spPr>
          <a:xfrm>
            <a:off x="1338730" y="3323258"/>
            <a:ext cx="1007363"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练习2：</a:t>
            </a:r>
          </a:p>
        </p:txBody>
      </p:sp>
      <p:sp>
        <p:nvSpPr>
          <p:cNvPr id="3270" name="版本二可以提取出带名字的Email地址：…"/>
          <p:cNvSpPr txBox="1"/>
          <p:nvPr/>
        </p:nvSpPr>
        <p:spPr>
          <a:xfrm>
            <a:off x="675491" y="4164803"/>
            <a:ext cx="7793018" cy="967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版本二可以提取出带名字的Email地址：</a:t>
            </a:r>
          </a:p>
          <a:p>
            <a:pPr marL="457200" indent="-317500" defTabSz="457200">
              <a:buClr>
                <a:srgbClr val="666666"/>
              </a:buClr>
              <a:buSzPct val="100000"/>
              <a:buFont typeface="Helvetica Neue"/>
              <a:buChar char="•"/>
              <a:defRPr>
                <a:solidFill>
                  <a:schemeClr val="accent2">
                    <a:satOff val="-67193"/>
                    <a:lumOff val="20931"/>
                  </a:schemeClr>
                </a:solidFill>
                <a:latin typeface="Helvetica Neue"/>
                <a:ea typeface="Helvetica Neue"/>
                <a:cs typeface="Helvetica Neue"/>
                <a:sym typeface="Helvetica Neue"/>
              </a:defRPr>
            </a:pPr>
            <a:r>
              <a:t>&lt;Tom Paris&gt; tom@voyager.org =&gt; Tom Paris</a:t>
            </a:r>
          </a:p>
          <a:p>
            <a:pPr marL="457200" indent="-317500" defTabSz="457200">
              <a:buClr>
                <a:srgbClr val="666666"/>
              </a:buClr>
              <a:buSzPct val="100000"/>
              <a:buFont typeface="Helvetica Neue"/>
              <a:buChar char="•"/>
              <a:defRPr>
                <a:solidFill>
                  <a:schemeClr val="accent2">
                    <a:satOff val="-67193"/>
                    <a:lumOff val="20931"/>
                  </a:schemeClr>
                </a:solidFill>
                <a:latin typeface="Helvetica Neue"/>
                <a:ea typeface="Helvetica Neue"/>
                <a:cs typeface="Helvetica Neue"/>
                <a:sym typeface="Helvetica Neue"/>
              </a:defRPr>
            </a:pPr>
            <a:r>
              <a:t>bob@example.com =&gt; bob</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4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2" name="形状"/>
          <p:cNvSpPr/>
          <p:nvPr/>
        </p:nvSpPr>
        <p:spPr>
          <a:xfrm>
            <a:off x="3459536" y="2745049"/>
            <a:ext cx="5547560" cy="39818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7" y="0"/>
                </a:moveTo>
                <a:lnTo>
                  <a:pt x="21600" y="0"/>
                </a:lnTo>
                <a:lnTo>
                  <a:pt x="21600" y="21600"/>
                </a:lnTo>
                <a:lnTo>
                  <a:pt x="517" y="21600"/>
                </a:lnTo>
                <a:cubicBezTo>
                  <a:pt x="232" y="21600"/>
                  <a:pt x="0" y="21031"/>
                  <a:pt x="0" y="20333"/>
                </a:cubicBezTo>
                <a:lnTo>
                  <a:pt x="0" y="1267"/>
                </a:lnTo>
                <a:cubicBezTo>
                  <a:pt x="0" y="569"/>
                  <a:pt x="232" y="0"/>
                  <a:pt x="517" y="0"/>
                </a:cubicBezTo>
                <a:close/>
              </a:path>
            </a:pathLst>
          </a:custGeom>
          <a:solidFill>
            <a:srgbClr val="024C89"/>
          </a:solidFill>
          <a:ln w="12700">
            <a:miter lim="400000"/>
          </a:ln>
          <a:extLst>
            <a:ext uri="{C572A759-6A51-4108-AA02-DFA0A04FC94B}">
              <ma14:wrappingTextBoxFlag xmlns:ma14="http://schemas.microsoft.com/office/mac/drawingml/2011/main" val="1"/>
            </a:ext>
          </a:extLst>
        </p:spPr>
        <p:txBody>
          <a:bodyPr lIns="45719" rIns="45719"/>
          <a:lstStyle/>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p:txBody>
      </p:sp>
      <p:sp>
        <p:nvSpPr>
          <p:cNvPr id="3273" name="15.常用内建模块"/>
          <p:cNvSpPr txBox="1"/>
          <p:nvPr/>
        </p:nvSpPr>
        <p:spPr>
          <a:xfrm>
            <a:off x="3519487" y="1468437"/>
            <a:ext cx="5427663" cy="87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4400">
                <a:solidFill>
                  <a:srgbClr val="024C89"/>
                </a:solidFill>
                <a:latin typeface="微软雅黑"/>
                <a:ea typeface="微软雅黑"/>
                <a:cs typeface="微软雅黑"/>
                <a:sym typeface="微软雅黑"/>
              </a:defRPr>
            </a:lvl1pPr>
          </a:lstStyle>
          <a:p>
            <a:pPr/>
            <a:r>
              <a:t>15.常用内建模块</a:t>
            </a:r>
          </a:p>
        </p:txBody>
      </p:sp>
      <p:sp>
        <p:nvSpPr>
          <p:cNvPr id="3274" name="椭圆形"/>
          <p:cNvSpPr/>
          <p:nvPr/>
        </p:nvSpPr>
        <p:spPr>
          <a:xfrm>
            <a:off x="3854450" y="30611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275" name="圆形"/>
          <p:cNvSpPr/>
          <p:nvPr/>
        </p:nvSpPr>
        <p:spPr>
          <a:xfrm>
            <a:off x="3854450" y="3596163"/>
            <a:ext cx="144463" cy="142876"/>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276" name="datatime"/>
          <p:cNvSpPr txBox="1"/>
          <p:nvPr/>
        </p:nvSpPr>
        <p:spPr>
          <a:xfrm>
            <a:off x="4200525" y="2929731"/>
            <a:ext cx="38481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1">
                    <a:lumOff val="44000"/>
                  </a:schemeClr>
                </a:solidFill>
                <a:latin typeface="微软雅黑"/>
                <a:ea typeface="微软雅黑"/>
                <a:cs typeface="微软雅黑"/>
                <a:sym typeface="微软雅黑"/>
              </a:defRPr>
            </a:lvl1pPr>
          </a:lstStyle>
          <a:p>
            <a:pPr/>
            <a:r>
              <a:t>datatime</a:t>
            </a:r>
          </a:p>
        </p:txBody>
      </p:sp>
      <p:sp>
        <p:nvSpPr>
          <p:cNvPr id="3277" name="collections"/>
          <p:cNvSpPr txBox="1"/>
          <p:nvPr/>
        </p:nvSpPr>
        <p:spPr>
          <a:xfrm>
            <a:off x="4200525" y="3463131"/>
            <a:ext cx="38481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collections</a:t>
            </a:r>
          </a:p>
        </p:txBody>
      </p:sp>
      <p:sp>
        <p:nvSpPr>
          <p:cNvPr id="3278" name="形状"/>
          <p:cNvSpPr/>
          <p:nvPr/>
        </p:nvSpPr>
        <p:spPr>
          <a:xfrm>
            <a:off x="1090612" y="2363787"/>
            <a:ext cx="1936751" cy="178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3279" name="椭圆形"/>
          <p:cNvSpPr/>
          <p:nvPr/>
        </p:nvSpPr>
        <p:spPr>
          <a:xfrm>
            <a:off x="3854450" y="41279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280" name="Base64"/>
          <p:cNvSpPr txBox="1"/>
          <p:nvPr/>
        </p:nvSpPr>
        <p:spPr>
          <a:xfrm>
            <a:off x="4200525" y="3996531"/>
            <a:ext cx="38481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Base64</a:t>
            </a:r>
          </a:p>
        </p:txBody>
      </p:sp>
      <p:sp>
        <p:nvSpPr>
          <p:cNvPr id="3281" name="椭圆形"/>
          <p:cNvSpPr/>
          <p:nvPr/>
        </p:nvSpPr>
        <p:spPr>
          <a:xfrm>
            <a:off x="3854450" y="4662963"/>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282" name="struct"/>
          <p:cNvSpPr txBox="1"/>
          <p:nvPr/>
        </p:nvSpPr>
        <p:spPr>
          <a:xfrm>
            <a:off x="4200525" y="4531518"/>
            <a:ext cx="38481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struct</a:t>
            </a:r>
          </a:p>
        </p:txBody>
      </p:sp>
      <p:sp>
        <p:nvSpPr>
          <p:cNvPr id="3283" name="椭圆形"/>
          <p:cNvSpPr/>
          <p:nvPr/>
        </p:nvSpPr>
        <p:spPr>
          <a:xfrm>
            <a:off x="3854450" y="51947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284" name="椭圆形"/>
          <p:cNvSpPr/>
          <p:nvPr/>
        </p:nvSpPr>
        <p:spPr>
          <a:xfrm>
            <a:off x="3854450" y="5732938"/>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285" name="椭圆形"/>
          <p:cNvSpPr/>
          <p:nvPr/>
        </p:nvSpPr>
        <p:spPr>
          <a:xfrm>
            <a:off x="6161084" y="3575526"/>
            <a:ext cx="144464"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286" name="椭圆形"/>
          <p:cNvSpPr/>
          <p:nvPr/>
        </p:nvSpPr>
        <p:spPr>
          <a:xfrm>
            <a:off x="6161084" y="3042126"/>
            <a:ext cx="144464"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287" name="hashlib"/>
          <p:cNvSpPr txBox="1"/>
          <p:nvPr/>
        </p:nvSpPr>
        <p:spPr>
          <a:xfrm>
            <a:off x="4200525" y="5052218"/>
            <a:ext cx="38481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hashlib</a:t>
            </a:r>
          </a:p>
        </p:txBody>
      </p:sp>
      <p:sp>
        <p:nvSpPr>
          <p:cNvPr id="3288" name="hmac"/>
          <p:cNvSpPr txBox="1"/>
          <p:nvPr/>
        </p:nvSpPr>
        <p:spPr>
          <a:xfrm>
            <a:off x="4200525" y="5620543"/>
            <a:ext cx="38481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hmac</a:t>
            </a:r>
          </a:p>
        </p:txBody>
      </p:sp>
      <p:sp>
        <p:nvSpPr>
          <p:cNvPr id="3289" name="itertools"/>
          <p:cNvSpPr txBox="1"/>
          <p:nvPr/>
        </p:nvSpPr>
        <p:spPr>
          <a:xfrm>
            <a:off x="6568883" y="2929731"/>
            <a:ext cx="38481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itertools</a:t>
            </a:r>
          </a:p>
        </p:txBody>
      </p:sp>
      <p:sp>
        <p:nvSpPr>
          <p:cNvPr id="3290" name="contextlib"/>
          <p:cNvSpPr txBox="1"/>
          <p:nvPr/>
        </p:nvSpPr>
        <p:spPr>
          <a:xfrm>
            <a:off x="6568883" y="3442493"/>
            <a:ext cx="38481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contextlib</a:t>
            </a:r>
          </a:p>
        </p:txBody>
      </p:sp>
      <p:sp>
        <p:nvSpPr>
          <p:cNvPr id="3291" name="urllib"/>
          <p:cNvSpPr txBox="1"/>
          <p:nvPr/>
        </p:nvSpPr>
        <p:spPr>
          <a:xfrm>
            <a:off x="6568883" y="3996531"/>
            <a:ext cx="38481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urllib</a:t>
            </a:r>
          </a:p>
        </p:txBody>
      </p:sp>
      <p:sp>
        <p:nvSpPr>
          <p:cNvPr id="3292" name="椭圆形"/>
          <p:cNvSpPr/>
          <p:nvPr/>
        </p:nvSpPr>
        <p:spPr>
          <a:xfrm>
            <a:off x="6161084" y="4127976"/>
            <a:ext cx="144464"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293" name="椭圆形"/>
          <p:cNvSpPr/>
          <p:nvPr/>
        </p:nvSpPr>
        <p:spPr>
          <a:xfrm>
            <a:off x="6161084" y="4642326"/>
            <a:ext cx="144464"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294" name="XML"/>
          <p:cNvSpPr txBox="1"/>
          <p:nvPr/>
        </p:nvSpPr>
        <p:spPr>
          <a:xfrm>
            <a:off x="6568883" y="4531518"/>
            <a:ext cx="38481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XML</a:t>
            </a:r>
          </a:p>
        </p:txBody>
      </p:sp>
      <p:sp>
        <p:nvSpPr>
          <p:cNvPr id="3295" name="椭圆形"/>
          <p:cNvSpPr/>
          <p:nvPr/>
        </p:nvSpPr>
        <p:spPr>
          <a:xfrm>
            <a:off x="6161084" y="5177313"/>
            <a:ext cx="144464"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296" name="HTMLParser"/>
          <p:cNvSpPr txBox="1"/>
          <p:nvPr/>
        </p:nvSpPr>
        <p:spPr>
          <a:xfrm>
            <a:off x="6568883" y="5076031"/>
            <a:ext cx="38481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HTMLParser</a:t>
            </a:r>
          </a:p>
        </p:txBody>
      </p:sp>
    </p:spTree>
  </p:cSld>
  <p:clrMapOvr>
    <a:masterClrMapping/>
  </p:clrMapOvr>
  <p:transition xmlns:p14="http://schemas.microsoft.com/office/powerpoint/2010/main" spd="med" advClick="0" advTm="5000"/>
</p:sld>
</file>

<file path=ppt/slides/slide4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8" name="Python之所以自称“batteries included”，就是因为内置了许多非常有用的模块，无需额外安装和配置，即可直接使用。…"/>
          <p:cNvSpPr txBox="1"/>
          <p:nvPr/>
        </p:nvSpPr>
        <p:spPr>
          <a:xfrm>
            <a:off x="933910" y="2903829"/>
            <a:ext cx="7276180" cy="10503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Python之所以自称“</a:t>
            </a:r>
            <a:r>
              <a:rPr>
                <a:solidFill>
                  <a:schemeClr val="accent2">
                    <a:satOff val="-67193"/>
                    <a:lumOff val="20931"/>
                  </a:schemeClr>
                </a:solidFill>
              </a:rPr>
              <a:t>batteries included</a:t>
            </a:r>
            <a:r>
              <a:t>”，就是因为内置了许多非常有用的模块，无需额外安装和配置，即可直接使用。</a:t>
            </a:r>
          </a:p>
          <a:p>
            <a:pPr defTabSz="457200">
              <a:defRPr>
                <a:solidFill>
                  <a:srgbClr val="000000"/>
                </a:solidFill>
                <a:latin typeface="Helvetica Neue"/>
                <a:ea typeface="Helvetica Neue"/>
                <a:cs typeface="Helvetica Neue"/>
                <a:sym typeface="Helvetica Neue"/>
              </a:defRPr>
            </a:pPr>
            <a:r>
              <a:t>       本章将介绍一些常用的内建模块。</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4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0"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.1</a:t>
            </a:r>
            <a:r>
              <a:t> </a:t>
            </a:r>
            <a:r>
              <a:t>	</a:t>
            </a:r>
            <a:r>
              <a:t>datatime</a:t>
            </a:r>
          </a:p>
        </p:txBody>
      </p:sp>
      <p:sp>
        <p:nvSpPr>
          <p:cNvPr id="3301" name="datetime是Python处理日期和时间的标准库。"/>
          <p:cNvSpPr txBox="1"/>
          <p:nvPr/>
        </p:nvSpPr>
        <p:spPr>
          <a:xfrm>
            <a:off x="665771" y="790383"/>
            <a:ext cx="4689400"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rPr>
                <a:solidFill>
                  <a:schemeClr val="accent2">
                    <a:satOff val="-67193"/>
                    <a:lumOff val="20931"/>
                  </a:schemeClr>
                </a:solidFill>
              </a:rPr>
              <a:t>datetime</a:t>
            </a:r>
            <a:r>
              <a:t>是Python处理日期和时间的标准库。</a:t>
            </a:r>
          </a:p>
        </p:txBody>
      </p:sp>
      <p:sp>
        <p:nvSpPr>
          <p:cNvPr id="3302" name="形状"/>
          <p:cNvSpPr/>
          <p:nvPr/>
        </p:nvSpPr>
        <p:spPr>
          <a:xfrm>
            <a:off x="670925" y="1311458"/>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303" name="metaclass："/>
          <p:cNvSpPr txBox="1"/>
          <p:nvPr/>
        </p:nvSpPr>
        <p:spPr>
          <a:xfrm>
            <a:off x="1331917" y="1297488"/>
            <a:ext cx="1882139"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获取当前时间：</a:t>
            </a:r>
          </a:p>
        </p:txBody>
      </p:sp>
      <p:sp>
        <p:nvSpPr>
          <p:cNvPr id="3304" name="如何获取当前日期和时间："/>
          <p:cNvSpPr txBox="1"/>
          <p:nvPr/>
        </p:nvSpPr>
        <p:spPr>
          <a:xfrm>
            <a:off x="688868" y="1842693"/>
            <a:ext cx="28473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如何获取当前日期和时间：</a:t>
            </a:r>
          </a:p>
        </p:txBody>
      </p:sp>
      <p:pic>
        <p:nvPicPr>
          <p:cNvPr id="3305" name="图像" descr="图像"/>
          <p:cNvPicPr>
            <a:picLocks noChangeAspect="1"/>
          </p:cNvPicPr>
          <p:nvPr/>
        </p:nvPicPr>
        <p:blipFill>
          <a:blip r:embed="rId2">
            <a:extLst/>
          </a:blip>
          <a:stretch>
            <a:fillRect/>
          </a:stretch>
        </p:blipFill>
        <p:spPr>
          <a:xfrm>
            <a:off x="2857500" y="2518794"/>
            <a:ext cx="3429000" cy="1270001"/>
          </a:xfrm>
          <a:prstGeom prst="rect">
            <a:avLst/>
          </a:prstGeom>
          <a:ln w="12700">
            <a:miter lim="400000"/>
          </a:ln>
        </p:spPr>
      </p:pic>
      <p:sp>
        <p:nvSpPr>
          <p:cNvPr id="3306"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307" name="datetime是模块，datetime模块还包含一个datetime类，通过from datetime import datetime导入的才是datetime这个类。…"/>
          <p:cNvSpPr txBox="1"/>
          <p:nvPr/>
        </p:nvSpPr>
        <p:spPr>
          <a:xfrm>
            <a:off x="578807" y="4225076"/>
            <a:ext cx="8226579" cy="1380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datetime</a:t>
            </a:r>
            <a:r>
              <a:t>是模块，</a:t>
            </a:r>
            <a:r>
              <a:rPr>
                <a:solidFill>
                  <a:schemeClr val="accent2">
                    <a:satOff val="-67193"/>
                    <a:lumOff val="20931"/>
                  </a:schemeClr>
                </a:solidFill>
              </a:rPr>
              <a:t>datetime</a:t>
            </a:r>
            <a:r>
              <a:t>模块还包含一个</a:t>
            </a:r>
            <a:r>
              <a:rPr>
                <a:solidFill>
                  <a:schemeClr val="accent2">
                    <a:satOff val="-67193"/>
                    <a:lumOff val="20931"/>
                  </a:schemeClr>
                </a:solidFill>
              </a:rPr>
              <a:t>datetime</a:t>
            </a:r>
            <a:r>
              <a:t>类，通过</a:t>
            </a:r>
            <a:r>
              <a:rPr>
                <a:solidFill>
                  <a:schemeClr val="accent2">
                    <a:satOff val="-67193"/>
                    <a:lumOff val="20931"/>
                  </a:schemeClr>
                </a:solidFill>
              </a:rPr>
              <a:t>from datetime import datetime</a:t>
            </a:r>
            <a:r>
              <a:t>导入的才是</a:t>
            </a:r>
            <a:r>
              <a:rPr>
                <a:solidFill>
                  <a:schemeClr val="accent2">
                    <a:satOff val="-67193"/>
                    <a:lumOff val="20931"/>
                  </a:schemeClr>
                </a:solidFill>
              </a:rPr>
              <a:t>datetime</a:t>
            </a:r>
            <a:r>
              <a:t>这个类。</a:t>
            </a:r>
          </a:p>
          <a:p>
            <a:pPr defTabSz="457200">
              <a:defRPr>
                <a:solidFill>
                  <a:srgbClr val="000000"/>
                </a:solidFill>
                <a:latin typeface="Helvetica Neue"/>
                <a:ea typeface="Helvetica Neue"/>
                <a:cs typeface="Helvetica Neue"/>
                <a:sym typeface="Helvetica Neue"/>
              </a:defRPr>
            </a:pPr>
            <a:r>
              <a:t>      如果仅导入</a:t>
            </a:r>
            <a:r>
              <a:rPr>
                <a:solidFill>
                  <a:schemeClr val="accent2">
                    <a:satOff val="-67193"/>
                    <a:lumOff val="20931"/>
                  </a:schemeClr>
                </a:solidFill>
              </a:rPr>
              <a:t>import datetime</a:t>
            </a:r>
            <a:r>
              <a:t>，则必须引用全名</a:t>
            </a:r>
            <a:r>
              <a:rPr>
                <a:solidFill>
                  <a:schemeClr val="accent2">
                    <a:satOff val="-67193"/>
                    <a:lumOff val="20931"/>
                  </a:schemeClr>
                </a:solidFill>
              </a:rPr>
              <a:t>datetime.datetime</a:t>
            </a:r>
            <a:r>
              <a:t>。</a:t>
            </a:r>
            <a:r>
              <a:rPr>
                <a:solidFill>
                  <a:schemeClr val="accent2">
                    <a:satOff val="-67193"/>
                    <a:lumOff val="20931"/>
                  </a:schemeClr>
                </a:solidFill>
              </a:rPr>
              <a:t>datetime.now()</a:t>
            </a:r>
            <a:r>
              <a:t>返回当前日期和时间，其类型是</a:t>
            </a:r>
            <a:r>
              <a:rPr>
                <a:solidFill>
                  <a:schemeClr val="accent2">
                    <a:satOff val="-67193"/>
                    <a:lumOff val="20931"/>
                  </a:schemeClr>
                </a:solidFill>
              </a:rPr>
              <a:t>datetime</a:t>
            </a:r>
            <a:r>
              <a:t>。</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4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9"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.1</a:t>
            </a:r>
            <a:r>
              <a:t> </a:t>
            </a:r>
            <a:r>
              <a:t>	</a:t>
            </a:r>
            <a:r>
              <a:t>datatime</a:t>
            </a:r>
          </a:p>
        </p:txBody>
      </p:sp>
      <p:sp>
        <p:nvSpPr>
          <p:cNvPr id="3310" name="形状"/>
          <p:cNvSpPr/>
          <p:nvPr/>
        </p:nvSpPr>
        <p:spPr>
          <a:xfrm>
            <a:off x="609497" y="837584"/>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311" name="metaclass："/>
          <p:cNvSpPr txBox="1"/>
          <p:nvPr/>
        </p:nvSpPr>
        <p:spPr>
          <a:xfrm>
            <a:off x="1270489" y="823614"/>
            <a:ext cx="2644139"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获取指定日期和时间：</a:t>
            </a:r>
          </a:p>
        </p:txBody>
      </p:sp>
      <p:sp>
        <p:nvSpPr>
          <p:cNvPr id="3312" name="要指定某个日期和时间，直接用参数构造一个datetime："/>
          <p:cNvSpPr txBox="1"/>
          <p:nvPr/>
        </p:nvSpPr>
        <p:spPr>
          <a:xfrm>
            <a:off x="785398" y="2265197"/>
            <a:ext cx="5798339"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要指定某个日期和时间，直接用参数构造一个</a:t>
            </a:r>
            <a:r>
              <a:rPr>
                <a:solidFill>
                  <a:schemeClr val="accent2">
                    <a:satOff val="-67193"/>
                    <a:lumOff val="20931"/>
                  </a:schemeClr>
                </a:solidFill>
              </a:rPr>
              <a:t>datetime</a:t>
            </a:r>
            <a:r>
              <a:t>：</a:t>
            </a:r>
          </a:p>
        </p:txBody>
      </p:sp>
      <p:sp>
        <p:nvSpPr>
          <p:cNvPr id="3313"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pic>
        <p:nvPicPr>
          <p:cNvPr id="3314" name="图像" descr="图像"/>
          <p:cNvPicPr>
            <a:picLocks noChangeAspect="1"/>
          </p:cNvPicPr>
          <p:nvPr/>
        </p:nvPicPr>
        <p:blipFill>
          <a:blip r:embed="rId2">
            <a:extLst/>
          </a:blip>
          <a:stretch>
            <a:fillRect/>
          </a:stretch>
        </p:blipFill>
        <p:spPr>
          <a:xfrm>
            <a:off x="2508250" y="3668682"/>
            <a:ext cx="4127500" cy="850901"/>
          </a:xfrm>
          <a:prstGeom prst="rect">
            <a:avLst/>
          </a:prstGeom>
          <a:ln w="12700">
            <a:miter lim="400000"/>
          </a:ln>
        </p:spPr>
      </p:pic>
    </p:spTree>
  </p:cSld>
  <p:clrMapOvr>
    <a:masterClrMapping/>
  </p:clrMapOvr>
  <p:transition xmlns:p14="http://schemas.microsoft.com/office/powerpoint/2010/main" spd="med" advClick="1"/>
</p:sld>
</file>

<file path=ppt/slides/slide4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6"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.1</a:t>
            </a:r>
            <a:r>
              <a:t> </a:t>
            </a:r>
            <a:r>
              <a:t>	</a:t>
            </a:r>
            <a:r>
              <a:t>datatime</a:t>
            </a:r>
          </a:p>
        </p:txBody>
      </p:sp>
      <p:sp>
        <p:nvSpPr>
          <p:cNvPr id="3317" name="形状"/>
          <p:cNvSpPr/>
          <p:nvPr/>
        </p:nvSpPr>
        <p:spPr>
          <a:xfrm>
            <a:off x="609497" y="837584"/>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318" name="metaclass："/>
          <p:cNvSpPr txBox="1"/>
          <p:nvPr/>
        </p:nvSpPr>
        <p:spPr>
          <a:xfrm>
            <a:off x="1270489" y="823614"/>
            <a:ext cx="3362197"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datetime转换为timestamp :</a:t>
            </a:r>
          </a:p>
        </p:txBody>
      </p:sp>
      <p:sp>
        <p:nvSpPr>
          <p:cNvPr id="3319" name="在计算机中，时间实际上是用数字表示的。把1970年1月1日 00:00:00 UTC+00:00时区的时刻称为epoch time，记为0（1970年以前的时间timestamp为负数），当前时间就是相对于epoch time的秒数，称为timestamp。…"/>
          <p:cNvSpPr txBox="1"/>
          <p:nvPr/>
        </p:nvSpPr>
        <p:spPr>
          <a:xfrm>
            <a:off x="668545" y="1243703"/>
            <a:ext cx="8056358" cy="33176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在计算机中，时间实际上是用数字表示的。把1970年1月1日 00:00:00 UTC+00:00时区的时刻称为</a:t>
            </a:r>
            <a:r>
              <a:rPr>
                <a:solidFill>
                  <a:schemeClr val="accent2">
                    <a:satOff val="-67193"/>
                    <a:lumOff val="20931"/>
                  </a:schemeClr>
                </a:solidFill>
              </a:rPr>
              <a:t>epoch time</a:t>
            </a:r>
            <a:r>
              <a:t>，记为</a:t>
            </a:r>
            <a:r>
              <a:rPr>
                <a:solidFill>
                  <a:schemeClr val="accent2">
                    <a:satOff val="-67193"/>
                    <a:lumOff val="20931"/>
                  </a:schemeClr>
                </a:solidFill>
              </a:rPr>
              <a:t>0</a:t>
            </a:r>
            <a:r>
              <a:t>（1970年以前的时间</a:t>
            </a:r>
            <a:r>
              <a:rPr>
                <a:solidFill>
                  <a:schemeClr val="accent2">
                    <a:satOff val="-67193"/>
                    <a:lumOff val="20931"/>
                  </a:schemeClr>
                </a:solidFill>
              </a:rPr>
              <a:t>timestamp</a:t>
            </a:r>
            <a:r>
              <a:t>为负数），当前时间就是相对于</a:t>
            </a:r>
            <a:r>
              <a:rPr>
                <a:solidFill>
                  <a:schemeClr val="accent2">
                    <a:satOff val="-67193"/>
                    <a:lumOff val="20931"/>
                  </a:schemeClr>
                </a:solidFill>
              </a:rPr>
              <a:t>epoch time</a:t>
            </a:r>
            <a:r>
              <a:t>的秒数，称为</a:t>
            </a:r>
            <a:r>
              <a:rPr>
                <a:solidFill>
                  <a:schemeClr val="accent2">
                    <a:satOff val="-67193"/>
                    <a:lumOff val="20931"/>
                  </a:schemeClr>
                </a:solidFill>
              </a:rPr>
              <a:t>timestamp</a:t>
            </a:r>
            <a:r>
              <a:t>。</a:t>
            </a:r>
          </a:p>
          <a:p>
            <a:pPr defTabSz="457200">
              <a:defRPr>
                <a:solidFill>
                  <a:srgbClr val="000000"/>
                </a:solidFill>
                <a:latin typeface="Helvetica Neue"/>
                <a:ea typeface="Helvetica Neue"/>
                <a:cs typeface="Helvetica Neue"/>
                <a:sym typeface="Helvetica Neue"/>
              </a:defRPr>
            </a:pPr>
            <a:r>
              <a:t>        可以认为：timestamp = </a:t>
            </a:r>
            <a:r>
              <a:rPr>
                <a:solidFill>
                  <a:srgbClr val="009999"/>
                </a:solidFill>
              </a:rPr>
              <a:t>0</a:t>
            </a:r>
            <a:r>
              <a:t> = </a:t>
            </a:r>
            <a:r>
              <a:rPr>
                <a:solidFill>
                  <a:srgbClr val="009999"/>
                </a:solidFill>
              </a:rPr>
              <a:t>1970</a:t>
            </a:r>
            <a:r>
              <a:t>-</a:t>
            </a:r>
            <a:r>
              <a:rPr>
                <a:solidFill>
                  <a:srgbClr val="009999"/>
                </a:solidFill>
              </a:rPr>
              <a:t>1</a:t>
            </a:r>
            <a:r>
              <a:t>-</a:t>
            </a:r>
            <a:r>
              <a:rPr>
                <a:solidFill>
                  <a:srgbClr val="009999"/>
                </a:solidFill>
              </a:rPr>
              <a:t>1</a:t>
            </a:r>
            <a:r>
              <a:t> </a:t>
            </a:r>
            <a:r>
              <a:rPr>
                <a:solidFill>
                  <a:srgbClr val="009999"/>
                </a:solidFill>
              </a:rPr>
              <a:t>00</a:t>
            </a:r>
            <a:r>
              <a:t>:</a:t>
            </a:r>
            <a:r>
              <a:rPr>
                <a:solidFill>
                  <a:srgbClr val="009999"/>
                </a:solidFill>
              </a:rPr>
              <a:t>00</a:t>
            </a:r>
            <a:r>
              <a:t>:</a:t>
            </a:r>
            <a:r>
              <a:rPr>
                <a:solidFill>
                  <a:srgbClr val="009999"/>
                </a:solidFill>
              </a:rPr>
              <a:t>00</a:t>
            </a:r>
            <a:r>
              <a:t> UTC+</a:t>
            </a:r>
            <a:r>
              <a:rPr>
                <a:solidFill>
                  <a:srgbClr val="009999"/>
                </a:solidFill>
              </a:rPr>
              <a:t>0</a:t>
            </a:r>
            <a:r>
              <a:t>:</a:t>
            </a:r>
            <a:r>
              <a:rPr>
                <a:solidFill>
                  <a:srgbClr val="009999"/>
                </a:solidFill>
              </a:rPr>
              <a:t>00</a:t>
            </a:r>
            <a:endParaRPr>
              <a:solidFill>
                <a:schemeClr val="accent4">
                  <a:satOff val="-1335"/>
                  <a:lumOff val="-10274"/>
                </a:schemeClr>
              </a:solidFill>
            </a:endParaRPr>
          </a:p>
          <a:p>
            <a:pPr defTabSz="457200">
              <a:defRPr>
                <a:solidFill>
                  <a:srgbClr val="000000"/>
                </a:solidFill>
                <a:latin typeface="Helvetica Neue"/>
                <a:ea typeface="Helvetica Neue"/>
                <a:cs typeface="Helvetica Neue"/>
                <a:sym typeface="Helvetica Neue"/>
              </a:defRPr>
            </a:pPr>
            <a:r>
              <a:rPr>
                <a:solidFill>
                  <a:schemeClr val="accent4">
                    <a:satOff val="-1335"/>
                    <a:lumOff val="-10274"/>
                  </a:schemeClr>
                </a:solidFill>
              </a:rPr>
              <a:t>        </a:t>
            </a:r>
            <a:r>
              <a:t>对应的北京时间为：timestamp = </a:t>
            </a:r>
            <a:r>
              <a:rPr>
                <a:solidFill>
                  <a:srgbClr val="009999"/>
                </a:solidFill>
              </a:rPr>
              <a:t>0</a:t>
            </a:r>
            <a:r>
              <a:t> = </a:t>
            </a:r>
            <a:r>
              <a:rPr>
                <a:solidFill>
                  <a:srgbClr val="009999"/>
                </a:solidFill>
              </a:rPr>
              <a:t>1970</a:t>
            </a:r>
            <a:r>
              <a:t>-</a:t>
            </a:r>
            <a:r>
              <a:rPr>
                <a:solidFill>
                  <a:srgbClr val="009999"/>
                </a:solidFill>
              </a:rPr>
              <a:t>1</a:t>
            </a:r>
            <a:r>
              <a:t>-</a:t>
            </a:r>
            <a:r>
              <a:rPr>
                <a:solidFill>
                  <a:srgbClr val="009999"/>
                </a:solidFill>
              </a:rPr>
              <a:t>1</a:t>
            </a:r>
            <a:r>
              <a:t> </a:t>
            </a:r>
            <a:r>
              <a:rPr>
                <a:solidFill>
                  <a:srgbClr val="009999"/>
                </a:solidFill>
              </a:rPr>
              <a:t>08</a:t>
            </a:r>
            <a:r>
              <a:t>:</a:t>
            </a:r>
            <a:r>
              <a:rPr>
                <a:solidFill>
                  <a:srgbClr val="009999"/>
                </a:solidFill>
              </a:rPr>
              <a:t>00</a:t>
            </a:r>
            <a:r>
              <a:t>:</a:t>
            </a:r>
            <a:r>
              <a:rPr>
                <a:solidFill>
                  <a:srgbClr val="009999"/>
                </a:solidFill>
              </a:rPr>
              <a:t>00</a:t>
            </a:r>
            <a:r>
              <a:t> UTC+</a:t>
            </a:r>
            <a:r>
              <a:rPr>
                <a:solidFill>
                  <a:srgbClr val="009999"/>
                </a:solidFill>
              </a:rPr>
              <a:t>8</a:t>
            </a:r>
            <a:r>
              <a:t>:</a:t>
            </a:r>
            <a:r>
              <a:rPr>
                <a:solidFill>
                  <a:srgbClr val="009999"/>
                </a:solidFill>
              </a:rPr>
              <a:t>00</a:t>
            </a:r>
            <a:endParaRPr>
              <a:solidFill>
                <a:srgbClr val="009999"/>
              </a:solidFill>
            </a:endParaRPr>
          </a:p>
          <a:p>
            <a:pPr defTabSz="457200">
              <a:defRPr>
                <a:solidFill>
                  <a:srgbClr val="000000"/>
                </a:solidFill>
                <a:latin typeface="Helvetica Neue"/>
                <a:ea typeface="Helvetica Neue"/>
                <a:cs typeface="Helvetica Neue"/>
                <a:sym typeface="Helvetica Neue"/>
              </a:defRPr>
            </a:pPr>
            <a:r>
              <a:rPr>
                <a:solidFill>
                  <a:srgbClr val="009999"/>
                </a:solidFill>
              </a:rPr>
              <a:t>        </a:t>
            </a:r>
            <a:r>
              <a:t>可见</a:t>
            </a:r>
            <a:r>
              <a:rPr>
                <a:solidFill>
                  <a:schemeClr val="accent2">
                    <a:satOff val="-67193"/>
                    <a:lumOff val="20931"/>
                  </a:schemeClr>
                </a:solidFill>
              </a:rPr>
              <a:t>timestamp</a:t>
            </a:r>
            <a:r>
              <a:t>的值与时区毫无关系，因为</a:t>
            </a:r>
            <a:r>
              <a:rPr>
                <a:solidFill>
                  <a:schemeClr val="accent2">
                    <a:satOff val="-67193"/>
                    <a:lumOff val="20931"/>
                  </a:schemeClr>
                </a:solidFill>
              </a:rPr>
              <a:t>timestamp</a:t>
            </a:r>
            <a:r>
              <a:t>一旦确定，其UTC时间就确定了，转换到任意时区的时间也是完全确定的，这就是为什么计算机存储的当前时间是以</a:t>
            </a:r>
            <a:r>
              <a:rPr>
                <a:solidFill>
                  <a:schemeClr val="accent2">
                    <a:satOff val="-67193"/>
                    <a:lumOff val="20931"/>
                  </a:schemeClr>
                </a:solidFill>
              </a:rPr>
              <a:t>timestamp</a:t>
            </a:r>
            <a:r>
              <a:t>表示的，因为全球各地的计算机在任意时刻的</a:t>
            </a:r>
            <a:r>
              <a:rPr>
                <a:solidFill>
                  <a:schemeClr val="accent2">
                    <a:satOff val="-67193"/>
                    <a:lumOff val="20931"/>
                  </a:schemeClr>
                </a:solidFill>
              </a:rPr>
              <a:t>timestamp</a:t>
            </a:r>
            <a:r>
              <a:t>都是完全相同的（假定时间已校准）。</a:t>
            </a:r>
          </a:p>
          <a:p>
            <a:pPr defTabSz="457200">
              <a:defRPr>
                <a:solidFill>
                  <a:srgbClr val="000000"/>
                </a:solidFill>
                <a:latin typeface="Helvetica Neue"/>
                <a:ea typeface="Helvetica Neue"/>
                <a:cs typeface="Helvetica Neue"/>
                <a:sym typeface="Helvetica Neue"/>
              </a:defRPr>
            </a:pPr>
            <a:r>
              <a:t>        把一个</a:t>
            </a:r>
            <a:r>
              <a:rPr>
                <a:solidFill>
                  <a:schemeClr val="accent2">
                    <a:satOff val="-67193"/>
                    <a:lumOff val="20931"/>
                  </a:schemeClr>
                </a:solidFill>
              </a:rPr>
              <a:t>datetime</a:t>
            </a:r>
            <a:r>
              <a:t>类型转换为</a:t>
            </a:r>
            <a:r>
              <a:rPr>
                <a:solidFill>
                  <a:schemeClr val="accent2">
                    <a:satOff val="-67193"/>
                    <a:lumOff val="20931"/>
                  </a:schemeClr>
                </a:solidFill>
              </a:rPr>
              <a:t>timestamp</a:t>
            </a:r>
            <a:r>
              <a:t>只需要简单调用</a:t>
            </a:r>
            <a:r>
              <a:rPr>
                <a:solidFill>
                  <a:schemeClr val="accent2">
                    <a:satOff val="-67193"/>
                    <a:lumOff val="20931"/>
                  </a:schemeClr>
                </a:solidFill>
              </a:rPr>
              <a:t>timestamp()</a:t>
            </a:r>
            <a:r>
              <a:t>方法：</a:t>
            </a:r>
          </a:p>
        </p:txBody>
      </p:sp>
      <p:sp>
        <p:nvSpPr>
          <p:cNvPr id="3320"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pic>
        <p:nvPicPr>
          <p:cNvPr id="3321" name="图像" descr="图像"/>
          <p:cNvPicPr>
            <a:picLocks noChangeAspect="1"/>
          </p:cNvPicPr>
          <p:nvPr/>
        </p:nvPicPr>
        <p:blipFill>
          <a:blip r:embed="rId2">
            <a:extLst/>
          </a:blip>
          <a:stretch>
            <a:fillRect/>
          </a:stretch>
        </p:blipFill>
        <p:spPr>
          <a:xfrm>
            <a:off x="2470150" y="4595827"/>
            <a:ext cx="4203700" cy="825501"/>
          </a:xfrm>
          <a:prstGeom prst="rect">
            <a:avLst/>
          </a:prstGeom>
          <a:ln w="12700">
            <a:miter lim="400000"/>
          </a:ln>
        </p:spPr>
      </p:pic>
      <p:sp>
        <p:nvSpPr>
          <p:cNvPr id="3322" name="注意Python的timestamp是一个浮点数。如果有小数位，小数位表示毫秒数。…"/>
          <p:cNvSpPr txBox="1"/>
          <p:nvPr/>
        </p:nvSpPr>
        <p:spPr>
          <a:xfrm>
            <a:off x="604591" y="5455806"/>
            <a:ext cx="8184266" cy="13742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注意Python的</a:t>
            </a:r>
            <a:r>
              <a:rPr>
                <a:solidFill>
                  <a:schemeClr val="accent2">
                    <a:satOff val="-67193"/>
                    <a:lumOff val="20931"/>
                  </a:schemeClr>
                </a:solidFill>
              </a:rPr>
              <a:t>timestamp</a:t>
            </a:r>
            <a:r>
              <a:t>是一个浮点数。如果有小数位，小数位表示毫秒数。</a:t>
            </a:r>
          </a:p>
          <a:p>
            <a:pPr defTabSz="457200">
              <a:defRPr>
                <a:solidFill>
                  <a:srgbClr val="000000"/>
                </a:solidFill>
                <a:latin typeface="Helvetica Neue"/>
                <a:ea typeface="Helvetica Neue"/>
                <a:cs typeface="Helvetica Neue"/>
                <a:sym typeface="Helvetica Neue"/>
              </a:defRPr>
            </a:pPr>
            <a:r>
              <a:t>        某些编程语言（如</a:t>
            </a:r>
            <a:r>
              <a:rPr>
                <a:solidFill>
                  <a:schemeClr val="accent2">
                    <a:satOff val="-67193"/>
                    <a:lumOff val="20931"/>
                  </a:schemeClr>
                </a:solidFill>
              </a:rPr>
              <a:t>Java</a:t>
            </a:r>
            <a:r>
              <a:t>和</a:t>
            </a:r>
            <a:r>
              <a:rPr>
                <a:solidFill>
                  <a:schemeClr val="accent2">
                    <a:satOff val="-67193"/>
                    <a:lumOff val="20931"/>
                  </a:schemeClr>
                </a:solidFill>
              </a:rPr>
              <a:t>JavaScript</a:t>
            </a:r>
            <a:r>
              <a:t>）的</a:t>
            </a:r>
            <a:r>
              <a:rPr>
                <a:solidFill>
                  <a:schemeClr val="accent2">
                    <a:satOff val="-67193"/>
                    <a:lumOff val="20931"/>
                  </a:schemeClr>
                </a:solidFill>
              </a:rPr>
              <a:t>timestamp</a:t>
            </a:r>
            <a:r>
              <a:t>使用整数表示毫秒数，这种情况下只需要把</a:t>
            </a:r>
            <a:r>
              <a:rPr>
                <a:solidFill>
                  <a:schemeClr val="accent2">
                    <a:satOff val="-67193"/>
                    <a:lumOff val="20931"/>
                  </a:schemeClr>
                </a:solidFill>
              </a:rPr>
              <a:t>timestamp</a:t>
            </a:r>
            <a:r>
              <a:t>除以1000就得到Python的浮点表示方法。</a:t>
            </a:r>
          </a:p>
        </p:txBody>
      </p:sp>
    </p:spTree>
  </p:cSld>
  <p:clrMapOvr>
    <a:masterClrMapping/>
  </p:clrMapOvr>
  <p:transition xmlns:p14="http://schemas.microsoft.com/office/powerpoint/2010/main" spd="med" advClick="1"/>
</p:sld>
</file>

<file path=ppt/slides/slide4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4"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.1</a:t>
            </a:r>
            <a:r>
              <a:t> </a:t>
            </a:r>
            <a:r>
              <a:t>	</a:t>
            </a:r>
            <a:r>
              <a:t>datatime</a:t>
            </a:r>
          </a:p>
        </p:txBody>
      </p:sp>
      <p:sp>
        <p:nvSpPr>
          <p:cNvPr id="3325" name="形状"/>
          <p:cNvSpPr/>
          <p:nvPr/>
        </p:nvSpPr>
        <p:spPr>
          <a:xfrm>
            <a:off x="609497" y="837584"/>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326" name="metaclass："/>
          <p:cNvSpPr txBox="1"/>
          <p:nvPr/>
        </p:nvSpPr>
        <p:spPr>
          <a:xfrm>
            <a:off x="1270489" y="823614"/>
            <a:ext cx="3362197"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timestamp转换为datetime :</a:t>
            </a:r>
          </a:p>
        </p:txBody>
      </p:sp>
      <p:sp>
        <p:nvSpPr>
          <p:cNvPr id="3327" name="要把timestamp转换为datetime，使用datetime提供的fromtimestamp()方法："/>
          <p:cNvSpPr txBox="1"/>
          <p:nvPr/>
        </p:nvSpPr>
        <p:spPr>
          <a:xfrm>
            <a:off x="668545" y="1366559"/>
            <a:ext cx="8056358"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要把</a:t>
            </a:r>
            <a:r>
              <a:rPr>
                <a:solidFill>
                  <a:schemeClr val="accent2">
                    <a:satOff val="-67193"/>
                    <a:lumOff val="20931"/>
                  </a:schemeClr>
                </a:solidFill>
              </a:rPr>
              <a:t>timestamp</a:t>
            </a:r>
            <a:r>
              <a:t>转换为</a:t>
            </a:r>
            <a:r>
              <a:rPr>
                <a:solidFill>
                  <a:schemeClr val="accent2">
                    <a:satOff val="-67193"/>
                    <a:lumOff val="20931"/>
                  </a:schemeClr>
                </a:solidFill>
              </a:rPr>
              <a:t>datetime</a:t>
            </a:r>
            <a:r>
              <a:t>，使用</a:t>
            </a:r>
            <a:r>
              <a:rPr>
                <a:solidFill>
                  <a:schemeClr val="accent2">
                    <a:satOff val="-67193"/>
                    <a:lumOff val="20931"/>
                  </a:schemeClr>
                </a:solidFill>
              </a:rPr>
              <a:t>datetime</a:t>
            </a:r>
            <a:r>
              <a:t>提供的</a:t>
            </a:r>
            <a:r>
              <a:rPr>
                <a:solidFill>
                  <a:schemeClr val="accent2">
                    <a:satOff val="-67193"/>
                    <a:lumOff val="20931"/>
                  </a:schemeClr>
                </a:solidFill>
              </a:rPr>
              <a:t>fromtimestamp()</a:t>
            </a:r>
            <a:r>
              <a:t>方法：</a:t>
            </a:r>
          </a:p>
        </p:txBody>
      </p:sp>
      <p:sp>
        <p:nvSpPr>
          <p:cNvPr id="3328"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pic>
        <p:nvPicPr>
          <p:cNvPr id="3329" name="图像" descr="图像"/>
          <p:cNvPicPr>
            <a:picLocks noChangeAspect="1"/>
          </p:cNvPicPr>
          <p:nvPr/>
        </p:nvPicPr>
        <p:blipFill>
          <a:blip r:embed="rId2">
            <a:extLst/>
          </a:blip>
          <a:stretch>
            <a:fillRect/>
          </a:stretch>
        </p:blipFill>
        <p:spPr>
          <a:xfrm>
            <a:off x="2635250" y="1941014"/>
            <a:ext cx="3873500" cy="850901"/>
          </a:xfrm>
          <a:prstGeom prst="rect">
            <a:avLst/>
          </a:prstGeom>
          <a:ln w="12700">
            <a:miter lim="400000"/>
          </a:ln>
        </p:spPr>
      </p:pic>
      <p:sp>
        <p:nvSpPr>
          <p:cNvPr id="3330" name="注意到timestamp是一个浮点数，它没有时区的概念，而datetime是有时区的。上述转换是在timestamp和本地时间做转换。本地时间是指当前操作系统设定的时区。例如北京时区是东8区。…"/>
          <p:cNvSpPr txBox="1"/>
          <p:nvPr/>
        </p:nvSpPr>
        <p:spPr>
          <a:xfrm>
            <a:off x="604591" y="2846953"/>
            <a:ext cx="8184266" cy="26762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注意到</a:t>
            </a:r>
            <a:r>
              <a:rPr>
                <a:solidFill>
                  <a:schemeClr val="accent2">
                    <a:satOff val="-67193"/>
                    <a:lumOff val="20931"/>
                  </a:schemeClr>
                </a:solidFill>
              </a:rPr>
              <a:t>timestamp</a:t>
            </a:r>
            <a:r>
              <a:t>是一个浮点数，它没有时区的概念，而</a:t>
            </a:r>
            <a:r>
              <a:rPr>
                <a:solidFill>
                  <a:schemeClr val="accent2">
                    <a:satOff val="-67193"/>
                    <a:lumOff val="20931"/>
                  </a:schemeClr>
                </a:solidFill>
              </a:rPr>
              <a:t>datetime</a:t>
            </a:r>
            <a:r>
              <a:t>是有时区的。上述转换是在</a:t>
            </a:r>
            <a:r>
              <a:rPr>
                <a:solidFill>
                  <a:schemeClr val="accent2">
                    <a:satOff val="-67193"/>
                    <a:lumOff val="20931"/>
                  </a:schemeClr>
                </a:solidFill>
              </a:rPr>
              <a:t>timestamp</a:t>
            </a:r>
            <a:r>
              <a:t>和本地时间做转换。本地时间是指当前操作系统设定的时区。例如北京时区是东8区。</a:t>
            </a:r>
          </a:p>
          <a:p>
            <a:pPr defTabSz="457200">
              <a:defRPr>
                <a:solidFill>
                  <a:srgbClr val="000000"/>
                </a:solidFill>
                <a:latin typeface="Helvetica Neue"/>
                <a:ea typeface="Helvetica Neue"/>
                <a:cs typeface="Helvetica Neue"/>
                <a:sym typeface="Helvetica Neue"/>
              </a:defRPr>
            </a:pPr>
            <a:r>
              <a:t>        则本地时间：</a:t>
            </a:r>
            <a:r>
              <a:rPr>
                <a:solidFill>
                  <a:schemeClr val="accent4">
                    <a:satOff val="-1335"/>
                    <a:lumOff val="-10274"/>
                  </a:schemeClr>
                </a:solidFill>
              </a:rPr>
              <a:t>2015-04-19 12:20:00</a:t>
            </a:r>
            <a:endParaRPr>
              <a:solidFill>
                <a:schemeClr val="accent4">
                  <a:satOff val="-1335"/>
                  <a:lumOff val="-10274"/>
                </a:schemeClr>
              </a:solidFill>
            </a:endParaRPr>
          </a:p>
          <a:p>
            <a:pPr defTabSz="457200">
              <a:defRPr>
                <a:solidFill>
                  <a:srgbClr val="000000"/>
                </a:solidFill>
                <a:latin typeface="Helvetica Neue"/>
                <a:ea typeface="Helvetica Neue"/>
                <a:cs typeface="Helvetica Neue"/>
                <a:sym typeface="Helvetica Neue"/>
              </a:defRPr>
            </a:pPr>
            <a:r>
              <a:rPr>
                <a:solidFill>
                  <a:schemeClr val="accent4">
                    <a:satOff val="-1335"/>
                    <a:lumOff val="-10274"/>
                  </a:schemeClr>
                </a:solidFill>
              </a:rPr>
              <a:t>        </a:t>
            </a:r>
            <a:r>
              <a:t>实际上就是UTC+8:00时区的时间：</a:t>
            </a:r>
            <a:r>
              <a:rPr>
                <a:solidFill>
                  <a:schemeClr val="accent4">
                    <a:satOff val="-1335"/>
                    <a:lumOff val="-10274"/>
                  </a:schemeClr>
                </a:solidFill>
              </a:rPr>
              <a:t>2015-04-19 12:20:00 UTC+8:00</a:t>
            </a:r>
            <a:endParaRPr>
              <a:solidFill>
                <a:schemeClr val="accent4">
                  <a:satOff val="-1335"/>
                  <a:lumOff val="-10274"/>
                </a:schemeClr>
              </a:solidFill>
            </a:endParaRPr>
          </a:p>
          <a:p>
            <a:pPr defTabSz="457200">
              <a:defRPr>
                <a:solidFill>
                  <a:srgbClr val="000000"/>
                </a:solidFill>
                <a:latin typeface="Helvetica Neue"/>
                <a:ea typeface="Helvetica Neue"/>
                <a:cs typeface="Helvetica Neue"/>
                <a:sym typeface="Helvetica Neue"/>
              </a:defRPr>
            </a:pPr>
            <a:r>
              <a:rPr>
                <a:solidFill>
                  <a:schemeClr val="accent4">
                    <a:satOff val="-1335"/>
                    <a:lumOff val="-10274"/>
                  </a:schemeClr>
                </a:solidFill>
              </a:rPr>
              <a:t>        </a:t>
            </a:r>
            <a:r>
              <a:t>而此刻的格林威治标准时间与北京时间差了8小时，也就是UTC+0:00时区的时间应该是：</a:t>
            </a:r>
            <a:r>
              <a:rPr>
                <a:solidFill>
                  <a:schemeClr val="accent4">
                    <a:satOff val="-1335"/>
                    <a:lumOff val="-10274"/>
                  </a:schemeClr>
                </a:solidFill>
              </a:rPr>
              <a:t>2015-04-19 04:20:00 UTC+0:00</a:t>
            </a:r>
            <a:endParaRPr>
              <a:solidFill>
                <a:schemeClr val="accent4">
                  <a:satOff val="-1335"/>
                  <a:lumOff val="-10274"/>
                </a:schemeClr>
              </a:solidFill>
            </a:endParaRPr>
          </a:p>
          <a:p>
            <a:pPr defTabSz="457200">
              <a:defRPr>
                <a:solidFill>
                  <a:srgbClr val="000000"/>
                </a:solidFill>
                <a:latin typeface="Helvetica Neue"/>
                <a:ea typeface="Helvetica Neue"/>
                <a:cs typeface="Helvetica Neue"/>
                <a:sym typeface="Helvetica Neue"/>
              </a:defRPr>
            </a:pPr>
            <a:r>
              <a:rPr>
                <a:solidFill>
                  <a:schemeClr val="accent4">
                    <a:satOff val="-1335"/>
                    <a:lumOff val="-10274"/>
                  </a:schemeClr>
                </a:solidFill>
              </a:rPr>
              <a:t>        </a:t>
            </a:r>
            <a:r>
              <a:t>timestamp也可以直接被转换到UTC标准时区的时间：</a:t>
            </a:r>
          </a:p>
        </p:txBody>
      </p:sp>
      <p:pic>
        <p:nvPicPr>
          <p:cNvPr id="3331" name="图像" descr="图像"/>
          <p:cNvPicPr>
            <a:picLocks noChangeAspect="1"/>
          </p:cNvPicPr>
          <p:nvPr/>
        </p:nvPicPr>
        <p:blipFill>
          <a:blip r:embed="rId3">
            <a:extLst/>
          </a:blip>
          <a:stretch>
            <a:fillRect/>
          </a:stretch>
        </p:blipFill>
        <p:spPr>
          <a:xfrm>
            <a:off x="2451100" y="5578237"/>
            <a:ext cx="4241800" cy="1282701"/>
          </a:xfrm>
          <a:prstGeom prst="rect">
            <a:avLst/>
          </a:prstGeom>
          <a:ln w="12700">
            <a:miter lim="400000"/>
          </a:ln>
        </p:spPr>
      </p:pic>
    </p:spTree>
  </p:cSld>
  <p:clrMapOvr>
    <a:masterClrMapping/>
  </p:clrMapOvr>
  <p:transition xmlns:p14="http://schemas.microsoft.com/office/powerpoint/2010/main" spd="med" advClick="1"/>
</p:sld>
</file>

<file path=ppt/slides/slide4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3"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.1</a:t>
            </a:r>
            <a:r>
              <a:t> </a:t>
            </a:r>
            <a:r>
              <a:t>	</a:t>
            </a:r>
            <a:r>
              <a:t>datatime</a:t>
            </a:r>
          </a:p>
        </p:txBody>
      </p:sp>
      <p:sp>
        <p:nvSpPr>
          <p:cNvPr id="3334" name="形状"/>
          <p:cNvSpPr/>
          <p:nvPr/>
        </p:nvSpPr>
        <p:spPr>
          <a:xfrm>
            <a:off x="609497" y="837584"/>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335" name="metaclass："/>
          <p:cNvSpPr txBox="1"/>
          <p:nvPr/>
        </p:nvSpPr>
        <p:spPr>
          <a:xfrm>
            <a:off x="1270489" y="823614"/>
            <a:ext cx="2399029"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str转换为datetime :</a:t>
            </a:r>
          </a:p>
        </p:txBody>
      </p:sp>
      <p:sp>
        <p:nvSpPr>
          <p:cNvPr id="3336" name="很多时候，用户输入的日期和时间是字符串，要处理日期和时间，首先必须把str转换为datetime。转换方法是通过datetime.strptime()实现，需要一个日期和时间的格式化字符串："/>
          <p:cNvSpPr txBox="1"/>
          <p:nvPr/>
        </p:nvSpPr>
        <p:spPr>
          <a:xfrm>
            <a:off x="668545" y="1470670"/>
            <a:ext cx="8056358"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很多时候，用户输入的日期和时间是字符串，要处理日期和时间，首先必须把</a:t>
            </a:r>
            <a:r>
              <a:rPr>
                <a:solidFill>
                  <a:schemeClr val="accent2">
                    <a:satOff val="-67193"/>
                    <a:lumOff val="20931"/>
                  </a:schemeClr>
                </a:solidFill>
              </a:rPr>
              <a:t>str</a:t>
            </a:r>
            <a:r>
              <a:t>转换为</a:t>
            </a:r>
            <a:r>
              <a:rPr>
                <a:solidFill>
                  <a:schemeClr val="accent2">
                    <a:satOff val="-67193"/>
                    <a:lumOff val="20931"/>
                  </a:schemeClr>
                </a:solidFill>
              </a:rPr>
              <a:t>datetime</a:t>
            </a:r>
            <a:r>
              <a:t>。转换方法是通过</a:t>
            </a:r>
            <a:r>
              <a:rPr>
                <a:solidFill>
                  <a:schemeClr val="accent2">
                    <a:satOff val="-67193"/>
                    <a:lumOff val="20931"/>
                  </a:schemeClr>
                </a:solidFill>
              </a:rPr>
              <a:t>datetime.strptime()</a:t>
            </a:r>
            <a:r>
              <a:t>实现，需要一个日期和时间的格式化字符串：</a:t>
            </a:r>
          </a:p>
        </p:txBody>
      </p:sp>
      <p:sp>
        <p:nvSpPr>
          <p:cNvPr id="3337"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pic>
        <p:nvPicPr>
          <p:cNvPr id="3338" name="图像" descr="图像"/>
          <p:cNvPicPr>
            <a:picLocks noChangeAspect="1"/>
          </p:cNvPicPr>
          <p:nvPr/>
        </p:nvPicPr>
        <p:blipFill>
          <a:blip r:embed="rId2">
            <a:extLst/>
          </a:blip>
          <a:stretch>
            <a:fillRect/>
          </a:stretch>
        </p:blipFill>
        <p:spPr>
          <a:xfrm>
            <a:off x="990600" y="3003550"/>
            <a:ext cx="7162800" cy="850900"/>
          </a:xfrm>
          <a:prstGeom prst="rect">
            <a:avLst/>
          </a:prstGeom>
          <a:ln w="12700">
            <a:miter lim="400000"/>
          </a:ln>
        </p:spPr>
      </p:pic>
      <p:sp>
        <p:nvSpPr>
          <p:cNvPr id="3339" name="字符串'%Y-%m-%d %H:%M:%S'规定了日期和时间部分的格式。详细的说明请参考Python文档。…"/>
          <p:cNvSpPr txBox="1"/>
          <p:nvPr/>
        </p:nvSpPr>
        <p:spPr>
          <a:xfrm>
            <a:off x="668545" y="4330587"/>
            <a:ext cx="8056358"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字符串</a:t>
            </a:r>
            <a:r>
              <a:rPr>
                <a:solidFill>
                  <a:schemeClr val="accent2">
                    <a:satOff val="-67193"/>
                    <a:lumOff val="20931"/>
                  </a:schemeClr>
                </a:solidFill>
              </a:rPr>
              <a:t>'%Y-%m-%d %H:%M:%S'</a:t>
            </a:r>
            <a:r>
              <a:t>规定了日期和时间部分的格式。详细的说明请参考</a:t>
            </a:r>
            <a:r>
              <a:rPr>
                <a:hlinkClick r:id="rId3" invalidUrl="" action="" tgtFrame="" tooltip="" history="1" highlightClick="0" endSnd="0"/>
              </a:rPr>
              <a:t>Python文档</a:t>
            </a:r>
            <a:r>
              <a:t>。</a:t>
            </a:r>
          </a:p>
          <a:p>
            <a:pPr defTabSz="457200">
              <a:defRPr>
                <a:solidFill>
                  <a:srgbClr val="000000"/>
                </a:solidFill>
                <a:latin typeface="Helvetica Neue"/>
                <a:ea typeface="Helvetica Neue"/>
                <a:cs typeface="Helvetica Neue"/>
                <a:sym typeface="Helvetica Neue"/>
              </a:defRPr>
            </a:pPr>
            <a:r>
              <a:t>        注意转换后的</a:t>
            </a:r>
            <a:r>
              <a:rPr>
                <a:solidFill>
                  <a:schemeClr val="accent2">
                    <a:satOff val="-67193"/>
                    <a:lumOff val="20931"/>
                  </a:schemeClr>
                </a:solidFill>
              </a:rPr>
              <a:t>datetime</a:t>
            </a:r>
            <a:r>
              <a:t>是没有时区信息的。</a:t>
            </a:r>
          </a:p>
        </p:txBody>
      </p:sp>
    </p:spTree>
  </p:cSld>
  <p:clrMapOvr>
    <a:masterClrMapping/>
  </p:clrMapOvr>
  <p:transition xmlns:p14="http://schemas.microsoft.com/office/powerpoint/2010/main" spd="med" advClick="1"/>
</p:sld>
</file>

<file path=ppt/slides/slide4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1"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.1</a:t>
            </a:r>
            <a:r>
              <a:t> </a:t>
            </a:r>
            <a:r>
              <a:t>	</a:t>
            </a:r>
            <a:r>
              <a:t>datatime</a:t>
            </a:r>
          </a:p>
        </p:txBody>
      </p:sp>
      <p:sp>
        <p:nvSpPr>
          <p:cNvPr id="3342" name="形状"/>
          <p:cNvSpPr/>
          <p:nvPr/>
        </p:nvSpPr>
        <p:spPr>
          <a:xfrm>
            <a:off x="609497" y="837584"/>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343" name="metaclass："/>
          <p:cNvSpPr txBox="1"/>
          <p:nvPr/>
        </p:nvSpPr>
        <p:spPr>
          <a:xfrm>
            <a:off x="1270489" y="823614"/>
            <a:ext cx="2399029"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datetime转换为str :</a:t>
            </a:r>
          </a:p>
        </p:txBody>
      </p:sp>
      <p:sp>
        <p:nvSpPr>
          <p:cNvPr id="3344" name="如果已经有了datetime对象，要把它格式化为字符串显示给用户，就需要转换为str，转换方法是通过strftime()实现的，同样需要一个日期和时间的格式化字符串："/>
          <p:cNvSpPr txBox="1"/>
          <p:nvPr/>
        </p:nvSpPr>
        <p:spPr>
          <a:xfrm>
            <a:off x="543821" y="2110892"/>
            <a:ext cx="8056358"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如果已经有了</a:t>
            </a:r>
            <a:r>
              <a:rPr>
                <a:solidFill>
                  <a:schemeClr val="accent2">
                    <a:satOff val="-67193"/>
                    <a:lumOff val="20931"/>
                  </a:schemeClr>
                </a:solidFill>
              </a:rPr>
              <a:t>datetime</a:t>
            </a:r>
            <a:r>
              <a:t>对象，要把它格式化为字符串显示给用户，就需要转换为str，转换方法是通过</a:t>
            </a:r>
            <a:r>
              <a:rPr>
                <a:solidFill>
                  <a:schemeClr val="accent2">
                    <a:satOff val="-67193"/>
                    <a:lumOff val="20931"/>
                  </a:schemeClr>
                </a:solidFill>
              </a:rPr>
              <a:t>strftime()</a:t>
            </a:r>
            <a:r>
              <a:t>实现的，同样需要一个日期和时间的格式化字符串：</a:t>
            </a:r>
          </a:p>
        </p:txBody>
      </p:sp>
      <p:sp>
        <p:nvSpPr>
          <p:cNvPr id="3345"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pic>
        <p:nvPicPr>
          <p:cNvPr id="3346" name="图像" descr="图像"/>
          <p:cNvPicPr>
            <a:picLocks noChangeAspect="1"/>
          </p:cNvPicPr>
          <p:nvPr/>
        </p:nvPicPr>
        <p:blipFill>
          <a:blip r:embed="rId2">
            <a:extLst/>
          </a:blip>
          <a:stretch>
            <a:fillRect/>
          </a:stretch>
        </p:blipFill>
        <p:spPr>
          <a:xfrm>
            <a:off x="2425700" y="4007873"/>
            <a:ext cx="4292600" cy="825501"/>
          </a:xfrm>
          <a:prstGeom prst="rect">
            <a:avLst/>
          </a:prstGeom>
          <a:ln w="12700">
            <a:miter lim="400000"/>
          </a:ln>
        </p:spPr>
      </p:pic>
    </p:spTree>
  </p:cSld>
  <p:clrMapOvr>
    <a:masterClrMapping/>
  </p:clrMapOvr>
  <p:transition xmlns:p14="http://schemas.microsoft.com/office/powerpoint/2010/main" spd="med" advClick="1"/>
</p:sld>
</file>

<file path=ppt/slides/slide4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8"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.1</a:t>
            </a:r>
            <a:r>
              <a:t> </a:t>
            </a:r>
            <a:r>
              <a:t>	</a:t>
            </a:r>
            <a:r>
              <a:t>datatime</a:t>
            </a:r>
          </a:p>
        </p:txBody>
      </p:sp>
      <p:sp>
        <p:nvSpPr>
          <p:cNvPr id="3349" name="形状"/>
          <p:cNvSpPr/>
          <p:nvPr/>
        </p:nvSpPr>
        <p:spPr>
          <a:xfrm>
            <a:off x="609497" y="837584"/>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350" name="metaclass："/>
          <p:cNvSpPr txBox="1"/>
          <p:nvPr/>
        </p:nvSpPr>
        <p:spPr>
          <a:xfrm>
            <a:off x="1270489" y="823614"/>
            <a:ext cx="1749805"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datetime加减:</a:t>
            </a:r>
          </a:p>
        </p:txBody>
      </p:sp>
      <p:sp>
        <p:nvSpPr>
          <p:cNvPr id="3351" name="对日期和时间进行加减实际上就是把datetime往后或往前计算，得到新的datetime。加减可以直接用+和-运算符，不过需要导入timedelta这个类："/>
          <p:cNvSpPr txBox="1"/>
          <p:nvPr/>
        </p:nvSpPr>
        <p:spPr>
          <a:xfrm>
            <a:off x="543821" y="1373756"/>
            <a:ext cx="8056358"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对日期和时间进行加减实际上就是把</a:t>
            </a:r>
            <a:r>
              <a:rPr>
                <a:solidFill>
                  <a:schemeClr val="accent2">
                    <a:satOff val="-67193"/>
                    <a:lumOff val="20931"/>
                  </a:schemeClr>
                </a:solidFill>
              </a:rPr>
              <a:t>datetime</a:t>
            </a:r>
            <a:r>
              <a:t>往后或往前计算，得到新的</a:t>
            </a:r>
            <a:r>
              <a:rPr>
                <a:solidFill>
                  <a:schemeClr val="accent2">
                    <a:satOff val="-67193"/>
                    <a:lumOff val="20931"/>
                  </a:schemeClr>
                </a:solidFill>
              </a:rPr>
              <a:t>datetime</a:t>
            </a:r>
            <a:r>
              <a:t>。加减可以直接用</a:t>
            </a:r>
            <a:r>
              <a:rPr>
                <a:solidFill>
                  <a:schemeClr val="accent2">
                    <a:satOff val="-67193"/>
                    <a:lumOff val="20931"/>
                  </a:schemeClr>
                </a:solidFill>
              </a:rPr>
              <a:t>+</a:t>
            </a:r>
            <a:r>
              <a:t>和</a:t>
            </a:r>
            <a:r>
              <a:rPr>
                <a:solidFill>
                  <a:schemeClr val="accent2">
                    <a:satOff val="-67193"/>
                    <a:lumOff val="20931"/>
                  </a:schemeClr>
                </a:solidFill>
              </a:rPr>
              <a:t>-</a:t>
            </a:r>
            <a:r>
              <a:t>运算符，不过需要导入</a:t>
            </a:r>
            <a:r>
              <a:rPr>
                <a:solidFill>
                  <a:schemeClr val="accent2">
                    <a:satOff val="-67193"/>
                    <a:lumOff val="20931"/>
                  </a:schemeClr>
                </a:solidFill>
              </a:rPr>
              <a:t>timedelta</a:t>
            </a:r>
            <a:r>
              <a:t>这个类：</a:t>
            </a:r>
          </a:p>
        </p:txBody>
      </p:sp>
      <p:sp>
        <p:nvSpPr>
          <p:cNvPr id="3352"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pic>
        <p:nvPicPr>
          <p:cNvPr id="3353" name="图像" descr="图像"/>
          <p:cNvPicPr>
            <a:picLocks noChangeAspect="1"/>
          </p:cNvPicPr>
          <p:nvPr/>
        </p:nvPicPr>
        <p:blipFill>
          <a:blip r:embed="rId2">
            <a:extLst/>
          </a:blip>
          <a:stretch>
            <a:fillRect/>
          </a:stretch>
        </p:blipFill>
        <p:spPr>
          <a:xfrm>
            <a:off x="1701800" y="2553609"/>
            <a:ext cx="5740400" cy="2133601"/>
          </a:xfrm>
          <a:prstGeom prst="rect">
            <a:avLst/>
          </a:prstGeom>
          <a:ln w="12700">
            <a:miter lim="400000"/>
          </a:ln>
        </p:spPr>
      </p:pic>
      <p:sp>
        <p:nvSpPr>
          <p:cNvPr id="3354" name="可见，使用timedelta你可以很容易地算出前几天和后几天的时刻。"/>
          <p:cNvSpPr txBox="1"/>
          <p:nvPr/>
        </p:nvSpPr>
        <p:spPr>
          <a:xfrm>
            <a:off x="907104" y="5204425"/>
            <a:ext cx="6763488"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可见，使用</a:t>
            </a:r>
            <a:r>
              <a:rPr>
                <a:solidFill>
                  <a:schemeClr val="accent2">
                    <a:satOff val="-67193"/>
                    <a:lumOff val="20931"/>
                  </a:schemeClr>
                </a:solidFill>
              </a:rPr>
              <a:t>timedelta</a:t>
            </a:r>
            <a:r>
              <a:t>你可以很容易地算出前几天和后几天的时刻。</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3.3 输入和输出"/>
          <p:cNvSpPr txBox="1"/>
          <p:nvPr/>
        </p:nvSpPr>
        <p:spPr>
          <a:xfrm>
            <a:off x="-1" y="-2"/>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4.2	</a:t>
            </a:r>
            <a:r>
              <a:t>字符串和编码</a:t>
            </a:r>
          </a:p>
        </p:txBody>
      </p:sp>
      <p:sp>
        <p:nvSpPr>
          <p:cNvPr id="449" name="输入："/>
          <p:cNvSpPr txBox="1"/>
          <p:nvPr/>
        </p:nvSpPr>
        <p:spPr>
          <a:xfrm>
            <a:off x="1075139" y="995109"/>
            <a:ext cx="16281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字符编码：</a:t>
            </a:r>
          </a:p>
        </p:txBody>
      </p:sp>
      <p:sp>
        <p:nvSpPr>
          <p:cNvPr id="450"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451" name="Rectangle 1"/>
          <p:cNvSpPr txBox="1"/>
          <p:nvPr/>
        </p:nvSpPr>
        <p:spPr>
          <a:xfrm>
            <a:off x="768625" y="1770697"/>
            <a:ext cx="7606750" cy="374269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nSpc>
                <a:spcPct val="150000"/>
              </a:lnSpc>
              <a:defRPr>
                <a:solidFill>
                  <a:srgbClr val="191919"/>
                </a:solidFill>
                <a:latin typeface="微软雅黑"/>
                <a:ea typeface="微软雅黑"/>
                <a:cs typeface="微软雅黑"/>
                <a:sym typeface="微软雅黑"/>
              </a:defRPr>
            </a:pPr>
            <a:r>
              <a:t>最早只有127个字符被编码到计算机里，也就是大小写英文字母、数字和一些符号，这个编码表被称为</a:t>
            </a:r>
            <a:r>
              <a:rPr>
                <a:solidFill>
                  <a:srgbClr val="405E7E"/>
                </a:solidFill>
              </a:rPr>
              <a:t>ASCII</a:t>
            </a:r>
            <a:r>
              <a:t>编码，比如大写字母A的编码是65，小写字母z的编码是122。</a:t>
            </a:r>
          </a:p>
          <a:p>
            <a:pPr algn="r">
              <a:lnSpc>
                <a:spcPct val="150000"/>
              </a:lnSpc>
              <a:defRPr>
                <a:solidFill>
                  <a:srgbClr val="191919"/>
                </a:solidFill>
                <a:latin typeface="微软雅黑"/>
                <a:ea typeface="微软雅黑"/>
                <a:cs typeface="微软雅黑"/>
                <a:sym typeface="微软雅黑"/>
              </a:defRPr>
            </a:pPr>
            <a:r>
              <a:t>但是要处理中文显然一个字节是不够的，至少需要两个字节，而且还不能和</a:t>
            </a:r>
            <a:r>
              <a:rPr>
                <a:solidFill>
                  <a:srgbClr val="405E7E"/>
                </a:solidFill>
              </a:rPr>
              <a:t>ASCII</a:t>
            </a:r>
            <a:r>
              <a:t>编码冲突，所以，中国制定了</a:t>
            </a:r>
            <a:r>
              <a:rPr>
                <a:solidFill>
                  <a:srgbClr val="405E7E"/>
                </a:solidFill>
              </a:rPr>
              <a:t>GB2312</a:t>
            </a:r>
            <a:r>
              <a:t>编码，用来把中文编进去。</a:t>
            </a:r>
          </a:p>
          <a:p>
            <a:pPr>
              <a:lnSpc>
                <a:spcPct val="150000"/>
              </a:lnSpc>
              <a:defRPr>
                <a:solidFill>
                  <a:srgbClr val="191919"/>
                </a:solidFill>
                <a:latin typeface="微软雅黑"/>
                <a:ea typeface="微软雅黑"/>
                <a:cs typeface="微软雅黑"/>
                <a:sym typeface="微软雅黑"/>
              </a:defRPr>
            </a:pPr>
            <a:r>
              <a:t>全世界有上百种语言，日本把日文编到</a:t>
            </a:r>
            <a:r>
              <a:rPr>
                <a:solidFill>
                  <a:srgbClr val="405E7E"/>
                </a:solidFill>
              </a:rPr>
              <a:t>Shift_JIS</a:t>
            </a:r>
            <a:r>
              <a:t>里，韩国把韩文编到</a:t>
            </a:r>
            <a:r>
              <a:rPr>
                <a:solidFill>
                  <a:srgbClr val="405E7E"/>
                </a:solidFill>
              </a:rPr>
              <a:t>Euc-kr</a:t>
            </a:r>
            <a:r>
              <a:t>里，各国有各国的标准，就会不可避免地出现冲突，结果就是，在多语言混合的文本中，显示出来会有乱码。</a:t>
            </a:r>
          </a:p>
        </p:txBody>
      </p:sp>
    </p:spTree>
  </p:cSld>
  <p:clrMapOvr>
    <a:masterClrMapping/>
  </p:clrMapOvr>
  <p:transition xmlns:p14="http://schemas.microsoft.com/office/powerpoint/2010/main" spd="med" advClick="1"/>
</p:sld>
</file>

<file path=ppt/slides/slide4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6"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.1</a:t>
            </a:r>
            <a:r>
              <a:t> </a:t>
            </a:r>
            <a:r>
              <a:t>	</a:t>
            </a:r>
            <a:r>
              <a:t>datatime</a:t>
            </a:r>
          </a:p>
        </p:txBody>
      </p:sp>
      <p:sp>
        <p:nvSpPr>
          <p:cNvPr id="3357" name="形状"/>
          <p:cNvSpPr/>
          <p:nvPr/>
        </p:nvSpPr>
        <p:spPr>
          <a:xfrm>
            <a:off x="609497" y="837584"/>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358" name="metaclass："/>
          <p:cNvSpPr txBox="1"/>
          <p:nvPr/>
        </p:nvSpPr>
        <p:spPr>
          <a:xfrm>
            <a:off x="1270489" y="823614"/>
            <a:ext cx="2992373"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本地时间转换为UTC时间:</a:t>
            </a:r>
          </a:p>
        </p:txBody>
      </p:sp>
      <p:sp>
        <p:nvSpPr>
          <p:cNvPr id="3359" name="本地时间是指系统设定时区的时间，例如北京时间是UTC+8:00时区的时间，而UTC时间指UTC+0:00时区的时间。…"/>
          <p:cNvSpPr txBox="1"/>
          <p:nvPr/>
        </p:nvSpPr>
        <p:spPr>
          <a:xfrm>
            <a:off x="543821" y="1373756"/>
            <a:ext cx="8056358" cy="1380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本地时间是指系统设定时区的时间，例如北京时间是UTC+8:00时区的时间，而UTC时间指UTC+0:00时区的时间。</a:t>
            </a:r>
          </a:p>
          <a:p>
            <a:pPr defTabSz="457200">
              <a:defRPr>
                <a:solidFill>
                  <a:srgbClr val="000000"/>
                </a:solidFill>
                <a:latin typeface="Helvetica Neue"/>
                <a:ea typeface="Helvetica Neue"/>
                <a:cs typeface="Helvetica Neue"/>
                <a:sym typeface="Helvetica Neue"/>
              </a:defRPr>
            </a:pPr>
            <a:r>
              <a:t>        一个</a:t>
            </a:r>
            <a:r>
              <a:rPr>
                <a:solidFill>
                  <a:schemeClr val="accent2">
                    <a:satOff val="-67193"/>
                    <a:lumOff val="20931"/>
                  </a:schemeClr>
                </a:solidFill>
              </a:rPr>
              <a:t>datetime</a:t>
            </a:r>
            <a:r>
              <a:t>类型有一个时区属性</a:t>
            </a:r>
            <a:r>
              <a:rPr>
                <a:solidFill>
                  <a:schemeClr val="accent2">
                    <a:satOff val="-67193"/>
                    <a:lumOff val="20931"/>
                  </a:schemeClr>
                </a:solidFill>
              </a:rPr>
              <a:t>tzinfo</a:t>
            </a:r>
            <a:r>
              <a:t>，但是默认为</a:t>
            </a:r>
            <a:r>
              <a:rPr>
                <a:solidFill>
                  <a:schemeClr val="accent2">
                    <a:satOff val="-67193"/>
                    <a:lumOff val="20931"/>
                  </a:schemeClr>
                </a:solidFill>
              </a:rPr>
              <a:t>None</a:t>
            </a:r>
            <a:r>
              <a:t>，所以无法区分这个</a:t>
            </a:r>
            <a:r>
              <a:rPr>
                <a:solidFill>
                  <a:schemeClr val="accent2">
                    <a:satOff val="-67193"/>
                    <a:lumOff val="20931"/>
                  </a:schemeClr>
                </a:solidFill>
              </a:rPr>
              <a:t>datetime</a:t>
            </a:r>
            <a:r>
              <a:t>到底是哪个时区，除非强行给</a:t>
            </a:r>
            <a:r>
              <a:rPr>
                <a:solidFill>
                  <a:schemeClr val="accent2">
                    <a:satOff val="-67193"/>
                    <a:lumOff val="20931"/>
                  </a:schemeClr>
                </a:solidFill>
              </a:rPr>
              <a:t>datetime</a:t>
            </a:r>
            <a:r>
              <a:t>设置一个时区：</a:t>
            </a:r>
          </a:p>
        </p:txBody>
      </p:sp>
      <p:sp>
        <p:nvSpPr>
          <p:cNvPr id="3360"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361" name="如果系统时区恰好是UTC+8:00，那么上述代码就是正确的，否则，不能强制设置为UTC+8:00时区。"/>
          <p:cNvSpPr txBox="1"/>
          <p:nvPr/>
        </p:nvSpPr>
        <p:spPr>
          <a:xfrm>
            <a:off x="469900" y="5072794"/>
            <a:ext cx="8204200"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如果系统时区恰好是UTC+8:00，那么上述代码就是正确的，否则，不能强制设置为UTC+8:00时区。</a:t>
            </a:r>
          </a:p>
        </p:txBody>
      </p:sp>
      <p:pic>
        <p:nvPicPr>
          <p:cNvPr id="3362" name="图像" descr="图像"/>
          <p:cNvPicPr>
            <a:picLocks noChangeAspect="1"/>
          </p:cNvPicPr>
          <p:nvPr/>
        </p:nvPicPr>
        <p:blipFill>
          <a:blip r:embed="rId2">
            <a:extLst/>
          </a:blip>
          <a:stretch>
            <a:fillRect/>
          </a:stretch>
        </p:blipFill>
        <p:spPr>
          <a:xfrm>
            <a:off x="469900" y="2871468"/>
            <a:ext cx="8204200" cy="1905001"/>
          </a:xfrm>
          <a:prstGeom prst="rect">
            <a:avLst/>
          </a:prstGeom>
          <a:ln w="12700">
            <a:miter lim="400000"/>
          </a:ln>
        </p:spPr>
      </p:pic>
    </p:spTree>
  </p:cSld>
  <p:clrMapOvr>
    <a:masterClrMapping/>
  </p:clrMapOvr>
  <p:transition xmlns:p14="http://schemas.microsoft.com/office/powerpoint/2010/main" spd="med" advClick="1"/>
</p:sld>
</file>

<file path=ppt/slides/slide4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4"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.1</a:t>
            </a:r>
            <a:r>
              <a:t> </a:t>
            </a:r>
            <a:r>
              <a:t>	</a:t>
            </a:r>
            <a:r>
              <a:t>datatime</a:t>
            </a:r>
          </a:p>
        </p:txBody>
      </p:sp>
      <p:sp>
        <p:nvSpPr>
          <p:cNvPr id="3365" name="形状"/>
          <p:cNvSpPr/>
          <p:nvPr/>
        </p:nvSpPr>
        <p:spPr>
          <a:xfrm>
            <a:off x="609497" y="837584"/>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366" name="metaclass："/>
          <p:cNvSpPr txBox="1"/>
          <p:nvPr/>
        </p:nvSpPr>
        <p:spPr>
          <a:xfrm>
            <a:off x="1270489" y="823614"/>
            <a:ext cx="1190751"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时区转换:</a:t>
            </a:r>
          </a:p>
        </p:txBody>
      </p:sp>
      <p:sp>
        <p:nvSpPr>
          <p:cNvPr id="3367" name="可以先通过utcnow()拿到当前的UTC时间，再转换为任意时区的时间："/>
          <p:cNvSpPr txBox="1"/>
          <p:nvPr/>
        </p:nvSpPr>
        <p:spPr>
          <a:xfrm>
            <a:off x="543821" y="1373756"/>
            <a:ext cx="8056358"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可以先通过</a:t>
            </a:r>
            <a:r>
              <a:rPr>
                <a:solidFill>
                  <a:schemeClr val="accent2">
                    <a:satOff val="-67193"/>
                    <a:lumOff val="20931"/>
                  </a:schemeClr>
                </a:solidFill>
              </a:rPr>
              <a:t>utcnow()</a:t>
            </a:r>
            <a:r>
              <a:t>拿到当前的UTC时间，再转换为任意时区的时间：</a:t>
            </a:r>
          </a:p>
        </p:txBody>
      </p:sp>
      <p:sp>
        <p:nvSpPr>
          <p:cNvPr id="3368"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pic>
        <p:nvPicPr>
          <p:cNvPr id="3369" name="图像" descr="图像"/>
          <p:cNvPicPr>
            <a:picLocks noChangeAspect="1"/>
          </p:cNvPicPr>
          <p:nvPr/>
        </p:nvPicPr>
        <p:blipFill>
          <a:blip r:embed="rId2">
            <a:extLst/>
          </a:blip>
          <a:stretch>
            <a:fillRect/>
          </a:stretch>
        </p:blipFill>
        <p:spPr>
          <a:xfrm>
            <a:off x="1390650" y="1899766"/>
            <a:ext cx="6362700" cy="2578101"/>
          </a:xfrm>
          <a:prstGeom prst="rect">
            <a:avLst/>
          </a:prstGeom>
          <a:ln w="12700">
            <a:miter lim="400000"/>
          </a:ln>
        </p:spPr>
      </p:pic>
      <p:sp>
        <p:nvSpPr>
          <p:cNvPr id="3370" name="时区转换的关键在于，拿到一个datetime时，要获知其正确的时区，然后强制设置时区，作为基准时间。…"/>
          <p:cNvSpPr txBox="1"/>
          <p:nvPr/>
        </p:nvSpPr>
        <p:spPr>
          <a:xfrm>
            <a:off x="597491" y="4695499"/>
            <a:ext cx="7949018" cy="16981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时区转换的关键在于，拿到一个</a:t>
            </a:r>
            <a:r>
              <a:rPr>
                <a:solidFill>
                  <a:schemeClr val="accent2">
                    <a:satOff val="-67193"/>
                    <a:lumOff val="20931"/>
                  </a:schemeClr>
                </a:solidFill>
              </a:rPr>
              <a:t>datetime</a:t>
            </a:r>
            <a:r>
              <a:t>时，要获知其正确的时区，然后强制设置时区，作为基准时间。</a:t>
            </a:r>
          </a:p>
          <a:p>
            <a:pPr defTabSz="457200">
              <a:defRPr>
                <a:solidFill>
                  <a:srgbClr val="000000"/>
                </a:solidFill>
                <a:latin typeface="Helvetica Neue"/>
                <a:ea typeface="Helvetica Neue"/>
                <a:cs typeface="Helvetica Neue"/>
                <a:sym typeface="Helvetica Neue"/>
              </a:defRPr>
            </a:pPr>
            <a:r>
              <a:t>利用带时区的</a:t>
            </a:r>
            <a:r>
              <a:rPr>
                <a:solidFill>
                  <a:schemeClr val="accent2">
                    <a:satOff val="-67193"/>
                    <a:lumOff val="20931"/>
                  </a:schemeClr>
                </a:solidFill>
              </a:rPr>
              <a:t>datetime</a:t>
            </a:r>
            <a:r>
              <a:t>，通过</a:t>
            </a:r>
            <a:r>
              <a:rPr>
                <a:solidFill>
                  <a:schemeClr val="accent2">
                    <a:satOff val="-67193"/>
                    <a:lumOff val="20931"/>
                  </a:schemeClr>
                </a:solidFill>
              </a:rPr>
              <a:t>astimezone()</a:t>
            </a:r>
            <a:r>
              <a:t>方法，可以转换到任意时区。</a:t>
            </a:r>
          </a:p>
          <a:p>
            <a:pPr defTabSz="457200">
              <a:defRPr>
                <a:solidFill>
                  <a:srgbClr val="000000"/>
                </a:solidFill>
                <a:latin typeface="Helvetica Neue"/>
                <a:ea typeface="Helvetica Neue"/>
                <a:cs typeface="Helvetica Neue"/>
                <a:sym typeface="Helvetica Neue"/>
              </a:defRPr>
            </a:pPr>
            <a:r>
              <a:t>注：不是必须从UTC+0:00时区转换到其他时区，任何带时区的</a:t>
            </a:r>
            <a:r>
              <a:rPr>
                <a:solidFill>
                  <a:schemeClr val="accent2">
                    <a:satOff val="-67193"/>
                    <a:lumOff val="20931"/>
                  </a:schemeClr>
                </a:solidFill>
              </a:rPr>
              <a:t>datetime</a:t>
            </a:r>
            <a:r>
              <a:t>都可以正确转换，例如上述</a:t>
            </a:r>
            <a:r>
              <a:rPr>
                <a:solidFill>
                  <a:schemeClr val="accent2">
                    <a:satOff val="-67193"/>
                    <a:lumOff val="20931"/>
                  </a:schemeClr>
                </a:solidFill>
              </a:rPr>
              <a:t>bj_dt</a:t>
            </a:r>
            <a:r>
              <a:t>到</a:t>
            </a:r>
            <a:r>
              <a:rPr>
                <a:solidFill>
                  <a:schemeClr val="accent2">
                    <a:satOff val="-67193"/>
                    <a:lumOff val="20931"/>
                  </a:schemeClr>
                </a:solidFill>
              </a:rPr>
              <a:t>tokyo_dt</a:t>
            </a:r>
            <a:r>
              <a:t>的转换。</a:t>
            </a:r>
          </a:p>
        </p:txBody>
      </p:sp>
    </p:spTree>
  </p:cSld>
  <p:clrMapOvr>
    <a:masterClrMapping/>
  </p:clrMapOvr>
  <p:transition xmlns:p14="http://schemas.microsoft.com/office/powerpoint/2010/main" spd="med" advClick="1"/>
</p:sld>
</file>

<file path=ppt/slides/slide4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2"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.1</a:t>
            </a:r>
            <a:r>
              <a:t> </a:t>
            </a:r>
            <a:r>
              <a:t>	</a:t>
            </a:r>
            <a:r>
              <a:t>datatime</a:t>
            </a:r>
          </a:p>
        </p:txBody>
      </p:sp>
      <p:sp>
        <p:nvSpPr>
          <p:cNvPr id="3373"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374" name="datetime表示的时间需要时区信息才能确定一个特定的时间，否则只能视为本地时间。…"/>
          <p:cNvSpPr txBox="1"/>
          <p:nvPr/>
        </p:nvSpPr>
        <p:spPr>
          <a:xfrm>
            <a:off x="646565" y="807495"/>
            <a:ext cx="7850869" cy="13742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datetime</a:t>
            </a:r>
            <a:r>
              <a:t>表示的时间需要时区信息才能确定一个特定的时间，否则只能视为本地时间。</a:t>
            </a:r>
          </a:p>
          <a:p>
            <a:pPr defTabSz="457200">
              <a:defRPr>
                <a:solidFill>
                  <a:srgbClr val="000000"/>
                </a:solidFill>
                <a:latin typeface="Helvetica Neue"/>
                <a:ea typeface="Helvetica Neue"/>
                <a:cs typeface="Helvetica Neue"/>
                <a:sym typeface="Helvetica Neue"/>
              </a:defRPr>
            </a:pPr>
            <a:r>
              <a:t>       如果要存储</a:t>
            </a:r>
            <a:r>
              <a:rPr>
                <a:solidFill>
                  <a:schemeClr val="accent2">
                    <a:satOff val="-67193"/>
                    <a:lumOff val="20931"/>
                  </a:schemeClr>
                </a:solidFill>
              </a:rPr>
              <a:t>datetime</a:t>
            </a:r>
            <a:r>
              <a:t>，最佳方法是将其转换为</a:t>
            </a:r>
            <a:r>
              <a:rPr>
                <a:solidFill>
                  <a:schemeClr val="accent2">
                    <a:satOff val="-67193"/>
                    <a:lumOff val="20931"/>
                  </a:schemeClr>
                </a:solidFill>
              </a:rPr>
              <a:t>timestamp</a:t>
            </a:r>
            <a:r>
              <a:t>再存储，因为</a:t>
            </a:r>
            <a:r>
              <a:rPr>
                <a:solidFill>
                  <a:schemeClr val="accent2">
                    <a:satOff val="-67193"/>
                    <a:lumOff val="20931"/>
                  </a:schemeClr>
                </a:solidFill>
              </a:rPr>
              <a:t>timestamp</a:t>
            </a:r>
            <a:r>
              <a:t>的值与时区完全无关。</a:t>
            </a:r>
          </a:p>
        </p:txBody>
      </p:sp>
      <p:sp>
        <p:nvSpPr>
          <p:cNvPr id="3375" name="形状"/>
          <p:cNvSpPr/>
          <p:nvPr/>
        </p:nvSpPr>
        <p:spPr>
          <a:xfrm>
            <a:off x="600722" y="2479983"/>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376" name="metaclass："/>
          <p:cNvSpPr txBox="1"/>
          <p:nvPr/>
        </p:nvSpPr>
        <p:spPr>
          <a:xfrm>
            <a:off x="1261714" y="2466013"/>
            <a:ext cx="682751"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练习:</a:t>
            </a:r>
          </a:p>
        </p:txBody>
      </p:sp>
      <p:sp>
        <p:nvSpPr>
          <p:cNvPr id="3377" name="假设获取了用户输入的日期和时间如2015-1-21 9:01:30，以及一个时区信息如UTC+5:00，均是str，编写一个函数将其转换为timestamp："/>
          <p:cNvSpPr txBox="1"/>
          <p:nvPr/>
        </p:nvSpPr>
        <p:spPr>
          <a:xfrm>
            <a:off x="680216" y="3197329"/>
            <a:ext cx="7783568"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假设获取了用户输入的日期和时间如</a:t>
            </a:r>
            <a:r>
              <a:rPr>
                <a:solidFill>
                  <a:schemeClr val="accent2">
                    <a:satOff val="-67193"/>
                    <a:lumOff val="20931"/>
                  </a:schemeClr>
                </a:solidFill>
              </a:rPr>
              <a:t>2015-1-21 9:01:30</a:t>
            </a:r>
            <a:r>
              <a:t>，以及一个时区信息如</a:t>
            </a:r>
            <a:r>
              <a:rPr>
                <a:solidFill>
                  <a:schemeClr val="accent2">
                    <a:satOff val="-67193"/>
                    <a:lumOff val="20931"/>
                  </a:schemeClr>
                </a:solidFill>
              </a:rPr>
              <a:t>UTC+5:00</a:t>
            </a:r>
            <a:r>
              <a:t>，均是</a:t>
            </a:r>
            <a:r>
              <a:rPr>
                <a:solidFill>
                  <a:schemeClr val="accent2">
                    <a:satOff val="-67193"/>
                    <a:lumOff val="20931"/>
                  </a:schemeClr>
                </a:solidFill>
              </a:rPr>
              <a:t>str</a:t>
            </a:r>
            <a:r>
              <a:t>，编写一个函数将其转换为</a:t>
            </a:r>
            <a:r>
              <a:rPr>
                <a:solidFill>
                  <a:schemeClr val="accent2">
                    <a:satOff val="-67193"/>
                    <a:lumOff val="20931"/>
                  </a:schemeClr>
                </a:solidFill>
              </a:rPr>
              <a:t>timestamp</a:t>
            </a:r>
            <a:r>
              <a:t>：</a:t>
            </a:r>
          </a:p>
        </p:txBody>
      </p:sp>
    </p:spTree>
  </p:cSld>
  <p:clrMapOvr>
    <a:masterClrMapping/>
  </p:clrMapOvr>
  <p:transition xmlns:p14="http://schemas.microsoft.com/office/powerpoint/2010/main" spd="med" advClick="1"/>
</p:sld>
</file>

<file path=ppt/slides/slide4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9"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.2</a:t>
            </a:r>
            <a:r>
              <a:t> </a:t>
            </a:r>
            <a:r>
              <a:t>	</a:t>
            </a:r>
            <a:r>
              <a:t>collections</a:t>
            </a:r>
          </a:p>
        </p:txBody>
      </p:sp>
      <p:sp>
        <p:nvSpPr>
          <p:cNvPr id="3380" name="形状"/>
          <p:cNvSpPr/>
          <p:nvPr/>
        </p:nvSpPr>
        <p:spPr>
          <a:xfrm>
            <a:off x="653374" y="1462491"/>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381" name="metaclass："/>
          <p:cNvSpPr txBox="1"/>
          <p:nvPr/>
        </p:nvSpPr>
        <p:spPr>
          <a:xfrm>
            <a:off x="1314366" y="1448521"/>
            <a:ext cx="1608835" cy="401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namedtuple:</a:t>
            </a:r>
          </a:p>
        </p:txBody>
      </p:sp>
      <p:sp>
        <p:nvSpPr>
          <p:cNvPr id="3382" name="但是，看到(1, 2)，很难看出这个tuple是用来表示一个坐标的。定义一个class又小题大做了，这时，namedtuple就派上了用场："/>
          <p:cNvSpPr txBox="1"/>
          <p:nvPr/>
        </p:nvSpPr>
        <p:spPr>
          <a:xfrm>
            <a:off x="543821" y="2820863"/>
            <a:ext cx="8056358"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但是，看到</a:t>
            </a:r>
            <a:r>
              <a:rPr>
                <a:solidFill>
                  <a:schemeClr val="accent2">
                    <a:satOff val="-67193"/>
                    <a:lumOff val="20931"/>
                  </a:schemeClr>
                </a:solidFill>
              </a:rPr>
              <a:t>(1, 2)</a:t>
            </a:r>
            <a:r>
              <a:t>，很难看出这个</a:t>
            </a:r>
            <a:r>
              <a:rPr>
                <a:solidFill>
                  <a:schemeClr val="accent2">
                    <a:satOff val="-67193"/>
                    <a:lumOff val="20931"/>
                  </a:schemeClr>
                </a:solidFill>
              </a:rPr>
              <a:t>tuple</a:t>
            </a:r>
            <a:r>
              <a:t>是用来表示一个坐标的。定义一个</a:t>
            </a:r>
            <a:r>
              <a:rPr>
                <a:solidFill>
                  <a:schemeClr val="accent2">
                    <a:satOff val="-67193"/>
                    <a:lumOff val="20931"/>
                  </a:schemeClr>
                </a:solidFill>
              </a:rPr>
              <a:t>class</a:t>
            </a:r>
            <a:r>
              <a:t>又小题大做了，这时，</a:t>
            </a:r>
            <a:r>
              <a:rPr>
                <a:solidFill>
                  <a:schemeClr val="accent2">
                    <a:satOff val="-67193"/>
                    <a:lumOff val="20931"/>
                  </a:schemeClr>
                </a:solidFill>
              </a:rPr>
              <a:t>namedtuple</a:t>
            </a:r>
            <a:r>
              <a:t>就派上了用场：</a:t>
            </a:r>
          </a:p>
        </p:txBody>
      </p:sp>
      <p:sp>
        <p:nvSpPr>
          <p:cNvPr id="3383"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384" name="collections是Python内建的一个集合模块，提供了许多有用的集合类。"/>
          <p:cNvSpPr txBox="1"/>
          <p:nvPr/>
        </p:nvSpPr>
        <p:spPr>
          <a:xfrm>
            <a:off x="982916" y="889302"/>
            <a:ext cx="7178168"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rPr>
                <a:solidFill>
                  <a:schemeClr val="accent2">
                    <a:satOff val="-67193"/>
                    <a:lumOff val="20931"/>
                  </a:schemeClr>
                </a:solidFill>
              </a:rPr>
              <a:t>collections</a:t>
            </a:r>
            <a:r>
              <a:t>是Python内建的一个集合模块，提供了许多有用的集合类。</a:t>
            </a:r>
          </a:p>
        </p:txBody>
      </p:sp>
      <p:sp>
        <p:nvSpPr>
          <p:cNvPr id="3385" name="tuple可以表示不变集合，例如，一个点的二维坐标就可以表示成："/>
          <p:cNvSpPr txBox="1"/>
          <p:nvPr/>
        </p:nvSpPr>
        <p:spPr>
          <a:xfrm>
            <a:off x="1179740" y="2000369"/>
            <a:ext cx="6784519"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rPr>
                <a:solidFill>
                  <a:schemeClr val="accent2">
                    <a:satOff val="-67193"/>
                    <a:lumOff val="20931"/>
                  </a:schemeClr>
                </a:solidFill>
              </a:rPr>
              <a:t>tuple</a:t>
            </a:r>
            <a:r>
              <a:t>可以表示不变集合，例如，一个点的二维坐标就可以表示成：</a:t>
            </a:r>
          </a:p>
        </p:txBody>
      </p:sp>
      <p:pic>
        <p:nvPicPr>
          <p:cNvPr id="3386" name="图像" descr="图像"/>
          <p:cNvPicPr>
            <a:picLocks noChangeAspect="1"/>
          </p:cNvPicPr>
          <p:nvPr/>
        </p:nvPicPr>
        <p:blipFill>
          <a:blip r:embed="rId2">
            <a:extLst/>
          </a:blip>
          <a:stretch>
            <a:fillRect/>
          </a:stretch>
        </p:blipFill>
        <p:spPr>
          <a:xfrm>
            <a:off x="3449061" y="2507759"/>
            <a:ext cx="1955801" cy="203201"/>
          </a:xfrm>
          <a:prstGeom prst="rect">
            <a:avLst/>
          </a:prstGeom>
          <a:ln w="12700">
            <a:miter lim="400000"/>
          </a:ln>
        </p:spPr>
      </p:pic>
      <p:pic>
        <p:nvPicPr>
          <p:cNvPr id="3387" name="图像" descr="图像"/>
          <p:cNvPicPr>
            <a:picLocks noChangeAspect="1"/>
          </p:cNvPicPr>
          <p:nvPr/>
        </p:nvPicPr>
        <p:blipFill>
          <a:blip r:embed="rId3">
            <a:extLst/>
          </a:blip>
          <a:stretch>
            <a:fillRect/>
          </a:stretch>
        </p:blipFill>
        <p:spPr>
          <a:xfrm>
            <a:off x="2279650" y="3663606"/>
            <a:ext cx="4584700" cy="1485901"/>
          </a:xfrm>
          <a:prstGeom prst="rect">
            <a:avLst/>
          </a:prstGeom>
          <a:ln w="12700">
            <a:miter lim="400000"/>
          </a:ln>
        </p:spPr>
      </p:pic>
      <p:sp>
        <p:nvSpPr>
          <p:cNvPr id="3388" name="namedtuple是一个函数，它用来创建一个自定义的tuple对象，并且规定了tuple元素的个数，并可以用属性而不是索引来引用tuple的某个元素。…"/>
          <p:cNvSpPr txBox="1"/>
          <p:nvPr/>
        </p:nvSpPr>
        <p:spPr>
          <a:xfrm>
            <a:off x="543821" y="5259410"/>
            <a:ext cx="8056358" cy="1380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namedtuple</a:t>
            </a:r>
            <a:r>
              <a:t>是一个函数，它用来创建一个自定义的</a:t>
            </a:r>
            <a:r>
              <a:rPr>
                <a:solidFill>
                  <a:schemeClr val="accent2">
                    <a:satOff val="-67193"/>
                    <a:lumOff val="20931"/>
                  </a:schemeClr>
                </a:solidFill>
              </a:rPr>
              <a:t>tuple</a:t>
            </a:r>
            <a:r>
              <a:t>对象，并且规定了</a:t>
            </a:r>
            <a:r>
              <a:rPr>
                <a:solidFill>
                  <a:schemeClr val="accent2">
                    <a:satOff val="-67193"/>
                    <a:lumOff val="20931"/>
                  </a:schemeClr>
                </a:solidFill>
              </a:rPr>
              <a:t>tuple</a:t>
            </a:r>
            <a:r>
              <a:t>元素的个数，并可以用属性而不是索引来引用</a:t>
            </a:r>
            <a:r>
              <a:rPr>
                <a:solidFill>
                  <a:schemeClr val="accent2">
                    <a:satOff val="-67193"/>
                    <a:lumOff val="20931"/>
                  </a:schemeClr>
                </a:solidFill>
              </a:rPr>
              <a:t>tuple</a:t>
            </a:r>
            <a:r>
              <a:t>的某个元素。</a:t>
            </a:r>
          </a:p>
          <a:p>
            <a:pPr defTabSz="457200">
              <a:defRPr>
                <a:solidFill>
                  <a:srgbClr val="000000"/>
                </a:solidFill>
                <a:latin typeface="Helvetica Neue"/>
                <a:ea typeface="Helvetica Neue"/>
                <a:cs typeface="Helvetica Neue"/>
                <a:sym typeface="Helvetica Neue"/>
              </a:defRPr>
            </a:pPr>
            <a:r>
              <a:t>       这样一来，用</a:t>
            </a:r>
            <a:r>
              <a:rPr>
                <a:solidFill>
                  <a:schemeClr val="accent2">
                    <a:satOff val="-67193"/>
                    <a:lumOff val="20931"/>
                  </a:schemeClr>
                </a:solidFill>
              </a:rPr>
              <a:t>namedtuple</a:t>
            </a:r>
            <a:r>
              <a:t>可以很方便地定义一种数据类型，它具备</a:t>
            </a:r>
            <a:r>
              <a:rPr>
                <a:solidFill>
                  <a:schemeClr val="accent2">
                    <a:satOff val="-67193"/>
                    <a:lumOff val="20931"/>
                  </a:schemeClr>
                </a:solidFill>
              </a:rPr>
              <a:t>tuple</a:t>
            </a:r>
            <a:r>
              <a:t>的不变性，又可以根据属性来引用，使用十分方便。</a:t>
            </a:r>
          </a:p>
        </p:txBody>
      </p:sp>
    </p:spTree>
  </p:cSld>
  <p:clrMapOvr>
    <a:masterClrMapping/>
  </p:clrMapOvr>
  <p:transition xmlns:p14="http://schemas.microsoft.com/office/powerpoint/2010/main" spd="med" advClick="1"/>
</p:sld>
</file>

<file path=ppt/slides/slide4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0"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.2</a:t>
            </a:r>
            <a:r>
              <a:t> </a:t>
            </a:r>
            <a:r>
              <a:t>	</a:t>
            </a:r>
            <a:r>
              <a:t>collections</a:t>
            </a:r>
          </a:p>
        </p:txBody>
      </p:sp>
      <p:sp>
        <p:nvSpPr>
          <p:cNvPr id="3391"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392" name="可以验证创建的Point对象是tuple的一种子类："/>
          <p:cNvSpPr txBox="1"/>
          <p:nvPr/>
        </p:nvSpPr>
        <p:spPr>
          <a:xfrm>
            <a:off x="974141" y="793026"/>
            <a:ext cx="4799127"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可以验证创建的</a:t>
            </a:r>
            <a:r>
              <a:rPr>
                <a:solidFill>
                  <a:schemeClr val="accent2">
                    <a:satOff val="-67193"/>
                    <a:lumOff val="20931"/>
                  </a:schemeClr>
                </a:solidFill>
              </a:rPr>
              <a:t>Point</a:t>
            </a:r>
            <a:r>
              <a:t>对象是</a:t>
            </a:r>
            <a:r>
              <a:rPr>
                <a:solidFill>
                  <a:schemeClr val="accent2">
                    <a:satOff val="-67193"/>
                    <a:lumOff val="20931"/>
                  </a:schemeClr>
                </a:solidFill>
              </a:rPr>
              <a:t>tuple</a:t>
            </a:r>
            <a:r>
              <a:t>的一种子类：</a:t>
            </a:r>
          </a:p>
        </p:txBody>
      </p:sp>
      <p:pic>
        <p:nvPicPr>
          <p:cNvPr id="3393" name="图像" descr="图像"/>
          <p:cNvPicPr>
            <a:picLocks noChangeAspect="1"/>
          </p:cNvPicPr>
          <p:nvPr/>
        </p:nvPicPr>
        <p:blipFill>
          <a:blip r:embed="rId2">
            <a:extLst/>
          </a:blip>
          <a:stretch>
            <a:fillRect/>
          </a:stretch>
        </p:blipFill>
        <p:spPr>
          <a:xfrm>
            <a:off x="2901950" y="1471774"/>
            <a:ext cx="3340100" cy="825501"/>
          </a:xfrm>
          <a:prstGeom prst="rect">
            <a:avLst/>
          </a:prstGeom>
          <a:ln w="12700">
            <a:miter lim="400000"/>
          </a:ln>
        </p:spPr>
      </p:pic>
      <p:sp>
        <p:nvSpPr>
          <p:cNvPr id="3394" name="类似的，如果要用坐标和半径表示一个圆，也可以用namedtuple定义："/>
          <p:cNvSpPr txBox="1"/>
          <p:nvPr/>
        </p:nvSpPr>
        <p:spPr>
          <a:xfrm>
            <a:off x="942454" y="2677101"/>
            <a:ext cx="7259092"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类似的，如果要用坐标和半径表示一个圆，也可以用</a:t>
            </a:r>
            <a:r>
              <a:rPr>
                <a:solidFill>
                  <a:schemeClr val="accent2">
                    <a:satOff val="-67193"/>
                    <a:lumOff val="20931"/>
                  </a:schemeClr>
                </a:solidFill>
              </a:rPr>
              <a:t>namedtuple</a:t>
            </a:r>
            <a:r>
              <a:t>定义：</a:t>
            </a:r>
          </a:p>
        </p:txBody>
      </p:sp>
      <p:pic>
        <p:nvPicPr>
          <p:cNvPr id="3395" name="图像" descr="图像"/>
          <p:cNvPicPr>
            <a:picLocks noChangeAspect="1"/>
          </p:cNvPicPr>
          <p:nvPr/>
        </p:nvPicPr>
        <p:blipFill>
          <a:blip r:embed="rId3">
            <a:extLst/>
          </a:blip>
          <a:stretch>
            <a:fillRect/>
          </a:stretch>
        </p:blipFill>
        <p:spPr>
          <a:xfrm>
            <a:off x="1993900" y="3282950"/>
            <a:ext cx="5156200" cy="292100"/>
          </a:xfrm>
          <a:prstGeom prst="rect">
            <a:avLst/>
          </a:prstGeom>
          <a:ln w="12700">
            <a:miter lim="400000"/>
          </a:ln>
        </p:spPr>
      </p:pic>
    </p:spTree>
  </p:cSld>
  <p:clrMapOvr>
    <a:masterClrMapping/>
  </p:clrMapOvr>
  <p:transition xmlns:p14="http://schemas.microsoft.com/office/powerpoint/2010/main" spd="med" advClick="1"/>
</p:sld>
</file>

<file path=ppt/slides/slide4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7"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.2</a:t>
            </a:r>
            <a:r>
              <a:t> </a:t>
            </a:r>
            <a:r>
              <a:t>	</a:t>
            </a:r>
            <a:r>
              <a:t>collections</a:t>
            </a:r>
          </a:p>
        </p:txBody>
      </p:sp>
      <p:sp>
        <p:nvSpPr>
          <p:cNvPr id="3398" name="形状"/>
          <p:cNvSpPr/>
          <p:nvPr/>
        </p:nvSpPr>
        <p:spPr>
          <a:xfrm>
            <a:off x="679701" y="856986"/>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399" name="metaclass："/>
          <p:cNvSpPr txBox="1"/>
          <p:nvPr/>
        </p:nvSpPr>
        <p:spPr>
          <a:xfrm>
            <a:off x="1340693" y="843016"/>
            <a:ext cx="927353" cy="401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deque:</a:t>
            </a:r>
          </a:p>
        </p:txBody>
      </p:sp>
      <p:sp>
        <p:nvSpPr>
          <p:cNvPr id="3400"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401" name="使用list存储数据时，按索引访问元素很快，但是插入和删除元素就很慢了，因为list是线性存储，数据量大的时候，插入和删除效率很低。deque是为了高效实现插入和删除操作的双向列表，适合用于队列和栈："/>
          <p:cNvSpPr txBox="1"/>
          <p:nvPr/>
        </p:nvSpPr>
        <p:spPr>
          <a:xfrm>
            <a:off x="546727" y="1504354"/>
            <a:ext cx="8050546"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使用</a:t>
            </a:r>
            <a:r>
              <a:rPr>
                <a:solidFill>
                  <a:schemeClr val="accent2">
                    <a:satOff val="-67193"/>
                    <a:lumOff val="20931"/>
                  </a:schemeClr>
                </a:solidFill>
              </a:rPr>
              <a:t>list</a:t>
            </a:r>
            <a:r>
              <a:t>存储数据时，按索引访问元素很快，但是插入和删除元素就很慢了，因为</a:t>
            </a:r>
            <a:r>
              <a:rPr>
                <a:solidFill>
                  <a:schemeClr val="accent2">
                    <a:satOff val="-67193"/>
                    <a:lumOff val="20931"/>
                  </a:schemeClr>
                </a:solidFill>
              </a:rPr>
              <a:t>list</a:t>
            </a:r>
            <a:r>
              <a:t>是线性存储，数据量大的时候，插入和删除效率很低。</a:t>
            </a:r>
            <a:r>
              <a:rPr>
                <a:solidFill>
                  <a:schemeClr val="accent2">
                    <a:satOff val="-67193"/>
                    <a:lumOff val="20931"/>
                  </a:schemeClr>
                </a:solidFill>
              </a:rPr>
              <a:t>deque</a:t>
            </a:r>
            <a:r>
              <a:t>是为了高效实现插入和删除操作的双向列表，适合用于队列和栈：</a:t>
            </a:r>
          </a:p>
        </p:txBody>
      </p:sp>
      <p:sp>
        <p:nvSpPr>
          <p:cNvPr id="3402" name="deque除了实现list的append()和pop()外，还支持appendleft()和popleft()，这样就可以非常高效地往头部添加或删除元素。"/>
          <p:cNvSpPr txBox="1"/>
          <p:nvPr/>
        </p:nvSpPr>
        <p:spPr>
          <a:xfrm>
            <a:off x="543821" y="4627579"/>
            <a:ext cx="8056358"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deque</a:t>
            </a:r>
            <a:r>
              <a:t>除了实现</a:t>
            </a:r>
            <a:r>
              <a:rPr>
                <a:solidFill>
                  <a:schemeClr val="accent2">
                    <a:satOff val="-67193"/>
                    <a:lumOff val="20931"/>
                  </a:schemeClr>
                </a:solidFill>
              </a:rPr>
              <a:t>list</a:t>
            </a:r>
            <a:r>
              <a:t>的</a:t>
            </a:r>
            <a:r>
              <a:rPr>
                <a:solidFill>
                  <a:schemeClr val="accent2">
                    <a:satOff val="-67193"/>
                    <a:lumOff val="20931"/>
                  </a:schemeClr>
                </a:solidFill>
              </a:rPr>
              <a:t>append()</a:t>
            </a:r>
            <a:r>
              <a:t>和</a:t>
            </a:r>
            <a:r>
              <a:rPr>
                <a:solidFill>
                  <a:schemeClr val="accent2">
                    <a:satOff val="-67193"/>
                    <a:lumOff val="20931"/>
                  </a:schemeClr>
                </a:solidFill>
              </a:rPr>
              <a:t>pop()</a:t>
            </a:r>
            <a:r>
              <a:t>外，还支持</a:t>
            </a:r>
            <a:r>
              <a:rPr>
                <a:solidFill>
                  <a:schemeClr val="accent2">
                    <a:satOff val="-67193"/>
                    <a:lumOff val="20931"/>
                  </a:schemeClr>
                </a:solidFill>
              </a:rPr>
              <a:t>appendleft()</a:t>
            </a:r>
            <a:r>
              <a:t>和</a:t>
            </a:r>
            <a:r>
              <a:rPr>
                <a:solidFill>
                  <a:schemeClr val="accent2">
                    <a:satOff val="-67193"/>
                    <a:lumOff val="20931"/>
                  </a:schemeClr>
                </a:solidFill>
              </a:rPr>
              <a:t>popleft()</a:t>
            </a:r>
            <a:r>
              <a:t>，这样就可以非常高效地往头部添加或删除元素。</a:t>
            </a:r>
          </a:p>
        </p:txBody>
      </p:sp>
      <p:pic>
        <p:nvPicPr>
          <p:cNvPr id="3403" name="图像" descr="图像"/>
          <p:cNvPicPr>
            <a:picLocks noChangeAspect="1"/>
          </p:cNvPicPr>
          <p:nvPr/>
        </p:nvPicPr>
        <p:blipFill>
          <a:blip r:embed="rId2">
            <a:extLst/>
          </a:blip>
          <a:stretch>
            <a:fillRect/>
          </a:stretch>
        </p:blipFill>
        <p:spPr>
          <a:xfrm>
            <a:off x="2755900" y="2965687"/>
            <a:ext cx="3632200" cy="1257301"/>
          </a:xfrm>
          <a:prstGeom prst="rect">
            <a:avLst/>
          </a:prstGeom>
          <a:ln w="12700">
            <a:miter lim="400000"/>
          </a:ln>
        </p:spPr>
      </p:pic>
    </p:spTree>
  </p:cSld>
  <p:clrMapOvr>
    <a:masterClrMapping/>
  </p:clrMapOvr>
  <p:transition xmlns:p14="http://schemas.microsoft.com/office/powerpoint/2010/main" spd="med" advClick="1"/>
</p:sld>
</file>

<file path=ppt/slides/slide4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5"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.2</a:t>
            </a:r>
            <a:r>
              <a:t> </a:t>
            </a:r>
            <a:r>
              <a:t>	</a:t>
            </a:r>
            <a:r>
              <a:t>collections</a:t>
            </a:r>
          </a:p>
        </p:txBody>
      </p:sp>
      <p:sp>
        <p:nvSpPr>
          <p:cNvPr id="3406" name="形状"/>
          <p:cNvSpPr/>
          <p:nvPr/>
        </p:nvSpPr>
        <p:spPr>
          <a:xfrm>
            <a:off x="679701" y="856986"/>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407" name="metaclass："/>
          <p:cNvSpPr txBox="1"/>
          <p:nvPr/>
        </p:nvSpPr>
        <p:spPr>
          <a:xfrm>
            <a:off x="1340693" y="843016"/>
            <a:ext cx="1467611" cy="401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defaultdict:</a:t>
            </a:r>
          </a:p>
        </p:txBody>
      </p:sp>
      <p:sp>
        <p:nvSpPr>
          <p:cNvPr id="3408"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409" name="使用dict时，如果引用的Key不存在，就会抛出KeyError。如果希望key不存在时，返回一个默认值，就可以用defaultdict："/>
          <p:cNvSpPr txBox="1"/>
          <p:nvPr/>
        </p:nvSpPr>
        <p:spPr>
          <a:xfrm>
            <a:off x="546727" y="1504354"/>
            <a:ext cx="8050546"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使用</a:t>
            </a:r>
            <a:r>
              <a:rPr>
                <a:solidFill>
                  <a:schemeClr val="accent2">
                    <a:satOff val="-67193"/>
                    <a:lumOff val="20931"/>
                  </a:schemeClr>
                </a:solidFill>
              </a:rPr>
              <a:t>dict</a:t>
            </a:r>
            <a:r>
              <a:t>时，如果引用的</a:t>
            </a:r>
            <a:r>
              <a:rPr>
                <a:solidFill>
                  <a:schemeClr val="accent2">
                    <a:satOff val="-67193"/>
                    <a:lumOff val="20931"/>
                  </a:schemeClr>
                </a:solidFill>
              </a:rPr>
              <a:t>Key</a:t>
            </a:r>
            <a:r>
              <a:t>不存在，就会抛出</a:t>
            </a:r>
            <a:r>
              <a:rPr>
                <a:solidFill>
                  <a:schemeClr val="accent2">
                    <a:satOff val="-67193"/>
                    <a:lumOff val="20931"/>
                  </a:schemeClr>
                </a:solidFill>
              </a:rPr>
              <a:t>KeyError</a:t>
            </a:r>
            <a:r>
              <a:t>。如果希望key不存在时，返回一个默认值，就可以用</a:t>
            </a:r>
            <a:r>
              <a:rPr>
                <a:solidFill>
                  <a:schemeClr val="accent2">
                    <a:satOff val="-67193"/>
                    <a:lumOff val="20931"/>
                  </a:schemeClr>
                </a:solidFill>
              </a:rPr>
              <a:t>defaultdict</a:t>
            </a:r>
            <a:r>
              <a:t>：</a:t>
            </a:r>
          </a:p>
        </p:txBody>
      </p:sp>
      <p:sp>
        <p:nvSpPr>
          <p:cNvPr id="3410" name="注意默认值是调用函数返回的，而函数在创建defaultdict对象时传入。…"/>
          <p:cNvSpPr txBox="1"/>
          <p:nvPr/>
        </p:nvSpPr>
        <p:spPr>
          <a:xfrm>
            <a:off x="543821" y="4627579"/>
            <a:ext cx="8056358"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注意默认值是调用函数返回的，而函数在创建</a:t>
            </a:r>
            <a:r>
              <a:rPr>
                <a:solidFill>
                  <a:schemeClr val="accent2">
                    <a:satOff val="-67193"/>
                    <a:lumOff val="20931"/>
                  </a:schemeClr>
                </a:solidFill>
              </a:rPr>
              <a:t>defaultdict</a:t>
            </a:r>
            <a:r>
              <a:t>对象时传入。</a:t>
            </a:r>
          </a:p>
          <a:p>
            <a:pPr defTabSz="457200">
              <a:defRPr>
                <a:solidFill>
                  <a:srgbClr val="000000"/>
                </a:solidFill>
                <a:latin typeface="Helvetica Neue"/>
                <a:ea typeface="Helvetica Neue"/>
                <a:cs typeface="Helvetica Neue"/>
                <a:sym typeface="Helvetica Neue"/>
              </a:defRPr>
            </a:pPr>
            <a:r>
              <a:t>除了在</a:t>
            </a:r>
            <a:r>
              <a:rPr>
                <a:solidFill>
                  <a:schemeClr val="accent2">
                    <a:satOff val="-67193"/>
                    <a:lumOff val="20931"/>
                  </a:schemeClr>
                </a:solidFill>
              </a:rPr>
              <a:t>Key</a:t>
            </a:r>
            <a:r>
              <a:t>不存在时返回默认值，</a:t>
            </a:r>
            <a:r>
              <a:rPr>
                <a:solidFill>
                  <a:schemeClr val="accent2">
                    <a:satOff val="-67193"/>
                    <a:lumOff val="20931"/>
                  </a:schemeClr>
                </a:solidFill>
              </a:rPr>
              <a:t>defaultdict</a:t>
            </a:r>
            <a:r>
              <a:t>的其他行为跟</a:t>
            </a:r>
            <a:r>
              <a:rPr>
                <a:solidFill>
                  <a:schemeClr val="accent2">
                    <a:satOff val="-67193"/>
                    <a:lumOff val="20931"/>
                  </a:schemeClr>
                </a:solidFill>
              </a:rPr>
              <a:t>dict</a:t>
            </a:r>
            <a:r>
              <a:t>是完全一样的。</a:t>
            </a:r>
          </a:p>
        </p:txBody>
      </p:sp>
      <p:pic>
        <p:nvPicPr>
          <p:cNvPr id="3411" name="图像" descr="图像"/>
          <p:cNvPicPr>
            <a:picLocks noChangeAspect="1"/>
          </p:cNvPicPr>
          <p:nvPr/>
        </p:nvPicPr>
        <p:blipFill>
          <a:blip r:embed="rId2">
            <a:extLst/>
          </a:blip>
          <a:stretch>
            <a:fillRect/>
          </a:stretch>
        </p:blipFill>
        <p:spPr>
          <a:xfrm>
            <a:off x="2330450" y="2698750"/>
            <a:ext cx="4483100" cy="1460500"/>
          </a:xfrm>
          <a:prstGeom prst="rect">
            <a:avLst/>
          </a:prstGeom>
          <a:ln w="12700">
            <a:miter lim="400000"/>
          </a:ln>
        </p:spPr>
      </p:pic>
    </p:spTree>
  </p:cSld>
  <p:clrMapOvr>
    <a:masterClrMapping/>
  </p:clrMapOvr>
  <p:transition xmlns:p14="http://schemas.microsoft.com/office/powerpoint/2010/main" spd="med" advClick="1"/>
</p:sld>
</file>

<file path=ppt/slides/slide4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3"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.2</a:t>
            </a:r>
            <a:r>
              <a:t> </a:t>
            </a:r>
            <a:r>
              <a:t>	</a:t>
            </a:r>
            <a:r>
              <a:t>collections</a:t>
            </a:r>
          </a:p>
        </p:txBody>
      </p:sp>
      <p:sp>
        <p:nvSpPr>
          <p:cNvPr id="3414" name="形状"/>
          <p:cNvSpPr/>
          <p:nvPr/>
        </p:nvSpPr>
        <p:spPr>
          <a:xfrm>
            <a:off x="679701" y="856986"/>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415" name="metaclass："/>
          <p:cNvSpPr txBox="1"/>
          <p:nvPr/>
        </p:nvSpPr>
        <p:spPr>
          <a:xfrm>
            <a:off x="1340693" y="843016"/>
            <a:ext cx="1651761" cy="401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OrderedDict:</a:t>
            </a:r>
          </a:p>
        </p:txBody>
      </p:sp>
      <p:sp>
        <p:nvSpPr>
          <p:cNvPr id="3416"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417" name="使用dict时，Key是无序的。在对dict做迭代时，无法确定Key的顺序。…"/>
          <p:cNvSpPr txBox="1"/>
          <p:nvPr/>
        </p:nvSpPr>
        <p:spPr>
          <a:xfrm>
            <a:off x="546727" y="1504354"/>
            <a:ext cx="8050546"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使用</a:t>
            </a:r>
            <a:r>
              <a:rPr>
                <a:solidFill>
                  <a:schemeClr val="accent2">
                    <a:satOff val="-67193"/>
                    <a:lumOff val="20931"/>
                  </a:schemeClr>
                </a:solidFill>
              </a:rPr>
              <a:t>dict</a:t>
            </a:r>
            <a:r>
              <a:t>时，</a:t>
            </a:r>
            <a:r>
              <a:rPr>
                <a:solidFill>
                  <a:schemeClr val="accent2">
                    <a:satOff val="-67193"/>
                    <a:lumOff val="20931"/>
                  </a:schemeClr>
                </a:solidFill>
              </a:rPr>
              <a:t>Key</a:t>
            </a:r>
            <a:r>
              <a:t>是无序的。在对</a:t>
            </a:r>
            <a:r>
              <a:rPr>
                <a:solidFill>
                  <a:schemeClr val="accent2">
                    <a:satOff val="-67193"/>
                    <a:lumOff val="20931"/>
                  </a:schemeClr>
                </a:solidFill>
              </a:rPr>
              <a:t>dict</a:t>
            </a:r>
            <a:r>
              <a:t>做迭代时，无法确定</a:t>
            </a:r>
            <a:r>
              <a:rPr>
                <a:solidFill>
                  <a:schemeClr val="accent2">
                    <a:satOff val="-67193"/>
                    <a:lumOff val="20931"/>
                  </a:schemeClr>
                </a:solidFill>
              </a:rPr>
              <a:t>Key</a:t>
            </a:r>
            <a:r>
              <a:t>的顺序。</a:t>
            </a:r>
          </a:p>
          <a:p>
            <a:pPr defTabSz="457200">
              <a:defRPr>
                <a:solidFill>
                  <a:srgbClr val="000000"/>
                </a:solidFill>
                <a:latin typeface="Helvetica Neue"/>
                <a:ea typeface="Helvetica Neue"/>
                <a:cs typeface="Helvetica Neue"/>
                <a:sym typeface="Helvetica Neue"/>
              </a:defRPr>
            </a:pPr>
            <a:r>
              <a:t>如果要保持</a:t>
            </a:r>
            <a:r>
              <a:rPr>
                <a:solidFill>
                  <a:schemeClr val="accent2">
                    <a:satOff val="-67193"/>
                    <a:lumOff val="20931"/>
                  </a:schemeClr>
                </a:solidFill>
              </a:rPr>
              <a:t>Key</a:t>
            </a:r>
            <a:r>
              <a:t>的顺序，可以用</a:t>
            </a:r>
            <a:r>
              <a:rPr>
                <a:solidFill>
                  <a:schemeClr val="accent2">
                    <a:satOff val="-67193"/>
                    <a:lumOff val="20931"/>
                  </a:schemeClr>
                </a:solidFill>
              </a:rPr>
              <a:t>OrderedDict</a:t>
            </a:r>
            <a:r>
              <a:t>：</a:t>
            </a:r>
          </a:p>
        </p:txBody>
      </p:sp>
      <p:sp>
        <p:nvSpPr>
          <p:cNvPr id="3418" name="注意，OrderedDict的Key会按照插入的顺序排列，不是Key本身排序："/>
          <p:cNvSpPr txBox="1"/>
          <p:nvPr/>
        </p:nvSpPr>
        <p:spPr>
          <a:xfrm>
            <a:off x="341986" y="4179628"/>
            <a:ext cx="8056358"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注意，</a:t>
            </a:r>
            <a:r>
              <a:rPr>
                <a:solidFill>
                  <a:schemeClr val="accent2">
                    <a:satOff val="-67193"/>
                    <a:lumOff val="20931"/>
                  </a:schemeClr>
                </a:solidFill>
              </a:rPr>
              <a:t>OrderedDict</a:t>
            </a:r>
            <a:r>
              <a:t>的</a:t>
            </a:r>
            <a:r>
              <a:rPr>
                <a:solidFill>
                  <a:schemeClr val="accent2">
                    <a:satOff val="-67193"/>
                    <a:lumOff val="20931"/>
                  </a:schemeClr>
                </a:solidFill>
              </a:rPr>
              <a:t>Key</a:t>
            </a:r>
            <a:r>
              <a:t>会按照插入的顺序排列，不是</a:t>
            </a:r>
            <a:r>
              <a:rPr>
                <a:solidFill>
                  <a:schemeClr val="accent2">
                    <a:satOff val="-67193"/>
                    <a:lumOff val="20931"/>
                  </a:schemeClr>
                </a:solidFill>
              </a:rPr>
              <a:t>Key</a:t>
            </a:r>
            <a:r>
              <a:t>本身排序：</a:t>
            </a:r>
          </a:p>
        </p:txBody>
      </p:sp>
      <p:pic>
        <p:nvPicPr>
          <p:cNvPr id="3419" name="图像" descr="图像"/>
          <p:cNvPicPr>
            <a:picLocks noChangeAspect="1"/>
          </p:cNvPicPr>
          <p:nvPr/>
        </p:nvPicPr>
        <p:blipFill>
          <a:blip r:embed="rId2">
            <a:extLst/>
          </a:blip>
          <a:stretch>
            <a:fillRect/>
          </a:stretch>
        </p:blipFill>
        <p:spPr>
          <a:xfrm>
            <a:off x="2101850" y="2465461"/>
            <a:ext cx="4940300" cy="1485901"/>
          </a:xfrm>
          <a:prstGeom prst="rect">
            <a:avLst/>
          </a:prstGeom>
          <a:ln w="12700">
            <a:miter lim="400000"/>
          </a:ln>
        </p:spPr>
      </p:pic>
      <p:pic>
        <p:nvPicPr>
          <p:cNvPr id="3420" name="图像" descr="图像"/>
          <p:cNvPicPr>
            <a:picLocks noChangeAspect="1"/>
          </p:cNvPicPr>
          <p:nvPr/>
        </p:nvPicPr>
        <p:blipFill>
          <a:blip r:embed="rId3">
            <a:extLst/>
          </a:blip>
          <a:stretch>
            <a:fillRect/>
          </a:stretch>
        </p:blipFill>
        <p:spPr>
          <a:xfrm>
            <a:off x="3270250" y="4816835"/>
            <a:ext cx="2603500" cy="1270001"/>
          </a:xfrm>
          <a:prstGeom prst="rect">
            <a:avLst/>
          </a:prstGeom>
          <a:ln w="12700">
            <a:miter lim="400000"/>
          </a:ln>
        </p:spPr>
      </p:pic>
    </p:spTree>
  </p:cSld>
  <p:clrMapOvr>
    <a:masterClrMapping/>
  </p:clrMapOvr>
  <p:transition xmlns:p14="http://schemas.microsoft.com/office/powerpoint/2010/main" spd="med" advClick="1"/>
</p:sld>
</file>

<file path=ppt/slides/slide4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2"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.2</a:t>
            </a:r>
            <a:r>
              <a:t> </a:t>
            </a:r>
            <a:r>
              <a:t>	</a:t>
            </a:r>
            <a:r>
              <a:t>collections</a:t>
            </a:r>
          </a:p>
        </p:txBody>
      </p:sp>
      <p:sp>
        <p:nvSpPr>
          <p:cNvPr id="3423"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424" name="OrderedDict可以实现一个FIFO（先进先出）的dict，当容量超出限制时，先删除最早添加的Key："/>
          <p:cNvSpPr txBox="1"/>
          <p:nvPr/>
        </p:nvSpPr>
        <p:spPr>
          <a:xfrm>
            <a:off x="698222" y="922015"/>
            <a:ext cx="7747556"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OrderedDict</a:t>
            </a:r>
            <a:r>
              <a:t>可以实现一个</a:t>
            </a:r>
            <a:r>
              <a:rPr>
                <a:solidFill>
                  <a:schemeClr val="accent2">
                    <a:satOff val="-67193"/>
                    <a:lumOff val="20931"/>
                  </a:schemeClr>
                </a:solidFill>
              </a:rPr>
              <a:t>FIFO</a:t>
            </a:r>
            <a:r>
              <a:t>（先进先出）的</a:t>
            </a:r>
            <a:r>
              <a:rPr>
                <a:solidFill>
                  <a:schemeClr val="accent2">
                    <a:satOff val="-67193"/>
                    <a:lumOff val="20931"/>
                  </a:schemeClr>
                </a:solidFill>
              </a:rPr>
              <a:t>dict</a:t>
            </a:r>
            <a:r>
              <a:t>，当容量超出限制时，先删除最早添加的</a:t>
            </a:r>
            <a:r>
              <a:rPr>
                <a:solidFill>
                  <a:schemeClr val="accent2">
                    <a:satOff val="-67193"/>
                    <a:lumOff val="20931"/>
                  </a:schemeClr>
                </a:solidFill>
              </a:rPr>
              <a:t>Key</a:t>
            </a:r>
            <a:r>
              <a:t>：</a:t>
            </a:r>
          </a:p>
        </p:txBody>
      </p:sp>
      <p:sp>
        <p:nvSpPr>
          <p:cNvPr id="3425" name="from collections import OrderedDict…"/>
          <p:cNvSpPr txBox="1"/>
          <p:nvPr/>
        </p:nvSpPr>
        <p:spPr>
          <a:xfrm>
            <a:off x="1357152" y="1918831"/>
            <a:ext cx="6429696" cy="39373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from</a:t>
            </a:r>
            <a:r>
              <a:t> collections </a:t>
            </a:r>
            <a:r>
              <a:rPr>
                <a:solidFill>
                  <a:srgbClr val="000088"/>
                </a:solidFill>
              </a:rPr>
              <a:t>import</a:t>
            </a:r>
            <a:r>
              <a:t> </a:t>
            </a:r>
            <a:r>
              <a:rPr>
                <a:solidFill>
                  <a:srgbClr val="660066"/>
                </a:solidFill>
              </a:rPr>
              <a:t>OrderedDict</a:t>
            </a:r>
          </a:p>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class</a:t>
            </a:r>
            <a:r>
              <a:rPr>
                <a:solidFill>
                  <a:srgbClr val="668099">
                    <a:alpha val="40000"/>
                  </a:srgbClr>
                </a:solidFill>
              </a:rPr>
              <a:t> </a:t>
            </a:r>
            <a:r>
              <a:t>LastUpdatedOrderedDict</a:t>
            </a:r>
            <a:r>
              <a:rPr>
                <a:solidFill>
                  <a:srgbClr val="666600"/>
                </a:solidFill>
              </a:rPr>
              <a:t>(</a:t>
            </a:r>
            <a:r>
              <a:t>OrderedDict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t>self</a:t>
            </a:r>
            <a:r>
              <a:rPr>
                <a:solidFill>
                  <a:srgbClr val="666600"/>
                </a:solidFill>
              </a:rPr>
              <a:t>,</a:t>
            </a:r>
            <a:r>
              <a:t> capacity</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668099">
                    <a:alpha val="40000"/>
                  </a:srgbClr>
                </a:solidFill>
              </a:rPr>
              <a:t>        super</a:t>
            </a:r>
            <a:r>
              <a:rPr>
                <a:solidFill>
                  <a:srgbClr val="666600"/>
                </a:solidFill>
              </a:rPr>
              <a:t>(</a:t>
            </a:r>
            <a:r>
              <a:t>LastUpdatedOrderedDict</a:t>
            </a:r>
            <a:r>
              <a:rPr>
                <a:solidFill>
                  <a:srgbClr val="666600"/>
                </a:solidFill>
              </a:rPr>
              <a:t>,</a:t>
            </a:r>
            <a:r>
              <a:rPr>
                <a:solidFill>
                  <a:srgbClr val="668099">
                    <a:alpha val="40000"/>
                  </a:srgbClr>
                </a:solidFill>
              </a:rPr>
              <a:t> self</a:t>
            </a:r>
            <a:r>
              <a:rPr>
                <a:solidFill>
                  <a:srgbClr val="666600"/>
                </a:solidFill>
              </a:rPr>
              <a:t>).</a:t>
            </a:r>
            <a:r>
              <a:rPr>
                <a:solidFill>
                  <a:srgbClr val="668099">
                    <a:alpha val="40000"/>
                  </a:srgbClr>
                </a:solidFill>
              </a:rPr>
              <a:t>__init__</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self</a:t>
            </a:r>
            <a:r>
              <a:rPr>
                <a:solidFill>
                  <a:srgbClr val="666600"/>
                </a:solidFill>
              </a:rPr>
              <a:t>.</a:t>
            </a:r>
            <a:r>
              <a:t>_capacity </a:t>
            </a:r>
            <a:r>
              <a:rPr>
                <a:solidFill>
                  <a:srgbClr val="666600"/>
                </a:solidFill>
              </a:rPr>
              <a:t>=</a:t>
            </a:r>
            <a:r>
              <a:t> capacity</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def</a:t>
            </a:r>
            <a:r>
              <a:t> __setitem__</a:t>
            </a:r>
            <a:r>
              <a:rPr>
                <a:solidFill>
                  <a:srgbClr val="666600"/>
                </a:solidFill>
              </a:rPr>
              <a:t>(</a:t>
            </a:r>
            <a:r>
              <a:t>self</a:t>
            </a:r>
            <a:r>
              <a:rPr>
                <a:solidFill>
                  <a:srgbClr val="666600"/>
                </a:solidFill>
              </a:rPr>
              <a:t>,</a:t>
            </a:r>
            <a:r>
              <a:t> key</a:t>
            </a:r>
            <a:r>
              <a:rPr>
                <a:solidFill>
                  <a:srgbClr val="666600"/>
                </a:solidFill>
              </a:rPr>
              <a:t>,</a:t>
            </a:r>
            <a:r>
              <a:t> value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containsKey </a:t>
            </a:r>
            <a:r>
              <a:rPr>
                <a:solidFill>
                  <a:srgbClr val="666600"/>
                </a:solidFill>
              </a:rPr>
              <a:t>=</a:t>
            </a:r>
            <a:r>
              <a:t> </a:t>
            </a:r>
            <a:r>
              <a:rPr>
                <a:solidFill>
                  <a:srgbClr val="006666"/>
                </a:solidFill>
              </a:rPr>
              <a:t>1</a:t>
            </a:r>
            <a:r>
              <a:t> </a:t>
            </a:r>
            <a:r>
              <a:rPr>
                <a:solidFill>
                  <a:srgbClr val="000088"/>
                </a:solidFill>
              </a:rPr>
              <a:t>if</a:t>
            </a:r>
            <a:r>
              <a:t> key </a:t>
            </a:r>
            <a:r>
              <a:rPr>
                <a:solidFill>
                  <a:srgbClr val="000088"/>
                </a:solidFill>
              </a:rPr>
              <a:t>in</a:t>
            </a:r>
            <a:r>
              <a:t> self </a:t>
            </a:r>
            <a:r>
              <a:rPr>
                <a:solidFill>
                  <a:srgbClr val="000088"/>
                </a:solidFill>
              </a:rPr>
              <a:t>else</a:t>
            </a:r>
            <a:r>
              <a:t> </a:t>
            </a:r>
            <a:r>
              <a:rPr>
                <a:solidFill>
                  <a:srgbClr val="006666"/>
                </a:solidFill>
              </a:rPr>
              <a:t>0</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len</a:t>
            </a:r>
            <a:r>
              <a:rPr>
                <a:solidFill>
                  <a:srgbClr val="666600"/>
                </a:solidFill>
              </a:rPr>
              <a:t>(</a:t>
            </a:r>
            <a:r>
              <a:t>self</a:t>
            </a:r>
            <a:r>
              <a:rPr>
                <a:solidFill>
                  <a:srgbClr val="666600"/>
                </a:solidFill>
              </a:rPr>
              <a:t>)</a:t>
            </a:r>
            <a:r>
              <a:t> </a:t>
            </a:r>
            <a:r>
              <a:rPr>
                <a:solidFill>
                  <a:srgbClr val="666600"/>
                </a:solidFill>
              </a:rPr>
              <a:t>-</a:t>
            </a:r>
            <a:r>
              <a:t> containsKey </a:t>
            </a:r>
            <a:r>
              <a:rPr>
                <a:solidFill>
                  <a:srgbClr val="666600"/>
                </a:solidFill>
              </a:rPr>
              <a:t>&gt;=</a:t>
            </a:r>
            <a:r>
              <a:t> self</a:t>
            </a:r>
            <a:r>
              <a:rPr>
                <a:solidFill>
                  <a:srgbClr val="666600"/>
                </a:solidFill>
              </a:rPr>
              <a:t>.</a:t>
            </a:r>
            <a:r>
              <a:t>_capacity</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last </a:t>
            </a:r>
            <a:r>
              <a:rPr>
                <a:solidFill>
                  <a:srgbClr val="666600"/>
                </a:solidFill>
              </a:rPr>
              <a:t>=</a:t>
            </a:r>
            <a:r>
              <a:t> self</a:t>
            </a:r>
            <a:r>
              <a:rPr>
                <a:solidFill>
                  <a:srgbClr val="666600"/>
                </a:solidFill>
              </a:rPr>
              <a:t>.</a:t>
            </a:r>
            <a:r>
              <a:t>popitem</a:t>
            </a:r>
            <a:r>
              <a:rPr>
                <a:solidFill>
                  <a:srgbClr val="666600"/>
                </a:solidFill>
              </a:rPr>
              <a:t>(</a:t>
            </a:r>
            <a:r>
              <a:t>last</a:t>
            </a:r>
            <a:r>
              <a:rPr>
                <a:solidFill>
                  <a:srgbClr val="666600"/>
                </a:solidFill>
              </a:rPr>
              <a:t>=</a:t>
            </a:r>
            <a:r>
              <a:rPr>
                <a:solidFill>
                  <a:srgbClr val="000088"/>
                </a:solidFill>
              </a:rPr>
              <a:t>False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'remove:'</a:t>
            </a:r>
            <a:r>
              <a:rPr>
                <a:solidFill>
                  <a:srgbClr val="666600"/>
                </a:solidFill>
              </a:rPr>
              <a:t>,</a:t>
            </a:r>
            <a:r>
              <a:t> last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containsKey</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del</a:t>
            </a:r>
            <a:r>
              <a:t> self</a:t>
            </a:r>
            <a:r>
              <a:rPr>
                <a:solidFill>
                  <a:srgbClr val="666600"/>
                </a:solidFill>
              </a:rPr>
              <a:t>[</a:t>
            </a:r>
            <a:r>
              <a:t>key</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'set:'</a:t>
            </a:r>
            <a:r>
              <a:rPr>
                <a:solidFill>
                  <a:srgbClr val="666600"/>
                </a:solidFill>
              </a:rPr>
              <a:t>,</a:t>
            </a:r>
            <a:r>
              <a:t> </a:t>
            </a:r>
            <a:r>
              <a:rPr>
                <a:solidFill>
                  <a:srgbClr val="666600"/>
                </a:solidFill>
              </a:rPr>
              <a:t>(</a:t>
            </a:r>
            <a:r>
              <a:t>key</a:t>
            </a:r>
            <a:r>
              <a:rPr>
                <a:solidFill>
                  <a:srgbClr val="666600"/>
                </a:solidFill>
              </a:rPr>
              <a:t>,</a:t>
            </a:r>
            <a:r>
              <a:t> value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else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'add:'</a:t>
            </a:r>
            <a:r>
              <a:rPr>
                <a:solidFill>
                  <a:srgbClr val="666600"/>
                </a:solidFill>
              </a:rPr>
              <a:t>,</a:t>
            </a:r>
            <a:r>
              <a:t> </a:t>
            </a:r>
            <a:r>
              <a:rPr>
                <a:solidFill>
                  <a:srgbClr val="666600"/>
                </a:solidFill>
              </a:rPr>
              <a:t>(</a:t>
            </a:r>
            <a:r>
              <a:t>key</a:t>
            </a:r>
            <a:r>
              <a:rPr>
                <a:solidFill>
                  <a:srgbClr val="666600"/>
                </a:solidFill>
              </a:rPr>
              <a:t>,</a:t>
            </a:r>
            <a:r>
              <a:t> value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660066"/>
                </a:solidFill>
              </a:rPr>
              <a:t>OrderedDict</a:t>
            </a:r>
            <a:r>
              <a:rPr>
                <a:solidFill>
                  <a:srgbClr val="666600"/>
                </a:solidFill>
              </a:rPr>
              <a:t>.</a:t>
            </a:r>
            <a:r>
              <a:t>__setitem__</a:t>
            </a:r>
            <a:r>
              <a:rPr>
                <a:solidFill>
                  <a:srgbClr val="666600"/>
                </a:solidFill>
              </a:rPr>
              <a:t>(</a:t>
            </a:r>
            <a:r>
              <a:t>self</a:t>
            </a:r>
            <a:r>
              <a:rPr>
                <a:solidFill>
                  <a:srgbClr val="666600"/>
                </a:solidFill>
              </a:rPr>
              <a:t>,</a:t>
            </a:r>
            <a:r>
              <a:t> key</a:t>
            </a:r>
            <a:r>
              <a:rPr>
                <a:solidFill>
                  <a:srgbClr val="666600"/>
                </a:solidFill>
              </a:rPr>
              <a:t>,</a:t>
            </a:r>
            <a:r>
              <a:t> value</a:t>
            </a:r>
            <a:r>
              <a:rPr>
                <a:solidFill>
                  <a:srgbClr val="666600"/>
                </a:solidFill>
              </a:rPr>
              <a:t>)</a:t>
            </a:r>
          </a:p>
        </p:txBody>
      </p:sp>
    </p:spTree>
  </p:cSld>
  <p:clrMapOvr>
    <a:masterClrMapping/>
  </p:clrMapOvr>
  <p:transition xmlns:p14="http://schemas.microsoft.com/office/powerpoint/2010/main" spd="med" advClick="1"/>
</p:sld>
</file>

<file path=ppt/slides/slide4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7"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.2</a:t>
            </a:r>
            <a:r>
              <a:t> </a:t>
            </a:r>
            <a:r>
              <a:t>	</a:t>
            </a:r>
            <a:r>
              <a:t>collections</a:t>
            </a:r>
          </a:p>
        </p:txBody>
      </p:sp>
      <p:sp>
        <p:nvSpPr>
          <p:cNvPr id="3428" name="形状"/>
          <p:cNvSpPr/>
          <p:nvPr/>
        </p:nvSpPr>
        <p:spPr>
          <a:xfrm>
            <a:off x="679701" y="856986"/>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429" name="metaclass："/>
          <p:cNvSpPr txBox="1"/>
          <p:nvPr/>
        </p:nvSpPr>
        <p:spPr>
          <a:xfrm>
            <a:off x="1340693" y="843016"/>
            <a:ext cx="1406905" cy="401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ChainMap:</a:t>
            </a:r>
          </a:p>
        </p:txBody>
      </p:sp>
      <p:sp>
        <p:nvSpPr>
          <p:cNvPr id="3430"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431" name="ChainMap可以把一组dict串起来并组成一个逻辑上的dict。ChainMap本身也是一个dict，但是查找的时候，会按照顺序在内部的dict依次查找。…"/>
          <p:cNvSpPr txBox="1"/>
          <p:nvPr/>
        </p:nvSpPr>
        <p:spPr>
          <a:xfrm>
            <a:off x="546727" y="2417978"/>
            <a:ext cx="8050546" cy="20220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ChainMap</a:t>
            </a:r>
            <a:r>
              <a:t>可以把一组</a:t>
            </a:r>
            <a:r>
              <a:rPr>
                <a:solidFill>
                  <a:schemeClr val="accent2">
                    <a:satOff val="-67193"/>
                    <a:lumOff val="20931"/>
                  </a:schemeClr>
                </a:solidFill>
              </a:rPr>
              <a:t>dict</a:t>
            </a:r>
            <a:r>
              <a:t>串起来并组成一个逻辑上的</a:t>
            </a:r>
            <a:r>
              <a:rPr>
                <a:solidFill>
                  <a:schemeClr val="accent2">
                    <a:satOff val="-67193"/>
                    <a:lumOff val="20931"/>
                  </a:schemeClr>
                </a:solidFill>
              </a:rPr>
              <a:t>dict</a:t>
            </a:r>
            <a:r>
              <a:t>。</a:t>
            </a:r>
            <a:r>
              <a:rPr>
                <a:solidFill>
                  <a:schemeClr val="accent2">
                    <a:satOff val="-67193"/>
                    <a:lumOff val="20931"/>
                  </a:schemeClr>
                </a:solidFill>
              </a:rPr>
              <a:t>ChainMap</a:t>
            </a:r>
            <a:r>
              <a:t>本身也是一个</a:t>
            </a:r>
            <a:r>
              <a:rPr>
                <a:solidFill>
                  <a:schemeClr val="accent2">
                    <a:satOff val="-67193"/>
                    <a:lumOff val="20931"/>
                  </a:schemeClr>
                </a:solidFill>
              </a:rPr>
              <a:t>dict</a:t>
            </a:r>
            <a:r>
              <a:t>，但是查找的时候，会按照顺序在内部的</a:t>
            </a:r>
            <a:r>
              <a:rPr>
                <a:solidFill>
                  <a:schemeClr val="accent2">
                    <a:satOff val="-67193"/>
                    <a:lumOff val="20931"/>
                  </a:schemeClr>
                </a:solidFill>
              </a:rPr>
              <a:t>dict</a:t>
            </a:r>
            <a:r>
              <a:t>依次查找。</a:t>
            </a:r>
          </a:p>
          <a:p>
            <a:pPr defTabSz="457200">
              <a:defRPr>
                <a:solidFill>
                  <a:srgbClr val="000000"/>
                </a:solidFill>
                <a:latin typeface="Helvetica Neue"/>
                <a:ea typeface="Helvetica Neue"/>
                <a:cs typeface="Helvetica Neue"/>
                <a:sym typeface="Helvetica Neue"/>
              </a:defRPr>
            </a:pPr>
            <a:r>
              <a:t>       什么时候使用</a:t>
            </a:r>
            <a:r>
              <a:rPr>
                <a:solidFill>
                  <a:schemeClr val="accent2">
                    <a:satOff val="-67193"/>
                    <a:lumOff val="20931"/>
                  </a:schemeClr>
                </a:solidFill>
              </a:rPr>
              <a:t>ChainMap</a:t>
            </a:r>
            <a:r>
              <a:t>最合适？举个例子：应用程序往往都需要传入参数，参数可以通过命令行传入，可以通过环境变量传入，还可以有默认参数。可以用</a:t>
            </a:r>
            <a:r>
              <a:rPr>
                <a:solidFill>
                  <a:schemeClr val="accent2">
                    <a:satOff val="-67193"/>
                    <a:lumOff val="20931"/>
                  </a:schemeClr>
                </a:solidFill>
              </a:rPr>
              <a:t>ChainMap</a:t>
            </a:r>
            <a:r>
              <a:t>实现参数的优先级查找，即先查命令行参数，如果没有传入，再查环境变量，如果没有，就使用默认参数。</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3.3 输入和输出"/>
          <p:cNvSpPr txBox="1"/>
          <p:nvPr/>
        </p:nvSpPr>
        <p:spPr>
          <a:xfrm>
            <a:off x="-1" y="-2"/>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4.2	</a:t>
            </a:r>
            <a:r>
              <a:t>字符串和编码</a:t>
            </a:r>
          </a:p>
        </p:txBody>
      </p:sp>
      <p:sp>
        <p:nvSpPr>
          <p:cNvPr id="454" name="输入："/>
          <p:cNvSpPr txBox="1"/>
          <p:nvPr/>
        </p:nvSpPr>
        <p:spPr>
          <a:xfrm>
            <a:off x="1075139" y="995109"/>
            <a:ext cx="16281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字符编码：</a:t>
            </a:r>
          </a:p>
        </p:txBody>
      </p:sp>
      <p:sp>
        <p:nvSpPr>
          <p:cNvPr id="455"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456" name="矩形 4"/>
          <p:cNvSpPr txBox="1"/>
          <p:nvPr/>
        </p:nvSpPr>
        <p:spPr>
          <a:xfrm>
            <a:off x="611559" y="1901319"/>
            <a:ext cx="7920882" cy="2313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191919"/>
                </a:solidFill>
                <a:latin typeface="微软雅黑"/>
                <a:ea typeface="微软雅黑"/>
                <a:cs typeface="微软雅黑"/>
                <a:sym typeface="微软雅黑"/>
              </a:defRPr>
            </a:pPr>
            <a:r>
              <a:t>因此，</a:t>
            </a:r>
            <a:r>
              <a:rPr>
                <a:solidFill>
                  <a:srgbClr val="405E7E"/>
                </a:solidFill>
              </a:rPr>
              <a:t>Unicode</a:t>
            </a:r>
            <a:r>
              <a:t>应运而生。</a:t>
            </a:r>
            <a:r>
              <a:rPr>
                <a:solidFill>
                  <a:srgbClr val="405E7E"/>
                </a:solidFill>
              </a:rPr>
              <a:t>Unicode</a:t>
            </a:r>
            <a:r>
              <a:t>把所有语言都统一到一套编码里，这样就不会再有乱码问题了。</a:t>
            </a:r>
          </a:p>
          <a:p>
            <a:pPr>
              <a:lnSpc>
                <a:spcPct val="150000"/>
              </a:lnSpc>
              <a:defRPr>
                <a:solidFill>
                  <a:srgbClr val="405E7E"/>
                </a:solidFill>
                <a:latin typeface="微软雅黑"/>
                <a:ea typeface="微软雅黑"/>
                <a:cs typeface="微软雅黑"/>
                <a:sym typeface="微软雅黑"/>
              </a:defRPr>
            </a:pPr>
            <a:r>
              <a:t>Unicode</a:t>
            </a:r>
            <a:r>
              <a:rPr>
                <a:solidFill>
                  <a:srgbClr val="191919"/>
                </a:solidFill>
              </a:rPr>
              <a:t>标准也在不断发展，但最常用的是用两个字节表示一个字符（如果要用到非常偏僻的字符，就需要</a:t>
            </a:r>
            <a:r>
              <a:rPr>
                <a:solidFill>
                  <a:srgbClr val="191919"/>
                </a:solidFill>
              </a:rPr>
              <a:t>4</a:t>
            </a:r>
            <a:r>
              <a:rPr>
                <a:solidFill>
                  <a:srgbClr val="191919"/>
                </a:solidFill>
              </a:rPr>
              <a:t>个字节）。现代操作系统和大多数编程语言都直接支持</a:t>
            </a:r>
            <a:r>
              <a:t>Unicode</a:t>
            </a:r>
            <a:r>
              <a:rPr>
                <a:solidFill>
                  <a:srgbClr val="191919"/>
                </a:solidFill>
              </a:rPr>
              <a:t>。</a:t>
            </a:r>
          </a:p>
        </p:txBody>
      </p:sp>
    </p:spTree>
  </p:cSld>
  <p:clrMapOvr>
    <a:masterClrMapping/>
  </p:clrMapOvr>
  <p:transition xmlns:p14="http://schemas.microsoft.com/office/powerpoint/2010/main" spd="med" advClick="1"/>
</p:sld>
</file>

<file path=ppt/slides/slide4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3"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.2</a:t>
            </a:r>
            <a:r>
              <a:t> </a:t>
            </a:r>
            <a:r>
              <a:t>	</a:t>
            </a:r>
            <a:r>
              <a:t>collections</a:t>
            </a:r>
          </a:p>
        </p:txBody>
      </p:sp>
      <p:sp>
        <p:nvSpPr>
          <p:cNvPr id="3434"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435" name="下面的代码演示了如何查找user和color这两个参数："/>
          <p:cNvSpPr txBox="1"/>
          <p:nvPr/>
        </p:nvSpPr>
        <p:spPr>
          <a:xfrm>
            <a:off x="248362" y="837421"/>
            <a:ext cx="805054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下面的代码演示了如何查找user和color这两个参数：</a:t>
            </a:r>
          </a:p>
        </p:txBody>
      </p:sp>
      <p:sp>
        <p:nvSpPr>
          <p:cNvPr id="3436" name="from collections import ChainMap…"/>
          <p:cNvSpPr txBox="1"/>
          <p:nvPr/>
        </p:nvSpPr>
        <p:spPr>
          <a:xfrm>
            <a:off x="441545" y="1560562"/>
            <a:ext cx="8032748" cy="453017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from</a:t>
            </a:r>
            <a:r>
              <a:t> collections </a:t>
            </a:r>
            <a:r>
              <a:rPr>
                <a:solidFill>
                  <a:srgbClr val="000088"/>
                </a:solidFill>
              </a:rPr>
              <a:t>import</a:t>
            </a:r>
            <a:r>
              <a:t> </a:t>
            </a:r>
            <a:r>
              <a:rPr>
                <a:solidFill>
                  <a:srgbClr val="660066"/>
                </a:solidFill>
              </a:rPr>
              <a:t>ChainMap</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import</a:t>
            </a:r>
            <a:r>
              <a:t> os</a:t>
            </a:r>
            <a:r>
              <a:rPr>
                <a:solidFill>
                  <a:srgbClr val="666600"/>
                </a:solidFill>
              </a:rPr>
              <a:t>,</a:t>
            </a:r>
            <a:r>
              <a:t> argparse</a:t>
            </a:r>
          </a:p>
          <a:p>
            <a:pPr marL="457200" indent="-317500" defTabSz="457200">
              <a:buClr>
                <a:srgbClr val="000088"/>
              </a:buClr>
              <a:buSzPct val="100000"/>
              <a:buFont typeface="Monaco"/>
              <a:buAutoNum type="arabicPeriod" startAt="1"/>
              <a:defRPr sz="1400">
                <a:solidFill>
                  <a:srgbClr val="880000"/>
                </a:solidFill>
                <a:latin typeface="Monaco"/>
                <a:ea typeface="Monaco"/>
                <a:cs typeface="Monaco"/>
                <a:sym typeface="Monaco"/>
              </a:defRPr>
            </a:pPr>
            <a:r>
              <a:t># 构造缺省参数:</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defaults </a:t>
            </a:r>
            <a:r>
              <a:rPr>
                <a:solidFill>
                  <a:srgbClr val="666600"/>
                </a:solidFill>
              </a:rPr>
              <a:t>=</a:t>
            </a:r>
            <a:r>
              <a:t> </a:t>
            </a:r>
            <a:r>
              <a:rPr>
                <a:solidFill>
                  <a:srgbClr val="666600"/>
                </a:solidFill>
              </a:rPr>
              <a:t>{</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8800"/>
                </a:solidFill>
              </a:rPr>
              <a:t>'color'</a:t>
            </a:r>
            <a:r>
              <a:rPr>
                <a:solidFill>
                  <a:srgbClr val="666600"/>
                </a:solidFill>
              </a:rPr>
              <a:t>:</a:t>
            </a:r>
            <a:r>
              <a:t> </a:t>
            </a:r>
            <a:r>
              <a:rPr>
                <a:solidFill>
                  <a:srgbClr val="008800"/>
                </a:solidFill>
              </a:rPr>
              <a:t>'red'</a:t>
            </a:r>
            <a:r>
              <a:rPr>
                <a:solidFill>
                  <a:srgbClr val="666600"/>
                </a:solidFill>
              </a:rPr>
              <a:t>,</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8800"/>
                </a:solidFill>
              </a:rPr>
              <a:t>'user'</a:t>
            </a:r>
            <a:r>
              <a:rPr>
                <a:solidFill>
                  <a:srgbClr val="666600"/>
                </a:solidFill>
              </a:rPr>
              <a:t>:</a:t>
            </a:r>
            <a:r>
              <a:t> </a:t>
            </a:r>
            <a:r>
              <a:rPr>
                <a:solidFill>
                  <a:srgbClr val="008800"/>
                </a:solidFill>
              </a:rPr>
              <a:t>'guest'</a:t>
            </a:r>
          </a:p>
          <a:p>
            <a:pPr marL="457200" indent="-317500" defTabSz="457200">
              <a:buClr>
                <a:srgbClr val="000088"/>
              </a:buClr>
              <a:buSzPct val="100000"/>
              <a:buFont typeface="Monaco"/>
              <a:buAutoNum type="arabicPeriod" startAt="1"/>
              <a:defRPr sz="1400">
                <a:solidFill>
                  <a:srgbClr val="666600"/>
                </a:solidFill>
                <a:latin typeface="Monaco"/>
                <a:ea typeface="Monaco"/>
                <a:cs typeface="Monaco"/>
                <a:sym typeface="Monaco"/>
              </a:defRPr>
            </a:pPr>
            <a: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880000"/>
                </a:solidFill>
                <a:latin typeface="Monaco"/>
                <a:ea typeface="Monaco"/>
                <a:cs typeface="Monaco"/>
                <a:sym typeface="Monaco"/>
              </a:defRPr>
            </a:pPr>
            <a:r>
              <a:t># 构造命令行参数:</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0066"/>
                </a:solidFill>
                <a:latin typeface="Monaco"/>
                <a:ea typeface="Monaco"/>
                <a:cs typeface="Monaco"/>
                <a:sym typeface="Monaco"/>
              </a:defRPr>
            </a:pPr>
            <a:r>
              <a:rPr>
                <a:solidFill>
                  <a:srgbClr val="668099">
                    <a:alpha val="40000"/>
                  </a:srgbClr>
                </a:solidFill>
              </a:rPr>
              <a:t>parser </a:t>
            </a:r>
            <a:r>
              <a:rPr>
                <a:solidFill>
                  <a:srgbClr val="666600"/>
                </a:solidFill>
              </a:rPr>
              <a:t>=</a:t>
            </a:r>
            <a:r>
              <a:rPr>
                <a:solidFill>
                  <a:srgbClr val="668099">
                    <a:alpha val="40000"/>
                  </a:srgbClr>
                </a:solidFill>
              </a:rPr>
              <a:t> argparse</a:t>
            </a:r>
            <a:r>
              <a:rPr>
                <a:solidFill>
                  <a:srgbClr val="666600"/>
                </a:solidFill>
              </a:rPr>
              <a:t>.</a:t>
            </a:r>
            <a:r>
              <a:t>ArgumentParser</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parser</a:t>
            </a:r>
            <a:r>
              <a:rPr>
                <a:solidFill>
                  <a:srgbClr val="666600"/>
                </a:solidFill>
              </a:rPr>
              <a:t>.</a:t>
            </a:r>
            <a:r>
              <a:t>add_argument</a:t>
            </a:r>
            <a:r>
              <a:rPr>
                <a:solidFill>
                  <a:srgbClr val="666600"/>
                </a:solidFill>
              </a:rPr>
              <a:t>(</a:t>
            </a:r>
            <a:r>
              <a:rPr>
                <a:solidFill>
                  <a:srgbClr val="008800"/>
                </a:solidFill>
              </a:rPr>
              <a:t>'-u'</a:t>
            </a:r>
            <a:r>
              <a:rPr>
                <a:solidFill>
                  <a:srgbClr val="666600"/>
                </a:solidFill>
              </a:rPr>
              <a:t>,</a:t>
            </a:r>
            <a:r>
              <a:t> </a:t>
            </a:r>
            <a:r>
              <a:rPr>
                <a:solidFill>
                  <a:srgbClr val="008800"/>
                </a:solidFill>
              </a:rPr>
              <a:t>'--user'</a:t>
            </a:r>
            <a:r>
              <a:rPr>
                <a:solidFill>
                  <a:srgbClr val="666600"/>
                </a:solidFill>
              </a:rPr>
              <a:t>)</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parser</a:t>
            </a:r>
            <a:r>
              <a:rPr>
                <a:solidFill>
                  <a:srgbClr val="666600"/>
                </a:solidFill>
              </a:rPr>
              <a:t>.</a:t>
            </a:r>
            <a:r>
              <a:t>add_argument</a:t>
            </a:r>
            <a:r>
              <a:rPr>
                <a:solidFill>
                  <a:srgbClr val="666600"/>
                </a:solidFill>
              </a:rPr>
              <a:t>(</a:t>
            </a:r>
            <a:r>
              <a:rPr>
                <a:solidFill>
                  <a:srgbClr val="008800"/>
                </a:solidFill>
              </a:rPr>
              <a:t>'-c'</a:t>
            </a:r>
            <a:r>
              <a:rPr>
                <a:solidFill>
                  <a:srgbClr val="666600"/>
                </a:solidFill>
              </a:rPr>
              <a:t>,</a:t>
            </a:r>
            <a:r>
              <a:t> </a:t>
            </a:r>
            <a:r>
              <a:rPr>
                <a:solidFill>
                  <a:srgbClr val="008800"/>
                </a:solidFill>
              </a:rPr>
              <a:t>'--color'</a:t>
            </a:r>
            <a:r>
              <a:rPr>
                <a:solidFill>
                  <a:srgbClr val="666600"/>
                </a:solidFill>
              </a:rPr>
              <a:t>)</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namespace </a:t>
            </a:r>
            <a:r>
              <a:rPr>
                <a:solidFill>
                  <a:srgbClr val="666600"/>
                </a:solidFill>
              </a:rPr>
              <a:t>=</a:t>
            </a:r>
            <a:r>
              <a:t> parser</a:t>
            </a:r>
            <a:r>
              <a:rPr>
                <a:solidFill>
                  <a:srgbClr val="666600"/>
                </a:solidFill>
              </a:rPr>
              <a:t>.</a:t>
            </a:r>
            <a:r>
              <a:t>parse_args</a:t>
            </a:r>
            <a:r>
              <a:rPr>
                <a:solidFill>
                  <a:srgbClr val="666600"/>
                </a:solidFill>
              </a:rPr>
              <a:t>()</a:t>
            </a: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command_line_args </a:t>
            </a:r>
            <a:r>
              <a:rPr>
                <a:solidFill>
                  <a:srgbClr val="666600"/>
                </a:solidFill>
              </a:rPr>
              <a:t>=</a:t>
            </a:r>
            <a:r>
              <a:t> </a:t>
            </a:r>
            <a:r>
              <a:rPr>
                <a:solidFill>
                  <a:srgbClr val="666600"/>
                </a:solidFill>
              </a:rPr>
              <a:t>{</a:t>
            </a:r>
            <a:r>
              <a:t> k</a:t>
            </a:r>
            <a:r>
              <a:rPr>
                <a:solidFill>
                  <a:srgbClr val="666600"/>
                </a:solidFill>
              </a:rPr>
              <a:t>:</a:t>
            </a:r>
            <a:r>
              <a:t> v </a:t>
            </a:r>
            <a:r>
              <a:rPr>
                <a:solidFill>
                  <a:srgbClr val="000088"/>
                </a:solidFill>
              </a:rPr>
              <a:t>for</a:t>
            </a:r>
            <a:r>
              <a:t> k</a:t>
            </a:r>
            <a:r>
              <a:rPr>
                <a:solidFill>
                  <a:srgbClr val="666600"/>
                </a:solidFill>
              </a:rPr>
              <a:t>,</a:t>
            </a:r>
            <a:r>
              <a:t> v </a:t>
            </a:r>
            <a:r>
              <a:rPr>
                <a:solidFill>
                  <a:srgbClr val="000088"/>
                </a:solidFill>
              </a:rPr>
              <a:t>in</a:t>
            </a:r>
            <a:r>
              <a:t> vars</a:t>
            </a:r>
            <a:r>
              <a:rPr>
                <a:solidFill>
                  <a:srgbClr val="666600"/>
                </a:solidFill>
              </a:rPr>
              <a:t>(</a:t>
            </a:r>
            <a:r>
              <a:t>namespace</a:t>
            </a:r>
            <a:r>
              <a:rPr>
                <a:solidFill>
                  <a:srgbClr val="666600"/>
                </a:solidFill>
              </a:rPr>
              <a:t>).</a:t>
            </a:r>
            <a:r>
              <a:t>items</a:t>
            </a:r>
            <a:r>
              <a:rPr>
                <a:solidFill>
                  <a:srgbClr val="666600"/>
                </a:solidFill>
              </a:rPr>
              <a:t>()</a:t>
            </a:r>
            <a:r>
              <a:t> </a:t>
            </a:r>
            <a:r>
              <a:rPr>
                <a:solidFill>
                  <a:srgbClr val="000088"/>
                </a:solidFill>
              </a:rPr>
              <a:t>if</a:t>
            </a:r>
            <a:r>
              <a:t> v </a:t>
            </a:r>
            <a:r>
              <a:rPr>
                <a:solidFill>
                  <a:srgbClr val="666600"/>
                </a:solidFill>
              </a:rPr>
              <a:t>}</a:t>
            </a:r>
          </a:p>
          <a:p>
            <a:pPr marL="457200" indent="-317500" defTabSz="457200">
              <a:buClr>
                <a:srgbClr val="000088"/>
              </a:buClr>
              <a:buSzPct val="100000"/>
              <a:buFont typeface="Monaco"/>
              <a:buAutoNum type="arabicPeriod" startAt="1"/>
              <a:defRPr sz="1400">
                <a:solidFill>
                  <a:srgbClr val="880000"/>
                </a:solidFill>
                <a:latin typeface="Monaco"/>
                <a:ea typeface="Monaco"/>
                <a:cs typeface="Monaco"/>
                <a:sym typeface="Monaco"/>
              </a:defRPr>
            </a:pPr>
            <a:r>
              <a:t># 组合成ChainMap:</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combined </a:t>
            </a:r>
            <a:r>
              <a:rPr>
                <a:solidFill>
                  <a:srgbClr val="666600"/>
                </a:solidFill>
              </a:rPr>
              <a:t>=</a:t>
            </a:r>
            <a:r>
              <a:t> </a:t>
            </a:r>
            <a:r>
              <a:rPr>
                <a:solidFill>
                  <a:srgbClr val="660066"/>
                </a:solidFill>
              </a:rPr>
              <a:t>ChainMap</a:t>
            </a:r>
            <a:r>
              <a:rPr>
                <a:solidFill>
                  <a:srgbClr val="666600"/>
                </a:solidFill>
              </a:rPr>
              <a:t>(</a:t>
            </a:r>
            <a:r>
              <a:t>command_line_args</a:t>
            </a:r>
            <a:r>
              <a:rPr>
                <a:solidFill>
                  <a:srgbClr val="666600"/>
                </a:solidFill>
              </a:rPr>
              <a:t>,</a:t>
            </a:r>
            <a:r>
              <a:t> os</a:t>
            </a:r>
            <a:r>
              <a:rPr>
                <a:solidFill>
                  <a:srgbClr val="666600"/>
                </a:solidFill>
              </a:rPr>
              <a:t>.</a:t>
            </a:r>
            <a:r>
              <a:t>environ</a:t>
            </a:r>
            <a:r>
              <a:rPr>
                <a:solidFill>
                  <a:srgbClr val="666600"/>
                </a:solidFill>
              </a:rPr>
              <a:t>,</a:t>
            </a:r>
            <a:r>
              <a:t> defaults</a:t>
            </a:r>
            <a:r>
              <a:rPr>
                <a:solidFill>
                  <a:srgbClr val="666600"/>
                </a:solidFill>
              </a:rPr>
              <a:t>)</a:t>
            </a:r>
          </a:p>
          <a:p>
            <a:pPr marL="457200" indent="-317500" defTabSz="457200">
              <a:buClr>
                <a:srgbClr val="000088"/>
              </a:buClr>
              <a:buSzPct val="100000"/>
              <a:buFont typeface="Monaco"/>
              <a:buAutoNum type="arabicPeriod" startAt="1"/>
              <a:defRPr sz="1400">
                <a:solidFill>
                  <a:srgbClr val="880000"/>
                </a:solidFill>
                <a:latin typeface="Monaco"/>
                <a:ea typeface="Monaco"/>
                <a:cs typeface="Monaco"/>
                <a:sym typeface="Monaco"/>
              </a:defRPr>
            </a:pPr>
            <a:r>
              <a:t># 打印参数:</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000088"/>
                </a:solidFill>
              </a:rPr>
              <a:t>print</a:t>
            </a:r>
            <a:r>
              <a:rPr>
                <a:solidFill>
                  <a:srgbClr val="666600"/>
                </a:solidFill>
              </a:rPr>
              <a:t>(</a:t>
            </a:r>
            <a:r>
              <a:t>'color=%s'</a:t>
            </a:r>
            <a:r>
              <a:rPr>
                <a:solidFill>
                  <a:srgbClr val="668099">
                    <a:alpha val="40000"/>
                  </a:srgbClr>
                </a:solidFill>
              </a:rPr>
              <a:t> </a:t>
            </a:r>
            <a:r>
              <a:rPr>
                <a:solidFill>
                  <a:srgbClr val="666600"/>
                </a:solidFill>
              </a:rPr>
              <a:t>%</a:t>
            </a:r>
            <a:r>
              <a:rPr>
                <a:solidFill>
                  <a:srgbClr val="668099">
                    <a:alpha val="40000"/>
                  </a:srgbClr>
                </a:solidFill>
              </a:rPr>
              <a:t> combined</a:t>
            </a:r>
            <a:r>
              <a:rPr>
                <a:solidFill>
                  <a:srgbClr val="666600"/>
                </a:solidFill>
              </a:rPr>
              <a:t>[</a:t>
            </a:r>
            <a:r>
              <a:t>'color'</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print</a:t>
            </a:r>
            <a:r>
              <a:rPr>
                <a:solidFill>
                  <a:srgbClr val="666600"/>
                </a:solidFill>
              </a:rPr>
              <a:t>(</a:t>
            </a:r>
            <a:r>
              <a:rPr>
                <a:solidFill>
                  <a:srgbClr val="008800"/>
                </a:solidFill>
              </a:rPr>
              <a:t>'user=%s'</a:t>
            </a:r>
            <a:r>
              <a:rPr>
                <a:solidFill>
                  <a:srgbClr val="668099">
                    <a:alpha val="40000"/>
                  </a:srgbClr>
                </a:solidFill>
              </a:rPr>
              <a:t> </a:t>
            </a:r>
            <a:r>
              <a:rPr>
                <a:solidFill>
                  <a:srgbClr val="666600"/>
                </a:solidFill>
              </a:rPr>
              <a:t>%</a:t>
            </a:r>
            <a:r>
              <a:rPr>
                <a:solidFill>
                  <a:srgbClr val="668099">
                    <a:alpha val="40000"/>
                  </a:srgbClr>
                </a:solidFill>
              </a:rPr>
              <a:t> combined</a:t>
            </a:r>
            <a:r>
              <a:rPr>
                <a:solidFill>
                  <a:srgbClr val="666600"/>
                </a:solidFill>
              </a:rPr>
              <a:t>[</a:t>
            </a:r>
            <a:r>
              <a:rPr>
                <a:solidFill>
                  <a:srgbClr val="008800"/>
                </a:solidFill>
              </a:rPr>
              <a:t>'user'</a:t>
            </a:r>
            <a:r>
              <a:rPr>
                <a:solidFill>
                  <a:srgbClr val="666600"/>
                </a:solidFill>
              </a:rPr>
              <a:t>])</a:t>
            </a:r>
          </a:p>
        </p:txBody>
      </p:sp>
    </p:spTree>
  </p:cSld>
  <p:clrMapOvr>
    <a:masterClrMapping/>
  </p:clrMapOvr>
  <p:transition xmlns:p14="http://schemas.microsoft.com/office/powerpoint/2010/main" spd="med" advClick="1"/>
</p:sld>
</file>

<file path=ppt/slides/slide4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8"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.2</a:t>
            </a:r>
            <a:r>
              <a:t> </a:t>
            </a:r>
            <a:r>
              <a:t>	</a:t>
            </a:r>
            <a:r>
              <a:t>collections</a:t>
            </a:r>
          </a:p>
        </p:txBody>
      </p:sp>
      <p:sp>
        <p:nvSpPr>
          <p:cNvPr id="3439"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440" name="没有任何参数时，打印出默认参数："/>
          <p:cNvSpPr txBox="1"/>
          <p:nvPr/>
        </p:nvSpPr>
        <p:spPr>
          <a:xfrm>
            <a:off x="248362" y="837421"/>
            <a:ext cx="805054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没有任何参数时，打印出默认参数：</a:t>
            </a:r>
          </a:p>
        </p:txBody>
      </p:sp>
      <p:pic>
        <p:nvPicPr>
          <p:cNvPr id="3441" name="图像" descr="图像"/>
          <p:cNvPicPr>
            <a:picLocks noChangeAspect="1"/>
          </p:cNvPicPr>
          <p:nvPr/>
        </p:nvPicPr>
        <p:blipFill>
          <a:blip r:embed="rId2">
            <a:extLst/>
          </a:blip>
          <a:stretch>
            <a:fillRect/>
          </a:stretch>
        </p:blipFill>
        <p:spPr>
          <a:xfrm>
            <a:off x="2070100" y="1358727"/>
            <a:ext cx="5003800" cy="647701"/>
          </a:xfrm>
          <a:prstGeom prst="rect">
            <a:avLst/>
          </a:prstGeom>
          <a:ln w="12700">
            <a:miter lim="400000"/>
          </a:ln>
        </p:spPr>
      </p:pic>
      <p:sp>
        <p:nvSpPr>
          <p:cNvPr id="3442" name="当传入命令行参数时，优先使用命令行参数："/>
          <p:cNvSpPr txBox="1"/>
          <p:nvPr/>
        </p:nvSpPr>
        <p:spPr>
          <a:xfrm>
            <a:off x="654989" y="2200647"/>
            <a:ext cx="46761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当传入命令行参数时，优先使用命令行参数：</a:t>
            </a:r>
          </a:p>
        </p:txBody>
      </p:sp>
      <p:pic>
        <p:nvPicPr>
          <p:cNvPr id="3443" name="图像" descr="图像"/>
          <p:cNvPicPr>
            <a:picLocks noChangeAspect="1"/>
          </p:cNvPicPr>
          <p:nvPr/>
        </p:nvPicPr>
        <p:blipFill>
          <a:blip r:embed="rId3">
            <a:extLst/>
          </a:blip>
          <a:stretch>
            <a:fillRect/>
          </a:stretch>
        </p:blipFill>
        <p:spPr>
          <a:xfrm>
            <a:off x="1822450" y="2803806"/>
            <a:ext cx="5499100" cy="622301"/>
          </a:xfrm>
          <a:prstGeom prst="rect">
            <a:avLst/>
          </a:prstGeom>
          <a:ln w="12700">
            <a:miter lim="400000"/>
          </a:ln>
        </p:spPr>
      </p:pic>
      <p:sp>
        <p:nvSpPr>
          <p:cNvPr id="3444" name="同时传入命令行参数和环境变量，命令行参数的优先级较高："/>
          <p:cNvSpPr txBox="1"/>
          <p:nvPr/>
        </p:nvSpPr>
        <p:spPr>
          <a:xfrm>
            <a:off x="662908" y="3620326"/>
            <a:ext cx="62763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同时传入命令行参数和环境变量，命令行参数的优先级较高：</a:t>
            </a:r>
          </a:p>
        </p:txBody>
      </p:sp>
      <p:pic>
        <p:nvPicPr>
          <p:cNvPr id="3445" name="图像" descr="图像"/>
          <p:cNvPicPr>
            <a:picLocks noChangeAspect="1"/>
          </p:cNvPicPr>
          <p:nvPr/>
        </p:nvPicPr>
        <p:blipFill>
          <a:blip r:embed="rId4">
            <a:extLst/>
          </a:blip>
          <a:stretch>
            <a:fillRect/>
          </a:stretch>
        </p:blipFill>
        <p:spPr>
          <a:xfrm>
            <a:off x="908050" y="4223486"/>
            <a:ext cx="7327900" cy="647701"/>
          </a:xfrm>
          <a:prstGeom prst="rect">
            <a:avLst/>
          </a:prstGeom>
          <a:ln w="12700">
            <a:miter lim="400000"/>
          </a:ln>
        </p:spPr>
      </p:pic>
    </p:spTree>
  </p:cSld>
  <p:clrMapOvr>
    <a:masterClrMapping/>
  </p:clrMapOvr>
  <p:transition xmlns:p14="http://schemas.microsoft.com/office/powerpoint/2010/main" spd="med" advClick="1"/>
</p:sld>
</file>

<file path=ppt/slides/slide4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7"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.2</a:t>
            </a:r>
            <a:r>
              <a:t> </a:t>
            </a:r>
            <a:r>
              <a:t>	</a:t>
            </a:r>
            <a:r>
              <a:t>collections</a:t>
            </a:r>
          </a:p>
        </p:txBody>
      </p:sp>
      <p:sp>
        <p:nvSpPr>
          <p:cNvPr id="3448" name="形状"/>
          <p:cNvSpPr/>
          <p:nvPr/>
        </p:nvSpPr>
        <p:spPr>
          <a:xfrm>
            <a:off x="679701" y="856986"/>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449" name="metaclass："/>
          <p:cNvSpPr txBox="1"/>
          <p:nvPr/>
        </p:nvSpPr>
        <p:spPr>
          <a:xfrm>
            <a:off x="1340693" y="843016"/>
            <a:ext cx="1153413" cy="401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Counter:</a:t>
            </a:r>
          </a:p>
        </p:txBody>
      </p:sp>
      <p:sp>
        <p:nvSpPr>
          <p:cNvPr id="3450"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451" name="Counter是一个简单的计数器，例如，统计字符出现的个数："/>
          <p:cNvSpPr txBox="1"/>
          <p:nvPr/>
        </p:nvSpPr>
        <p:spPr>
          <a:xfrm>
            <a:off x="546727" y="1459077"/>
            <a:ext cx="805054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Counter</a:t>
            </a:r>
            <a:r>
              <a:t>是一个简单的计数器，例如，统计字符出现的个数：</a:t>
            </a:r>
          </a:p>
        </p:txBody>
      </p:sp>
      <p:pic>
        <p:nvPicPr>
          <p:cNvPr id="3452" name="图像" descr="图像"/>
          <p:cNvPicPr>
            <a:picLocks noChangeAspect="1"/>
          </p:cNvPicPr>
          <p:nvPr/>
        </p:nvPicPr>
        <p:blipFill>
          <a:blip r:embed="rId2">
            <a:extLst/>
          </a:blip>
          <a:stretch>
            <a:fillRect/>
          </a:stretch>
        </p:blipFill>
        <p:spPr>
          <a:xfrm>
            <a:off x="1168400" y="2182639"/>
            <a:ext cx="6807200" cy="1511301"/>
          </a:xfrm>
          <a:prstGeom prst="rect">
            <a:avLst/>
          </a:prstGeom>
          <a:ln w="12700">
            <a:miter lim="400000"/>
          </a:ln>
        </p:spPr>
      </p:pic>
      <p:sp>
        <p:nvSpPr>
          <p:cNvPr id="3453" name="Counter实际上也是dict的一个子类，上面的结果可以看出，字符'g'、'm'、'r'各出现了两次，其他字符各出现了一次。"/>
          <p:cNvSpPr txBox="1"/>
          <p:nvPr/>
        </p:nvSpPr>
        <p:spPr>
          <a:xfrm>
            <a:off x="607346" y="4146080"/>
            <a:ext cx="7929308"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Counter</a:t>
            </a:r>
            <a:r>
              <a:t>实际上也是</a:t>
            </a:r>
            <a:r>
              <a:rPr>
                <a:solidFill>
                  <a:schemeClr val="accent2">
                    <a:satOff val="-67193"/>
                    <a:lumOff val="20931"/>
                  </a:schemeClr>
                </a:solidFill>
              </a:rPr>
              <a:t>dict</a:t>
            </a:r>
            <a:r>
              <a:t>的一个子类，上面的结果可以看出，字符'g'、'm'、'r'各出现了两次，其他字符各出现了一次。</a:t>
            </a:r>
          </a:p>
        </p:txBody>
      </p:sp>
    </p:spTree>
  </p:cSld>
  <p:clrMapOvr>
    <a:masterClrMapping/>
  </p:clrMapOvr>
  <p:transition xmlns:p14="http://schemas.microsoft.com/office/powerpoint/2010/main" spd="med" advClick="1"/>
</p:sld>
</file>

<file path=ppt/slides/slide4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5"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.3</a:t>
            </a:r>
            <a:r>
              <a:t> </a:t>
            </a:r>
            <a:r>
              <a:t>	</a:t>
            </a:r>
            <a:r>
              <a:t>base64</a:t>
            </a:r>
          </a:p>
        </p:txBody>
      </p:sp>
      <p:sp>
        <p:nvSpPr>
          <p:cNvPr id="3456"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457" name="Base64是一种用64个字符来表示任意二进制数据的方法。…"/>
          <p:cNvSpPr txBox="1"/>
          <p:nvPr/>
        </p:nvSpPr>
        <p:spPr>
          <a:xfrm>
            <a:off x="614430" y="847808"/>
            <a:ext cx="7915140" cy="2015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Base64</a:t>
            </a:r>
            <a:r>
              <a:t>是一种用64个字符来表示任意二进制数据的方法。</a:t>
            </a:r>
          </a:p>
          <a:p>
            <a:pPr defTabSz="457200">
              <a:defRPr>
                <a:solidFill>
                  <a:srgbClr val="000000"/>
                </a:solidFill>
                <a:latin typeface="Helvetica Neue"/>
                <a:ea typeface="Helvetica Neue"/>
                <a:cs typeface="Helvetica Neue"/>
                <a:sym typeface="Helvetica Neue"/>
              </a:defRPr>
            </a:pPr>
            <a:r>
              <a:t>        用记事本打开</a:t>
            </a:r>
            <a:r>
              <a:rPr>
                <a:solidFill>
                  <a:schemeClr val="accent2">
                    <a:satOff val="-67193"/>
                    <a:lumOff val="20931"/>
                  </a:schemeClr>
                </a:solidFill>
              </a:rPr>
              <a:t>exe、jpg、pdf</a:t>
            </a:r>
            <a:r>
              <a:t>这些文件时，我们都会看到一大堆乱码，因为二进制文件包含很多无法显示和打印的字符，所以，如果要让记事本这样的文本处理软件能处理二进制数据，就需要一个二进制到字符串的转换方法。</a:t>
            </a:r>
            <a:r>
              <a:rPr>
                <a:solidFill>
                  <a:schemeClr val="accent2">
                    <a:satOff val="-67193"/>
                    <a:lumOff val="20931"/>
                  </a:schemeClr>
                </a:solidFill>
              </a:rPr>
              <a:t>Base64</a:t>
            </a:r>
            <a:r>
              <a:t>是一种最常见的二进制编码方法。</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Base64</a:t>
            </a:r>
            <a:r>
              <a:t>的原理很简单，首先，准备一个包含64个字符的数组：</a:t>
            </a:r>
          </a:p>
        </p:txBody>
      </p:sp>
      <p:sp>
        <p:nvSpPr>
          <p:cNvPr id="3458" name="['A', 'B', 'C', ... 'a', 'b', 'c', ... '0', '1', ... '+', '/']"/>
          <p:cNvSpPr txBox="1"/>
          <p:nvPr/>
        </p:nvSpPr>
        <p:spPr>
          <a:xfrm>
            <a:off x="2569007" y="2950639"/>
            <a:ext cx="3520595"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a:solidFill>
                  <a:schemeClr val="accent4">
                    <a:satOff val="-1335"/>
                    <a:lumOff val="-10274"/>
                  </a:schemeClr>
                </a:solidFill>
                <a:latin typeface="PingFang SC Regular"/>
                <a:ea typeface="PingFang SC Regular"/>
                <a:cs typeface="PingFang SC Regular"/>
                <a:sym typeface="PingFang SC Regular"/>
              </a:defRPr>
            </a:lvl1pPr>
          </a:lstStyle>
          <a:p>
            <a:pPr/>
            <a:r>
              <a:t>['A', 'B', 'C', ... 'a', 'b', 'c', ... '0', '1', ... '+', '/']</a:t>
            </a:r>
          </a:p>
        </p:txBody>
      </p:sp>
      <p:sp>
        <p:nvSpPr>
          <p:cNvPr id="3459" name="然后，对二进制数据进行处理，每3个字节一组，一共是3x8=24bit，划为4组，每组正好6个bit："/>
          <p:cNvSpPr txBox="1"/>
          <p:nvPr/>
        </p:nvSpPr>
        <p:spPr>
          <a:xfrm>
            <a:off x="564653" y="3357867"/>
            <a:ext cx="8014693"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然后，对二进制数据进行处理，每3个字节一组，一共是</a:t>
            </a:r>
            <a:r>
              <a:rPr>
                <a:solidFill>
                  <a:schemeClr val="accent2">
                    <a:satOff val="-67193"/>
                    <a:lumOff val="20931"/>
                  </a:schemeClr>
                </a:solidFill>
              </a:rPr>
              <a:t>3x8=24bit</a:t>
            </a:r>
            <a:r>
              <a:t>，划为4组，每组正好6个bit：</a:t>
            </a:r>
          </a:p>
        </p:txBody>
      </p:sp>
      <p:pic>
        <p:nvPicPr>
          <p:cNvPr id="3460" name="图像" descr="图像"/>
          <p:cNvPicPr>
            <a:picLocks noChangeAspect="1"/>
          </p:cNvPicPr>
          <p:nvPr/>
        </p:nvPicPr>
        <p:blipFill>
          <a:blip r:embed="rId2">
            <a:extLst/>
          </a:blip>
          <a:stretch>
            <a:fillRect/>
          </a:stretch>
        </p:blipFill>
        <p:spPr>
          <a:xfrm>
            <a:off x="2977223" y="4116572"/>
            <a:ext cx="3189554" cy="1434843"/>
          </a:xfrm>
          <a:prstGeom prst="rect">
            <a:avLst/>
          </a:prstGeom>
          <a:ln w="12700">
            <a:miter lim="400000"/>
          </a:ln>
        </p:spPr>
      </p:pic>
      <p:sp>
        <p:nvSpPr>
          <p:cNvPr id="3461" name="这样得到4个数字作为索引，然后查表，获得相应的4个字符，就是编码后的字符串。所以，Base64编码会把3字节的二进制数据编码为4字节的文本数据，长度增加33%，好处是编码后的文本数据可以在邮件正文、网页等直接显示。"/>
          <p:cNvSpPr txBox="1"/>
          <p:nvPr/>
        </p:nvSpPr>
        <p:spPr>
          <a:xfrm>
            <a:off x="518881" y="5577278"/>
            <a:ext cx="8106238"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这样得到4个数字作为索引，然后查表，获得相应的4个字符，就是编码后的字符串。所以，</a:t>
            </a:r>
            <a:r>
              <a:rPr>
                <a:solidFill>
                  <a:schemeClr val="accent2">
                    <a:satOff val="-67193"/>
                    <a:lumOff val="20931"/>
                  </a:schemeClr>
                </a:solidFill>
              </a:rPr>
              <a:t>Base64</a:t>
            </a:r>
            <a:r>
              <a:t>编码会把3字节的二进制数据编码为4字节的文本数据，长度增加33%，好处是编码后的文本数据可以在邮件正文、网页等直接显示。</a:t>
            </a:r>
          </a:p>
        </p:txBody>
      </p:sp>
    </p:spTree>
  </p:cSld>
  <p:clrMapOvr>
    <a:masterClrMapping/>
  </p:clrMapOvr>
  <p:transition xmlns:p14="http://schemas.microsoft.com/office/powerpoint/2010/main" spd="med" advClick="1"/>
</p:sld>
</file>

<file path=ppt/slides/slide4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3"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.3</a:t>
            </a:r>
            <a:r>
              <a:t> </a:t>
            </a:r>
            <a:r>
              <a:t>	</a:t>
            </a:r>
            <a:r>
              <a:t>base64</a:t>
            </a:r>
          </a:p>
        </p:txBody>
      </p:sp>
      <p:sp>
        <p:nvSpPr>
          <p:cNvPr id="3464"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465" name="如果要编码的二进制数据不是3的倍数，最后会剩下1个或2个字节怎么办？Base64用\x00字节在末尾补足后，再在编码的末尾加上1个或2个=号，表示补了多少字节，解码的时候，会自动去掉。…"/>
          <p:cNvSpPr txBox="1"/>
          <p:nvPr/>
        </p:nvSpPr>
        <p:spPr>
          <a:xfrm>
            <a:off x="614430" y="847808"/>
            <a:ext cx="7915140" cy="13742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如果要编码的二进制数据不是3的倍数，最后会剩下1个或2个字节怎么办？</a:t>
            </a:r>
            <a:r>
              <a:rPr>
                <a:solidFill>
                  <a:schemeClr val="accent2">
                    <a:satOff val="-67193"/>
                    <a:lumOff val="20931"/>
                  </a:schemeClr>
                </a:solidFill>
              </a:rPr>
              <a:t>Base64</a:t>
            </a:r>
            <a:r>
              <a:t>用</a:t>
            </a:r>
            <a:r>
              <a:rPr>
                <a:solidFill>
                  <a:schemeClr val="accent2">
                    <a:satOff val="-67193"/>
                    <a:lumOff val="20931"/>
                  </a:schemeClr>
                </a:solidFill>
              </a:rPr>
              <a:t>\x00</a:t>
            </a:r>
            <a:r>
              <a:t>字节在末尾补足后，再在编码的末尾加上1个或2个</a:t>
            </a:r>
            <a:r>
              <a:rPr>
                <a:solidFill>
                  <a:schemeClr val="accent2">
                    <a:satOff val="-67193"/>
                    <a:lumOff val="20931"/>
                  </a:schemeClr>
                </a:solidFill>
              </a:rPr>
              <a:t>=</a:t>
            </a:r>
            <a:r>
              <a:t>号，表示补了多少字节，解码的时候，会自动去掉。</a:t>
            </a:r>
          </a:p>
          <a:p>
            <a:pPr defTabSz="457200">
              <a:defRPr>
                <a:solidFill>
                  <a:srgbClr val="000000"/>
                </a:solidFill>
                <a:latin typeface="Helvetica Neue"/>
                <a:ea typeface="Helvetica Neue"/>
                <a:cs typeface="Helvetica Neue"/>
                <a:sym typeface="Helvetica Neue"/>
              </a:defRPr>
            </a:pPr>
            <a:r>
              <a:t>       Python内置的</a:t>
            </a:r>
            <a:r>
              <a:rPr>
                <a:solidFill>
                  <a:schemeClr val="accent2">
                    <a:satOff val="-67193"/>
                    <a:lumOff val="20931"/>
                  </a:schemeClr>
                </a:solidFill>
              </a:rPr>
              <a:t>base64</a:t>
            </a:r>
            <a:r>
              <a:t>可以直接进行base64的编解码：</a:t>
            </a:r>
          </a:p>
        </p:txBody>
      </p:sp>
      <p:pic>
        <p:nvPicPr>
          <p:cNvPr id="3466" name="图像" descr="图像"/>
          <p:cNvPicPr>
            <a:picLocks noChangeAspect="1"/>
          </p:cNvPicPr>
          <p:nvPr/>
        </p:nvPicPr>
        <p:blipFill>
          <a:blip r:embed="rId2">
            <a:extLst/>
          </a:blip>
          <a:stretch>
            <a:fillRect/>
          </a:stretch>
        </p:blipFill>
        <p:spPr>
          <a:xfrm>
            <a:off x="2260600" y="2344803"/>
            <a:ext cx="4622800" cy="1079501"/>
          </a:xfrm>
          <a:prstGeom prst="rect">
            <a:avLst/>
          </a:prstGeom>
          <a:ln w="12700">
            <a:miter lim="400000"/>
          </a:ln>
        </p:spPr>
      </p:pic>
      <p:sp>
        <p:nvSpPr>
          <p:cNvPr id="3467" name="由于标准的Base64编码后可能出现字符+和/，在URL中就不能直接作为参数，所以又有一种&quot;url safe&quot;的base64编码，其实就是把字符+和/分别变成-和_："/>
          <p:cNvSpPr txBox="1"/>
          <p:nvPr/>
        </p:nvSpPr>
        <p:spPr>
          <a:xfrm>
            <a:off x="454886" y="3650735"/>
            <a:ext cx="8234228"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由于标准的</a:t>
            </a:r>
            <a:r>
              <a:rPr>
                <a:solidFill>
                  <a:schemeClr val="accent2">
                    <a:satOff val="-67193"/>
                    <a:lumOff val="20931"/>
                  </a:schemeClr>
                </a:solidFill>
              </a:rPr>
              <a:t>Base64</a:t>
            </a:r>
            <a:r>
              <a:t>编码后可能出现字符</a:t>
            </a:r>
            <a:r>
              <a:rPr>
                <a:solidFill>
                  <a:schemeClr val="accent2">
                    <a:satOff val="-67193"/>
                    <a:lumOff val="20931"/>
                  </a:schemeClr>
                </a:solidFill>
              </a:rPr>
              <a:t>+</a:t>
            </a:r>
            <a:r>
              <a:t>和</a:t>
            </a:r>
            <a:r>
              <a:rPr>
                <a:solidFill>
                  <a:schemeClr val="accent2">
                    <a:satOff val="-67193"/>
                    <a:lumOff val="20931"/>
                  </a:schemeClr>
                </a:solidFill>
              </a:rPr>
              <a:t>/</a:t>
            </a:r>
            <a:r>
              <a:t>，在URL中就不能直接作为参数，所以又有一种"</a:t>
            </a:r>
            <a:r>
              <a:rPr>
                <a:solidFill>
                  <a:schemeClr val="accent2">
                    <a:satOff val="-67193"/>
                    <a:lumOff val="20931"/>
                  </a:schemeClr>
                </a:solidFill>
              </a:rPr>
              <a:t>url safe</a:t>
            </a:r>
            <a:r>
              <a:t>"的</a:t>
            </a:r>
            <a:r>
              <a:rPr>
                <a:solidFill>
                  <a:schemeClr val="accent2">
                    <a:satOff val="-67193"/>
                    <a:lumOff val="20931"/>
                  </a:schemeClr>
                </a:solidFill>
              </a:rPr>
              <a:t>base64</a:t>
            </a:r>
            <a:r>
              <a:t>编码，其实就是把字符</a:t>
            </a:r>
            <a:r>
              <a:rPr>
                <a:solidFill>
                  <a:schemeClr val="accent2">
                    <a:satOff val="-67193"/>
                    <a:lumOff val="20931"/>
                  </a:schemeClr>
                </a:solidFill>
              </a:rPr>
              <a:t>+</a:t>
            </a:r>
            <a:r>
              <a:t>和</a:t>
            </a:r>
            <a:r>
              <a:rPr>
                <a:solidFill>
                  <a:schemeClr val="accent2">
                    <a:satOff val="-67193"/>
                    <a:lumOff val="20931"/>
                  </a:schemeClr>
                </a:solidFill>
              </a:rPr>
              <a:t>/</a:t>
            </a:r>
            <a:r>
              <a:t>分别变成</a:t>
            </a:r>
            <a:r>
              <a:rPr>
                <a:solidFill>
                  <a:schemeClr val="accent2">
                    <a:satOff val="-67193"/>
                    <a:lumOff val="20931"/>
                  </a:schemeClr>
                </a:solidFill>
              </a:rPr>
              <a:t>-</a:t>
            </a:r>
            <a:r>
              <a:t>和</a:t>
            </a:r>
            <a:r>
              <a:rPr>
                <a:solidFill>
                  <a:schemeClr val="accent2">
                    <a:satOff val="-67193"/>
                    <a:lumOff val="20931"/>
                  </a:schemeClr>
                </a:solidFill>
              </a:rPr>
              <a:t>_</a:t>
            </a:r>
            <a:r>
              <a:t>：</a:t>
            </a:r>
          </a:p>
        </p:txBody>
      </p:sp>
      <p:pic>
        <p:nvPicPr>
          <p:cNvPr id="3468" name="图像" descr="图像"/>
          <p:cNvPicPr>
            <a:picLocks noChangeAspect="1"/>
          </p:cNvPicPr>
          <p:nvPr/>
        </p:nvPicPr>
        <p:blipFill>
          <a:blip r:embed="rId3">
            <a:extLst/>
          </a:blip>
          <a:stretch>
            <a:fillRect/>
          </a:stretch>
        </p:blipFill>
        <p:spPr>
          <a:xfrm>
            <a:off x="1689100" y="4511559"/>
            <a:ext cx="5765800" cy="1257301"/>
          </a:xfrm>
          <a:prstGeom prst="rect">
            <a:avLst/>
          </a:prstGeom>
          <a:ln w="12700">
            <a:miter lim="400000"/>
          </a:ln>
        </p:spPr>
      </p:pic>
    </p:spTree>
  </p:cSld>
  <p:clrMapOvr>
    <a:masterClrMapping/>
  </p:clrMapOvr>
  <p:transition xmlns:p14="http://schemas.microsoft.com/office/powerpoint/2010/main" spd="med" advClick="1"/>
</p:sld>
</file>

<file path=ppt/slides/slide4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0"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.3</a:t>
            </a:r>
            <a:r>
              <a:t> </a:t>
            </a:r>
            <a:r>
              <a:t>	</a:t>
            </a:r>
            <a:r>
              <a:t>base64</a:t>
            </a:r>
          </a:p>
        </p:txBody>
      </p:sp>
      <p:sp>
        <p:nvSpPr>
          <p:cNvPr id="3471"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472" name="还可以自己定义64个字符的排列顺序，这样就可以自定义Base64编码，不过，通常情况下完全没有必要。…"/>
          <p:cNvSpPr txBox="1"/>
          <p:nvPr/>
        </p:nvSpPr>
        <p:spPr>
          <a:xfrm>
            <a:off x="614430" y="847808"/>
            <a:ext cx="7915140" cy="20220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还可以自己定义64个字符的排列顺序，这样就可以自定义</a:t>
            </a:r>
            <a:r>
              <a:rPr>
                <a:solidFill>
                  <a:schemeClr val="accent2">
                    <a:satOff val="-67193"/>
                    <a:lumOff val="20931"/>
                  </a:schemeClr>
                </a:solidFill>
              </a:rPr>
              <a:t>Base64</a:t>
            </a:r>
            <a:r>
              <a:t>编码，不过，通常情况下完全没有必要。</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Base64</a:t>
            </a:r>
            <a:r>
              <a:t>是一种通过查表的编码方法，不能用于加密，即使使用自定义的编码表也不行。</a:t>
            </a:r>
            <a:r>
              <a:rPr>
                <a:solidFill>
                  <a:schemeClr val="accent2">
                    <a:satOff val="-67193"/>
                    <a:lumOff val="20931"/>
                  </a:schemeClr>
                </a:solidFill>
              </a:rPr>
              <a:t>Base64</a:t>
            </a:r>
            <a:r>
              <a:t>适用于小段内容的编码，比如数字证书签名、Cookie的内容等。由于</a:t>
            </a:r>
            <a:r>
              <a:rPr>
                <a:solidFill>
                  <a:schemeClr val="accent2">
                    <a:satOff val="-67193"/>
                    <a:lumOff val="20931"/>
                  </a:schemeClr>
                </a:solidFill>
              </a:rPr>
              <a:t>=</a:t>
            </a:r>
            <a:r>
              <a:t>字符也可能出现在Base64编码中，但</a:t>
            </a:r>
            <a:r>
              <a:rPr>
                <a:solidFill>
                  <a:schemeClr val="accent2">
                    <a:satOff val="-67193"/>
                    <a:lumOff val="20931"/>
                  </a:schemeClr>
                </a:solidFill>
              </a:rPr>
              <a:t>=</a:t>
            </a:r>
            <a:r>
              <a:t>用在URL、Cookie里面会造成歧义，所以，很多</a:t>
            </a:r>
            <a:r>
              <a:rPr>
                <a:solidFill>
                  <a:schemeClr val="accent2">
                    <a:satOff val="-67193"/>
                    <a:lumOff val="20931"/>
                  </a:schemeClr>
                </a:solidFill>
              </a:rPr>
              <a:t>Base64</a:t>
            </a:r>
            <a:r>
              <a:t>编码后会把</a:t>
            </a:r>
            <a:r>
              <a:rPr>
                <a:solidFill>
                  <a:schemeClr val="accent2">
                    <a:satOff val="-67193"/>
                    <a:lumOff val="20931"/>
                  </a:schemeClr>
                </a:solidFill>
              </a:rPr>
              <a:t>=</a:t>
            </a:r>
            <a:r>
              <a:t>去掉：</a:t>
            </a:r>
          </a:p>
        </p:txBody>
      </p:sp>
      <p:sp>
        <p:nvSpPr>
          <p:cNvPr id="3473" name="# 标准Base64:…"/>
          <p:cNvSpPr txBox="1"/>
          <p:nvPr/>
        </p:nvSpPr>
        <p:spPr>
          <a:xfrm>
            <a:off x="3171007" y="2880557"/>
            <a:ext cx="2801986" cy="10968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8800"/>
              </a:buClr>
              <a:buSzPct val="100000"/>
              <a:buFont typeface="Monaco"/>
              <a:buAutoNum type="arabicPeriod" startAt="1"/>
              <a:defRPr sz="1400">
                <a:solidFill>
                  <a:srgbClr val="880000"/>
                </a:solidFill>
                <a:latin typeface="Monaco"/>
                <a:ea typeface="Monaco"/>
                <a:cs typeface="Monaco"/>
                <a:sym typeface="Monaco"/>
              </a:defRPr>
            </a:pPr>
            <a:r>
              <a:t># 标准Base64:</a:t>
            </a:r>
            <a:endParaRPr>
              <a:solidFill>
                <a:srgbClr val="668099">
                  <a:alpha val="40000"/>
                </a:srgbClr>
              </a:solidFill>
            </a:endParaRPr>
          </a:p>
          <a:p>
            <a:pPr marL="457200" indent="-317500" defTabSz="457200">
              <a:buClr>
                <a:srgbClr val="008800"/>
              </a:buClr>
              <a:buSzPct val="100000"/>
              <a:buFont typeface="Monaco"/>
              <a:buAutoNum type="arabicPeriod" startAt="1"/>
              <a:defRPr sz="1400">
                <a:solidFill>
                  <a:srgbClr val="008800"/>
                </a:solidFill>
                <a:latin typeface="Monaco"/>
                <a:ea typeface="Monaco"/>
                <a:cs typeface="Monaco"/>
                <a:sym typeface="Monaco"/>
              </a:defRPr>
            </a:pPr>
            <a:r>
              <a:t>'abcd'</a:t>
            </a:r>
            <a:r>
              <a:rPr>
                <a:solidFill>
                  <a:srgbClr val="668099">
                    <a:alpha val="40000"/>
                  </a:srgbClr>
                </a:solidFill>
              </a:rPr>
              <a:t> </a:t>
            </a:r>
            <a:r>
              <a:rPr>
                <a:solidFill>
                  <a:srgbClr val="666600"/>
                </a:solidFill>
              </a:rPr>
              <a:t>-&gt;</a:t>
            </a:r>
            <a:r>
              <a:rPr>
                <a:solidFill>
                  <a:srgbClr val="668099">
                    <a:alpha val="40000"/>
                  </a:srgbClr>
                </a:solidFill>
              </a:rPr>
              <a:t> </a:t>
            </a:r>
            <a:r>
              <a:t>'YWJjZA=='</a:t>
            </a:r>
            <a:endParaRPr>
              <a:solidFill>
                <a:srgbClr val="668099">
                  <a:alpha val="40000"/>
                </a:srgbClr>
              </a:solidFill>
            </a:endParaRPr>
          </a:p>
          <a:p>
            <a:pPr marL="457200" indent="-317500" defTabSz="457200">
              <a:buClr>
                <a:srgbClr val="008800"/>
              </a:buClr>
              <a:buSzPct val="100000"/>
              <a:buFont typeface="Monaco"/>
              <a:buAutoNum type="arabicPeriod" startAt="1"/>
              <a:defRPr sz="1400">
                <a:solidFill>
                  <a:srgbClr val="880000"/>
                </a:solidFill>
                <a:latin typeface="Monaco"/>
                <a:ea typeface="Monaco"/>
                <a:cs typeface="Monaco"/>
                <a:sym typeface="Monaco"/>
              </a:defRPr>
            </a:pPr>
            <a:r>
              <a:t># 自动去掉=:</a:t>
            </a:r>
            <a:endParaRPr>
              <a:solidFill>
                <a:srgbClr val="668099">
                  <a:alpha val="40000"/>
                </a:srgbClr>
              </a:solidFill>
            </a:endParaRPr>
          </a:p>
          <a:p>
            <a:pPr marL="457200" indent="-317500" defTabSz="457200">
              <a:buClr>
                <a:srgbClr val="008800"/>
              </a:buClr>
              <a:buSzPct val="100000"/>
              <a:buFont typeface="Monaco"/>
              <a:buAutoNum type="arabicPeriod" startAt="1"/>
              <a:defRPr sz="1400">
                <a:solidFill>
                  <a:srgbClr val="008800"/>
                </a:solidFill>
                <a:latin typeface="Monaco"/>
                <a:ea typeface="Monaco"/>
                <a:cs typeface="Monaco"/>
                <a:sym typeface="Monaco"/>
              </a:defRPr>
            </a:pPr>
            <a:r>
              <a:t>'abcd'</a:t>
            </a:r>
            <a:r>
              <a:rPr>
                <a:solidFill>
                  <a:srgbClr val="668099">
                    <a:alpha val="40000"/>
                  </a:srgbClr>
                </a:solidFill>
              </a:rPr>
              <a:t> </a:t>
            </a:r>
            <a:r>
              <a:rPr>
                <a:solidFill>
                  <a:srgbClr val="666600"/>
                </a:solidFill>
              </a:rPr>
              <a:t>-&gt;</a:t>
            </a:r>
            <a:r>
              <a:rPr>
                <a:solidFill>
                  <a:srgbClr val="668099">
                    <a:alpha val="40000"/>
                  </a:srgbClr>
                </a:solidFill>
              </a:rPr>
              <a:t> </a:t>
            </a:r>
            <a:r>
              <a:t>'YWJjZA'</a:t>
            </a:r>
          </a:p>
        </p:txBody>
      </p:sp>
      <p:sp>
        <p:nvSpPr>
          <p:cNvPr id="3474" name="去掉=后怎么解码呢？因为Base64是把3个字节变为4个字节，所以，Base64编码的长度永远是4的倍数，因此，需要加上=把Base64字符串的长度变为4的倍数，就可以正常解码了。"/>
          <p:cNvSpPr txBox="1"/>
          <p:nvPr/>
        </p:nvSpPr>
        <p:spPr>
          <a:xfrm>
            <a:off x="614430" y="4108691"/>
            <a:ext cx="7915140"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去掉</a:t>
            </a:r>
            <a:r>
              <a:rPr>
                <a:solidFill>
                  <a:schemeClr val="accent2">
                    <a:satOff val="-67193"/>
                    <a:lumOff val="20931"/>
                  </a:schemeClr>
                </a:solidFill>
              </a:rPr>
              <a:t>=</a:t>
            </a:r>
            <a:r>
              <a:t>后怎么解码呢？因为</a:t>
            </a:r>
            <a:r>
              <a:rPr>
                <a:solidFill>
                  <a:schemeClr val="accent2">
                    <a:satOff val="-67193"/>
                    <a:lumOff val="20931"/>
                  </a:schemeClr>
                </a:solidFill>
              </a:rPr>
              <a:t>Base64</a:t>
            </a:r>
            <a:r>
              <a:t>是把3个字节变为4个字节，所以，</a:t>
            </a:r>
            <a:r>
              <a:rPr>
                <a:solidFill>
                  <a:schemeClr val="accent2">
                    <a:satOff val="-67193"/>
                    <a:lumOff val="20931"/>
                  </a:schemeClr>
                </a:solidFill>
              </a:rPr>
              <a:t>Base64</a:t>
            </a:r>
            <a:r>
              <a:t>编码的长度永远是4的倍数，因此，需要加上</a:t>
            </a:r>
            <a:r>
              <a:rPr>
                <a:solidFill>
                  <a:schemeClr val="accent2">
                    <a:satOff val="-67193"/>
                    <a:lumOff val="20931"/>
                  </a:schemeClr>
                </a:solidFill>
              </a:rPr>
              <a:t>=</a:t>
            </a:r>
            <a:r>
              <a:t>把</a:t>
            </a:r>
            <a:r>
              <a:rPr>
                <a:solidFill>
                  <a:schemeClr val="accent2">
                    <a:satOff val="-67193"/>
                    <a:lumOff val="20931"/>
                  </a:schemeClr>
                </a:solidFill>
              </a:rPr>
              <a:t>Base64</a:t>
            </a:r>
            <a:r>
              <a:t>字符串的长度变为4的倍数，就可以正常解码了。</a:t>
            </a:r>
          </a:p>
        </p:txBody>
      </p:sp>
      <p:sp>
        <p:nvSpPr>
          <p:cNvPr id="3475" name="Base64是一种任意二进制到文本字符串的编码方法，常用于在URL、Cookie、网页中传输少量二进制数据。"/>
          <p:cNvSpPr txBox="1"/>
          <p:nvPr/>
        </p:nvSpPr>
        <p:spPr>
          <a:xfrm>
            <a:off x="690041" y="5529979"/>
            <a:ext cx="7915140" cy="73307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b="1">
                <a:solidFill>
                  <a:srgbClr val="000000"/>
                </a:solidFill>
                <a:latin typeface="Helvetica Neue"/>
                <a:ea typeface="Helvetica Neue"/>
                <a:cs typeface="Helvetica Neue"/>
                <a:sym typeface="Helvetica Neue"/>
              </a:defRPr>
            </a:lvl1pPr>
          </a:lstStyle>
          <a:p>
            <a:pPr/>
            <a:r>
              <a:t>        Base64是一种任意二进制到文本字符串的编码方法，常用于在URL、Cookie、网页中传输少量二进制数据。</a:t>
            </a:r>
          </a:p>
        </p:txBody>
      </p:sp>
    </p:spTree>
  </p:cSld>
  <p:clrMapOvr>
    <a:masterClrMapping/>
  </p:clrMapOvr>
  <p:transition xmlns:p14="http://schemas.microsoft.com/office/powerpoint/2010/main" spd="med" advClick="1"/>
</p:sld>
</file>

<file path=ppt/slides/slide4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7"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.3</a:t>
            </a:r>
            <a:r>
              <a:t> </a:t>
            </a:r>
            <a:r>
              <a:t>	</a:t>
            </a:r>
            <a:r>
              <a:t>base64</a:t>
            </a:r>
          </a:p>
        </p:txBody>
      </p:sp>
      <p:sp>
        <p:nvSpPr>
          <p:cNvPr id="3478" name="形状"/>
          <p:cNvSpPr/>
          <p:nvPr/>
        </p:nvSpPr>
        <p:spPr>
          <a:xfrm>
            <a:off x="679701" y="856986"/>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479" name="metaclass："/>
          <p:cNvSpPr txBox="1"/>
          <p:nvPr/>
        </p:nvSpPr>
        <p:spPr>
          <a:xfrm>
            <a:off x="1340693" y="843016"/>
            <a:ext cx="682751"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练习:</a:t>
            </a:r>
          </a:p>
        </p:txBody>
      </p:sp>
      <p:sp>
        <p:nvSpPr>
          <p:cNvPr id="3480"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481" name="请写一个能处理去掉=的base64解码函数："/>
          <p:cNvSpPr txBox="1"/>
          <p:nvPr/>
        </p:nvSpPr>
        <p:spPr>
          <a:xfrm>
            <a:off x="979658" y="1518744"/>
            <a:ext cx="441988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请写一个能处理去掉</a:t>
            </a:r>
            <a:r>
              <a:rPr>
                <a:solidFill>
                  <a:schemeClr val="accent2">
                    <a:satOff val="-67193"/>
                    <a:lumOff val="20931"/>
                  </a:schemeClr>
                </a:solidFill>
              </a:rPr>
              <a:t>=</a:t>
            </a:r>
            <a:r>
              <a:t>的</a:t>
            </a:r>
            <a:r>
              <a:rPr>
                <a:solidFill>
                  <a:schemeClr val="accent2">
                    <a:satOff val="-67193"/>
                    <a:lumOff val="20931"/>
                  </a:schemeClr>
                </a:solidFill>
              </a:rPr>
              <a:t>base64</a:t>
            </a:r>
            <a:r>
              <a:t>解码函数：</a:t>
            </a:r>
          </a:p>
        </p:txBody>
      </p:sp>
    </p:spTree>
  </p:cSld>
  <p:clrMapOvr>
    <a:masterClrMapping/>
  </p:clrMapOvr>
  <p:transition xmlns:p14="http://schemas.microsoft.com/office/powerpoint/2010/main" spd="med" advClick="1"/>
</p:sld>
</file>

<file path=ppt/slides/slide4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3"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.4</a:t>
            </a:r>
            <a:r>
              <a:t> </a:t>
            </a:r>
            <a:r>
              <a:t>	</a:t>
            </a:r>
            <a:r>
              <a:t>struct</a:t>
            </a:r>
          </a:p>
        </p:txBody>
      </p:sp>
      <p:sp>
        <p:nvSpPr>
          <p:cNvPr id="3484"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485" name="准确地讲，Python没有专门处理字节的数据类型。但由于b'str'可以表示字节，所以，字节数组＝二进制str。而在C语言中，可以很方便地用struct、union来处理字节，以及字节和int，float的转换。在Python中，比如说要把一个32位无符号整数变成字节，也就是4个长度的bytes，需要配合位运算符这么写："/>
          <p:cNvSpPr txBox="1"/>
          <p:nvPr/>
        </p:nvSpPr>
        <p:spPr>
          <a:xfrm>
            <a:off x="516333" y="851811"/>
            <a:ext cx="8111334" cy="13806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准确地讲，Python没有专门处理字节的数据类型。但由于</a:t>
            </a:r>
            <a:r>
              <a:rPr>
                <a:solidFill>
                  <a:schemeClr val="accent2">
                    <a:satOff val="-67193"/>
                    <a:lumOff val="20931"/>
                  </a:schemeClr>
                </a:solidFill>
              </a:rPr>
              <a:t>b'str'</a:t>
            </a:r>
            <a:r>
              <a:t>可以表示字节，所以，字节数组＝二进制str。而在C语言中，可以很方便地用</a:t>
            </a:r>
            <a:r>
              <a:rPr>
                <a:solidFill>
                  <a:schemeClr val="accent2">
                    <a:satOff val="-67193"/>
                    <a:lumOff val="20931"/>
                  </a:schemeClr>
                </a:solidFill>
              </a:rPr>
              <a:t>struct</a:t>
            </a:r>
            <a:r>
              <a:t>、</a:t>
            </a:r>
            <a:r>
              <a:rPr>
                <a:solidFill>
                  <a:schemeClr val="accent2">
                    <a:satOff val="-67193"/>
                    <a:lumOff val="20931"/>
                  </a:schemeClr>
                </a:solidFill>
              </a:rPr>
              <a:t>union</a:t>
            </a:r>
            <a:r>
              <a:t>来处理字节，以及字节和</a:t>
            </a:r>
            <a:r>
              <a:rPr>
                <a:solidFill>
                  <a:schemeClr val="accent2">
                    <a:satOff val="-67193"/>
                    <a:lumOff val="20931"/>
                  </a:schemeClr>
                </a:solidFill>
              </a:rPr>
              <a:t>int</a:t>
            </a:r>
            <a:r>
              <a:t>，</a:t>
            </a:r>
            <a:r>
              <a:rPr>
                <a:solidFill>
                  <a:schemeClr val="accent2">
                    <a:satOff val="-67193"/>
                    <a:lumOff val="20931"/>
                  </a:schemeClr>
                </a:solidFill>
              </a:rPr>
              <a:t>float</a:t>
            </a:r>
            <a:r>
              <a:t>的转换。在Python中，比如说要把一个32位无符号整数变成字节，也就是4个长度的bytes，需要配合位运算符这么写：</a:t>
            </a:r>
          </a:p>
        </p:txBody>
      </p:sp>
      <p:pic>
        <p:nvPicPr>
          <p:cNvPr id="3486" name="图像" descr="图像"/>
          <p:cNvPicPr>
            <a:picLocks noChangeAspect="1"/>
          </p:cNvPicPr>
          <p:nvPr/>
        </p:nvPicPr>
        <p:blipFill>
          <a:blip r:embed="rId2">
            <a:extLst/>
          </a:blip>
          <a:stretch>
            <a:fillRect/>
          </a:stretch>
        </p:blipFill>
        <p:spPr>
          <a:xfrm>
            <a:off x="3035300" y="2332387"/>
            <a:ext cx="3073400" cy="1701801"/>
          </a:xfrm>
          <a:prstGeom prst="rect">
            <a:avLst/>
          </a:prstGeom>
          <a:ln w="12700">
            <a:miter lim="400000"/>
          </a:ln>
        </p:spPr>
      </p:pic>
      <p:sp>
        <p:nvSpPr>
          <p:cNvPr id="3487" name="非常麻烦。如果换成浮点数就无能为力了。好在Python提供了一个struct模块来解决bytes和其他二进制数据类型的转换。struct的pack函数把任意数据类型变成bytes："/>
          <p:cNvSpPr txBox="1"/>
          <p:nvPr/>
        </p:nvSpPr>
        <p:spPr>
          <a:xfrm>
            <a:off x="578653" y="4134121"/>
            <a:ext cx="7986694"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非常麻烦。如果换成浮点数就无能为力了。好在Python提供了一个</a:t>
            </a:r>
            <a:r>
              <a:rPr>
                <a:solidFill>
                  <a:schemeClr val="accent2">
                    <a:satOff val="-67193"/>
                    <a:lumOff val="20931"/>
                  </a:schemeClr>
                </a:solidFill>
              </a:rPr>
              <a:t>struct</a:t>
            </a:r>
            <a:r>
              <a:t>模块来解决</a:t>
            </a:r>
            <a:r>
              <a:rPr>
                <a:solidFill>
                  <a:schemeClr val="accent2">
                    <a:satOff val="-67193"/>
                    <a:lumOff val="20931"/>
                  </a:schemeClr>
                </a:solidFill>
              </a:rPr>
              <a:t>bytes</a:t>
            </a:r>
            <a:r>
              <a:t>和其他二进制数据类型的转换。</a:t>
            </a:r>
            <a:r>
              <a:rPr>
                <a:solidFill>
                  <a:schemeClr val="accent2">
                    <a:satOff val="-67193"/>
                    <a:lumOff val="20931"/>
                  </a:schemeClr>
                </a:solidFill>
              </a:rPr>
              <a:t>struct</a:t>
            </a:r>
            <a:r>
              <a:t>的</a:t>
            </a:r>
            <a:r>
              <a:rPr>
                <a:solidFill>
                  <a:schemeClr val="accent2">
                    <a:satOff val="-67193"/>
                    <a:lumOff val="20931"/>
                  </a:schemeClr>
                </a:solidFill>
              </a:rPr>
              <a:t>pack</a:t>
            </a:r>
            <a:r>
              <a:t>函数把任意数据类型变成</a:t>
            </a:r>
            <a:r>
              <a:rPr>
                <a:solidFill>
                  <a:schemeClr val="accent2">
                    <a:satOff val="-67193"/>
                    <a:lumOff val="20931"/>
                  </a:schemeClr>
                </a:solidFill>
              </a:rPr>
              <a:t>bytes</a:t>
            </a:r>
            <a:r>
              <a:t>：</a:t>
            </a:r>
          </a:p>
        </p:txBody>
      </p:sp>
      <p:pic>
        <p:nvPicPr>
          <p:cNvPr id="3488" name="图像" descr="图像"/>
          <p:cNvPicPr>
            <a:picLocks noChangeAspect="1"/>
          </p:cNvPicPr>
          <p:nvPr/>
        </p:nvPicPr>
        <p:blipFill>
          <a:blip r:embed="rId3">
            <a:extLst/>
          </a:blip>
          <a:stretch>
            <a:fillRect/>
          </a:stretch>
        </p:blipFill>
        <p:spPr>
          <a:xfrm>
            <a:off x="2978369" y="5290797"/>
            <a:ext cx="2959101" cy="635001"/>
          </a:xfrm>
          <a:prstGeom prst="rect">
            <a:avLst/>
          </a:prstGeom>
          <a:ln w="12700">
            <a:miter lim="400000"/>
          </a:ln>
        </p:spPr>
      </p:pic>
    </p:spTree>
  </p:cSld>
  <p:clrMapOvr>
    <a:masterClrMapping/>
  </p:clrMapOvr>
  <p:transition xmlns:p14="http://schemas.microsoft.com/office/powerpoint/2010/main" spd="med" advClick="1"/>
</p:sld>
</file>

<file path=ppt/slides/slide4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0"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.4</a:t>
            </a:r>
            <a:r>
              <a:t> </a:t>
            </a:r>
            <a:r>
              <a:t>	</a:t>
            </a:r>
            <a:r>
              <a:t>struct</a:t>
            </a:r>
          </a:p>
        </p:txBody>
      </p:sp>
      <p:sp>
        <p:nvSpPr>
          <p:cNvPr id="3491"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492" name="pack的第一个参数是处理指令，'&gt;I'的意思是：&gt;表示字节顺序是big-endian，也就是网络序，I表示4字节无符号整数。后面的参数个数要和处理指令一致。unpack把bytes变成相应的数据类型："/>
          <p:cNvSpPr txBox="1"/>
          <p:nvPr/>
        </p:nvSpPr>
        <p:spPr>
          <a:xfrm>
            <a:off x="516333" y="851811"/>
            <a:ext cx="8111334"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pack</a:t>
            </a:r>
            <a:r>
              <a:t>的第一个参数是处理指令，'</a:t>
            </a:r>
            <a:r>
              <a:rPr>
                <a:solidFill>
                  <a:schemeClr val="accent2">
                    <a:satOff val="-67193"/>
                    <a:lumOff val="20931"/>
                  </a:schemeClr>
                </a:solidFill>
              </a:rPr>
              <a:t>&gt;I</a:t>
            </a:r>
            <a:r>
              <a:t>'的意思是：</a:t>
            </a:r>
            <a:r>
              <a:rPr>
                <a:solidFill>
                  <a:schemeClr val="accent2">
                    <a:satOff val="-67193"/>
                    <a:lumOff val="20931"/>
                  </a:schemeClr>
                </a:solidFill>
              </a:rPr>
              <a:t>&gt;</a:t>
            </a:r>
            <a:r>
              <a:t>表示字节顺序是</a:t>
            </a:r>
            <a:r>
              <a:rPr>
                <a:solidFill>
                  <a:schemeClr val="accent2">
                    <a:satOff val="-67193"/>
                    <a:lumOff val="20931"/>
                  </a:schemeClr>
                </a:solidFill>
              </a:rPr>
              <a:t>big-endian</a:t>
            </a:r>
            <a:r>
              <a:t>，也就是网络序，</a:t>
            </a:r>
            <a:r>
              <a:rPr>
                <a:solidFill>
                  <a:schemeClr val="accent2">
                    <a:satOff val="-67193"/>
                    <a:lumOff val="20931"/>
                  </a:schemeClr>
                </a:solidFill>
              </a:rPr>
              <a:t>I</a:t>
            </a:r>
            <a:r>
              <a:t>表示4字节无符号整数。后面的参数个数要和处理指令一致。</a:t>
            </a:r>
            <a:r>
              <a:rPr>
                <a:solidFill>
                  <a:schemeClr val="accent2">
                    <a:satOff val="-67193"/>
                    <a:lumOff val="20931"/>
                  </a:schemeClr>
                </a:solidFill>
              </a:rPr>
              <a:t>unpack</a:t>
            </a:r>
            <a:r>
              <a:t>把bytes变成相应的数据类型：</a:t>
            </a:r>
          </a:p>
        </p:txBody>
      </p:sp>
      <p:sp>
        <p:nvSpPr>
          <p:cNvPr id="3493" name="根据&gt;IH的说明，后面的bytes依次变为I：4字节无符号整数和H：2字节无符号整数。所以，尽管Python不适合编写底层操作字节流的代码，但在对性能要求不高的地方，利用struct就方便多了。struct模块定义的数据类型可以参考Python官方文档：https://docs.python.org/3/library/struct.html#format-characters…"/>
          <p:cNvSpPr txBox="1"/>
          <p:nvPr/>
        </p:nvSpPr>
        <p:spPr>
          <a:xfrm>
            <a:off x="578653" y="3433272"/>
            <a:ext cx="7986694" cy="23078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根据</a:t>
            </a:r>
            <a:r>
              <a:rPr>
                <a:solidFill>
                  <a:schemeClr val="accent2">
                    <a:satOff val="-67193"/>
                    <a:lumOff val="20931"/>
                  </a:schemeClr>
                </a:solidFill>
              </a:rPr>
              <a:t>&gt;IH</a:t>
            </a:r>
            <a:r>
              <a:t>的说明，后面的bytes依次变为</a:t>
            </a:r>
            <a:r>
              <a:rPr>
                <a:solidFill>
                  <a:schemeClr val="accent2">
                    <a:satOff val="-67193"/>
                    <a:lumOff val="20931"/>
                  </a:schemeClr>
                </a:solidFill>
              </a:rPr>
              <a:t>I：4</a:t>
            </a:r>
            <a:r>
              <a:t>字节无符号整数和</a:t>
            </a:r>
            <a:r>
              <a:rPr>
                <a:solidFill>
                  <a:schemeClr val="accent2">
                    <a:satOff val="-67193"/>
                    <a:lumOff val="20931"/>
                  </a:schemeClr>
                </a:solidFill>
              </a:rPr>
              <a:t>H：2</a:t>
            </a:r>
            <a:r>
              <a:t>字节无符号整数。所以，尽管Python不适合编写底层操作字节流的代码，但在对性能要求不高的地方，利用</a:t>
            </a:r>
            <a:r>
              <a:rPr>
                <a:solidFill>
                  <a:schemeClr val="accent2">
                    <a:satOff val="-67193"/>
                    <a:lumOff val="20931"/>
                  </a:schemeClr>
                </a:solidFill>
              </a:rPr>
              <a:t>struct</a:t>
            </a:r>
            <a:r>
              <a:t>就方便多了。</a:t>
            </a:r>
            <a:r>
              <a:rPr>
                <a:solidFill>
                  <a:schemeClr val="accent2">
                    <a:satOff val="-67193"/>
                    <a:lumOff val="20931"/>
                  </a:schemeClr>
                </a:solidFill>
              </a:rPr>
              <a:t>struct</a:t>
            </a:r>
            <a:r>
              <a:t>模块定义的数据类型可以参考Python官方文档：</a:t>
            </a:r>
            <a:r>
              <a:rPr>
                <a:solidFill>
                  <a:schemeClr val="accent4">
                    <a:satOff val="-1335"/>
                    <a:lumOff val="-10274"/>
                  </a:schemeClr>
                </a:solidFill>
                <a:hlinkClick r:id="rId2" invalidUrl="" action="" tgtFrame="" tooltip="" history="1" highlightClick="0" endSnd="0"/>
              </a:rPr>
              <a:t>https://docs.python.org/3/library/struct.html#format-characters</a:t>
            </a:r>
          </a:p>
          <a:p>
            <a:pPr defTabSz="457200">
              <a:defRPr>
                <a:solidFill>
                  <a:srgbClr val="000000"/>
                </a:solidFill>
                <a:latin typeface="Helvetica Neue"/>
                <a:ea typeface="Helvetica Neue"/>
                <a:cs typeface="Helvetica Neue"/>
                <a:sym typeface="Helvetica Neue"/>
              </a:defRPr>
            </a:pPr>
            <a:r>
              <a:t>        Windows的位图文件（</a:t>
            </a:r>
            <a:r>
              <a:rPr>
                <a:solidFill>
                  <a:schemeClr val="accent2">
                    <a:satOff val="-67193"/>
                    <a:lumOff val="20931"/>
                  </a:schemeClr>
                </a:solidFill>
              </a:rPr>
              <a:t>.bmp</a:t>
            </a:r>
            <a:r>
              <a:t>）是一种非常简单的文件格式，用</a:t>
            </a:r>
            <a:r>
              <a:rPr>
                <a:solidFill>
                  <a:schemeClr val="accent2">
                    <a:satOff val="-67193"/>
                    <a:lumOff val="20931"/>
                  </a:schemeClr>
                </a:solidFill>
              </a:rPr>
              <a:t>struct</a:t>
            </a:r>
            <a:r>
              <a:t>分析一下。</a:t>
            </a:r>
          </a:p>
        </p:txBody>
      </p:sp>
      <p:pic>
        <p:nvPicPr>
          <p:cNvPr id="3494" name="图像" descr="图像"/>
          <p:cNvPicPr>
            <a:picLocks noChangeAspect="1"/>
          </p:cNvPicPr>
          <p:nvPr/>
        </p:nvPicPr>
        <p:blipFill>
          <a:blip r:embed="rId3">
            <a:extLst/>
          </a:blip>
          <a:stretch>
            <a:fillRect/>
          </a:stretch>
        </p:blipFill>
        <p:spPr>
          <a:xfrm>
            <a:off x="1936750" y="2461362"/>
            <a:ext cx="5270500" cy="419101"/>
          </a:xfrm>
          <a:prstGeom prst="rect">
            <a:avLst/>
          </a:prstGeom>
          <a:ln w="12700">
            <a:miter lim="400000"/>
          </a:ln>
        </p:spPr>
      </p:pic>
    </p:spTree>
  </p:cSld>
  <p:clrMapOvr>
    <a:masterClrMapping/>
  </p:clrMapOvr>
  <p:transition xmlns:p14="http://schemas.microsoft.com/office/powerpoint/2010/main" spd="med" advClick="1"/>
</p:sld>
</file>

<file path=ppt/slides/slide4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6"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.4</a:t>
            </a:r>
            <a:r>
              <a:t> </a:t>
            </a:r>
            <a:r>
              <a:t>	</a:t>
            </a:r>
            <a:r>
              <a:t>struct</a:t>
            </a:r>
          </a:p>
        </p:txBody>
      </p:sp>
      <p:sp>
        <p:nvSpPr>
          <p:cNvPr id="3497"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498" name="首先找一个bmp文件，没有的话用“画图”画一个。读入前30个字节来分析："/>
          <p:cNvSpPr txBox="1"/>
          <p:nvPr/>
        </p:nvSpPr>
        <p:spPr>
          <a:xfrm>
            <a:off x="516333" y="851811"/>
            <a:ext cx="8111334"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首先找一个</a:t>
            </a:r>
            <a:r>
              <a:rPr>
                <a:solidFill>
                  <a:schemeClr val="accent2">
                    <a:satOff val="-67193"/>
                    <a:lumOff val="20931"/>
                  </a:schemeClr>
                </a:solidFill>
              </a:rPr>
              <a:t>bmp</a:t>
            </a:r>
            <a:r>
              <a:t>文件，没有的话用“画图”画一个。读入前30个字节来分析：</a:t>
            </a:r>
          </a:p>
        </p:txBody>
      </p:sp>
      <p:sp>
        <p:nvSpPr>
          <p:cNvPr id="3499" name="BMP格式采用小端方式存储数据，文件头的结构按顺序如下：两个字节：'BM'表示Windows位图，'BA'表示OS/2位图； 一个4字节整数：表示位图大小； 一个4字节整数：保留位，始终为0； 一个4字节整数：实际图像的偏移量； 一个4字节整数：Header的字节数； 一个4字节整数：图像宽度； 一个4字节整数：图像高度； 一个2字节整数：始终为1； 一个2字节整数：颜色数。…"/>
          <p:cNvSpPr txBox="1"/>
          <p:nvPr/>
        </p:nvSpPr>
        <p:spPr>
          <a:xfrm>
            <a:off x="578653" y="2248588"/>
            <a:ext cx="7986694" cy="20284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BMP格式采用小端方式存储数据，文件头的结构按顺序如下：两个字节：'</a:t>
            </a:r>
            <a:r>
              <a:rPr>
                <a:solidFill>
                  <a:schemeClr val="accent2">
                    <a:satOff val="-67193"/>
                    <a:lumOff val="20931"/>
                  </a:schemeClr>
                </a:solidFill>
              </a:rPr>
              <a:t>BM</a:t>
            </a:r>
            <a:r>
              <a:t>'表示</a:t>
            </a:r>
            <a:r>
              <a:rPr>
                <a:solidFill>
                  <a:schemeClr val="accent2">
                    <a:satOff val="-67193"/>
                    <a:lumOff val="20931"/>
                  </a:schemeClr>
                </a:solidFill>
              </a:rPr>
              <a:t>Windows</a:t>
            </a:r>
            <a:r>
              <a:t>位图，'</a:t>
            </a:r>
            <a:r>
              <a:rPr>
                <a:solidFill>
                  <a:schemeClr val="accent2">
                    <a:satOff val="-67193"/>
                    <a:lumOff val="20931"/>
                  </a:schemeClr>
                </a:solidFill>
              </a:rPr>
              <a:t>BA</a:t>
            </a:r>
            <a:r>
              <a:t>'表示</a:t>
            </a:r>
            <a:r>
              <a:rPr>
                <a:solidFill>
                  <a:schemeClr val="accent2">
                    <a:satOff val="-67193"/>
                    <a:lumOff val="20931"/>
                  </a:schemeClr>
                </a:solidFill>
              </a:rPr>
              <a:t>OS/2</a:t>
            </a:r>
            <a:r>
              <a:t>位图； 一个4字节整数：表示位图大小； 一个4字节整数：保留位，始终为0； 一个4字节整数：实际图像的偏移量； 一个4字节整数：Header的字节数； 一个4字节整数：图像宽度； 一个4字节整数：图像高度； 一个2字节整数：始终为1； 一个2字节整数：颜色数。</a:t>
            </a:r>
          </a:p>
          <a:p>
            <a:pPr defTabSz="457200">
              <a:defRPr>
                <a:solidFill>
                  <a:srgbClr val="000000"/>
                </a:solidFill>
                <a:latin typeface="Helvetica Neue"/>
                <a:ea typeface="Helvetica Neue"/>
                <a:cs typeface="Helvetica Neue"/>
                <a:sym typeface="Helvetica Neue"/>
              </a:defRPr>
            </a:pPr>
            <a:r>
              <a:t>所以，组合起来用</a:t>
            </a:r>
            <a:r>
              <a:rPr>
                <a:solidFill>
                  <a:schemeClr val="accent2">
                    <a:satOff val="-67193"/>
                    <a:lumOff val="20931"/>
                  </a:schemeClr>
                </a:solidFill>
              </a:rPr>
              <a:t>unpack</a:t>
            </a:r>
            <a:r>
              <a:t>读取：</a:t>
            </a:r>
          </a:p>
        </p:txBody>
      </p:sp>
      <p:pic>
        <p:nvPicPr>
          <p:cNvPr id="3500" name="图像" descr="图像"/>
          <p:cNvPicPr>
            <a:picLocks noChangeAspect="1"/>
          </p:cNvPicPr>
          <p:nvPr/>
        </p:nvPicPr>
        <p:blipFill>
          <a:blip r:embed="rId2">
            <a:extLst/>
          </a:blip>
          <a:stretch>
            <a:fillRect/>
          </a:stretch>
        </p:blipFill>
        <p:spPr>
          <a:xfrm>
            <a:off x="984250" y="1448936"/>
            <a:ext cx="7175500" cy="431801"/>
          </a:xfrm>
          <a:prstGeom prst="rect">
            <a:avLst/>
          </a:prstGeom>
          <a:ln w="12700">
            <a:miter lim="400000"/>
          </a:ln>
        </p:spPr>
      </p:pic>
      <p:pic>
        <p:nvPicPr>
          <p:cNvPr id="3501" name="图像" descr="图像"/>
          <p:cNvPicPr>
            <a:picLocks noChangeAspect="1"/>
          </p:cNvPicPr>
          <p:nvPr/>
        </p:nvPicPr>
        <p:blipFill>
          <a:blip r:embed="rId3">
            <a:extLst/>
          </a:blip>
          <a:stretch>
            <a:fillRect/>
          </a:stretch>
        </p:blipFill>
        <p:spPr>
          <a:xfrm>
            <a:off x="2197100" y="4474138"/>
            <a:ext cx="4749800" cy="419101"/>
          </a:xfrm>
          <a:prstGeom prst="rect">
            <a:avLst/>
          </a:prstGeom>
          <a:ln w="12700">
            <a:miter lim="400000"/>
          </a:ln>
        </p:spPr>
      </p:pic>
      <p:sp>
        <p:nvSpPr>
          <p:cNvPr id="3502" name="结果显示，b'B'、b'M'说明是Windows位图，位图大小为640x360，颜色数为24。"/>
          <p:cNvSpPr txBox="1"/>
          <p:nvPr/>
        </p:nvSpPr>
        <p:spPr>
          <a:xfrm>
            <a:off x="616856" y="5090345"/>
            <a:ext cx="7910288"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结果显示，</a:t>
            </a:r>
            <a:r>
              <a:rPr>
                <a:solidFill>
                  <a:schemeClr val="accent2">
                    <a:satOff val="-67193"/>
                    <a:lumOff val="20931"/>
                  </a:schemeClr>
                </a:solidFill>
              </a:rPr>
              <a:t>b'B'</a:t>
            </a:r>
            <a:r>
              <a:t>、</a:t>
            </a:r>
            <a:r>
              <a:rPr>
                <a:solidFill>
                  <a:schemeClr val="accent2">
                    <a:satOff val="-67193"/>
                    <a:lumOff val="20931"/>
                  </a:schemeClr>
                </a:solidFill>
              </a:rPr>
              <a:t>b'M'</a:t>
            </a:r>
            <a:r>
              <a:t>说明是</a:t>
            </a:r>
            <a:r>
              <a:rPr>
                <a:solidFill>
                  <a:schemeClr val="accent2">
                    <a:satOff val="-67193"/>
                    <a:lumOff val="20931"/>
                  </a:schemeClr>
                </a:solidFill>
              </a:rPr>
              <a:t>Windows</a:t>
            </a:r>
            <a:r>
              <a:t>位图，位图大小为640x360，颜色数为24。</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3.3 输入和输出"/>
          <p:cNvSpPr txBox="1"/>
          <p:nvPr/>
        </p:nvSpPr>
        <p:spPr>
          <a:xfrm>
            <a:off x="-1" y="-2"/>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4.2	</a:t>
            </a:r>
            <a:r>
              <a:t>字符串和编码</a:t>
            </a:r>
          </a:p>
        </p:txBody>
      </p:sp>
      <p:sp>
        <p:nvSpPr>
          <p:cNvPr id="459" name="输入："/>
          <p:cNvSpPr txBox="1"/>
          <p:nvPr/>
        </p:nvSpPr>
        <p:spPr>
          <a:xfrm>
            <a:off x="1075139" y="995109"/>
            <a:ext cx="16281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字符编码：</a:t>
            </a:r>
          </a:p>
        </p:txBody>
      </p:sp>
      <p:sp>
        <p:nvSpPr>
          <p:cNvPr id="460"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461" name="Rectangle 2"/>
          <p:cNvSpPr txBox="1"/>
          <p:nvPr/>
        </p:nvSpPr>
        <p:spPr>
          <a:xfrm>
            <a:off x="611559" y="1901318"/>
            <a:ext cx="7920882" cy="374269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nSpc>
                <a:spcPct val="150000"/>
              </a:lnSpc>
              <a:defRPr>
                <a:solidFill>
                  <a:srgbClr val="191919"/>
                </a:solidFill>
                <a:latin typeface="微软雅黑"/>
                <a:ea typeface="微软雅黑"/>
                <a:cs typeface="微软雅黑"/>
                <a:sym typeface="微软雅黑"/>
              </a:defRPr>
            </a:pPr>
            <a:r>
              <a:t>如果统一成</a:t>
            </a:r>
            <a:r>
              <a:rPr>
                <a:solidFill>
                  <a:srgbClr val="405E7E"/>
                </a:solidFill>
              </a:rPr>
              <a:t>Unicode</a:t>
            </a:r>
            <a:r>
              <a:t>编码，乱码问题从此消失了。但是，如果你写的文本基本上全部是英文的话，用</a:t>
            </a:r>
            <a:r>
              <a:rPr>
                <a:solidFill>
                  <a:srgbClr val="405E7E"/>
                </a:solidFill>
              </a:rPr>
              <a:t>Unicode</a:t>
            </a:r>
            <a:r>
              <a:t>编码比</a:t>
            </a:r>
            <a:r>
              <a:rPr>
                <a:solidFill>
                  <a:srgbClr val="405E7E"/>
                </a:solidFill>
              </a:rPr>
              <a:t>ASCII</a:t>
            </a:r>
            <a:r>
              <a:t>编码需要多一倍的存储空间，在存储和传输上就十分不划算。</a:t>
            </a:r>
          </a:p>
          <a:p>
            <a:pPr>
              <a:lnSpc>
                <a:spcPct val="150000"/>
              </a:lnSpc>
              <a:defRPr>
                <a:solidFill>
                  <a:srgbClr val="191919"/>
                </a:solidFill>
                <a:latin typeface="微软雅黑"/>
                <a:ea typeface="微软雅黑"/>
                <a:cs typeface="微软雅黑"/>
                <a:sym typeface="微软雅黑"/>
              </a:defRPr>
            </a:pPr>
            <a:r>
              <a:t>所以，本着节约的精神，又出现了把</a:t>
            </a:r>
            <a:r>
              <a:rPr>
                <a:solidFill>
                  <a:srgbClr val="405E7E"/>
                </a:solidFill>
              </a:rPr>
              <a:t>Unicode</a:t>
            </a:r>
            <a:r>
              <a:t>编码转化为“可变长编码”的</a:t>
            </a:r>
            <a:r>
              <a:rPr>
                <a:solidFill>
                  <a:srgbClr val="405E7E"/>
                </a:solidFill>
              </a:rPr>
              <a:t>UTF-8</a:t>
            </a:r>
            <a:r>
              <a:t>编码。</a:t>
            </a:r>
            <a:r>
              <a:rPr>
                <a:solidFill>
                  <a:srgbClr val="405E7E"/>
                </a:solidFill>
              </a:rPr>
              <a:t>UTF-8</a:t>
            </a:r>
            <a:r>
              <a:t>编码把一个</a:t>
            </a:r>
            <a:r>
              <a:rPr>
                <a:solidFill>
                  <a:srgbClr val="405E7E"/>
                </a:solidFill>
              </a:rPr>
              <a:t>Unicode</a:t>
            </a:r>
            <a:r>
              <a:t>字符根据不同的数字大小编码成1-6个字节，常用的英文字母被编码成1个字节，汉字通常是3个字节，只有很生僻的字符才会被编码成4-6个字节。如果你要传输的文本包含大量英文字符，用</a:t>
            </a:r>
            <a:r>
              <a:rPr>
                <a:solidFill>
                  <a:srgbClr val="405E7E"/>
                </a:solidFill>
              </a:rPr>
              <a:t>UTF-8</a:t>
            </a:r>
            <a:r>
              <a:t>编码就能节省空间。</a:t>
            </a:r>
          </a:p>
        </p:txBody>
      </p:sp>
    </p:spTree>
  </p:cSld>
  <p:clrMapOvr>
    <a:masterClrMapping/>
  </p:clrMapOvr>
  <p:transition xmlns:p14="http://schemas.microsoft.com/office/powerpoint/2010/main" spd="med" advClick="1"/>
</p:sld>
</file>

<file path=ppt/slides/slide4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4"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.4</a:t>
            </a:r>
            <a:r>
              <a:t> </a:t>
            </a:r>
            <a:r>
              <a:t>	</a:t>
            </a:r>
            <a:r>
              <a:t>struct</a:t>
            </a:r>
          </a:p>
        </p:txBody>
      </p:sp>
      <p:sp>
        <p:nvSpPr>
          <p:cNvPr id="3505"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506" name="形状"/>
          <p:cNvSpPr/>
          <p:nvPr/>
        </p:nvSpPr>
        <p:spPr>
          <a:xfrm>
            <a:off x="679701" y="856986"/>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507" name="metaclass："/>
          <p:cNvSpPr txBox="1"/>
          <p:nvPr/>
        </p:nvSpPr>
        <p:spPr>
          <a:xfrm>
            <a:off x="1340693" y="843016"/>
            <a:ext cx="682751"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练习:</a:t>
            </a:r>
          </a:p>
        </p:txBody>
      </p:sp>
      <p:sp>
        <p:nvSpPr>
          <p:cNvPr id="3508" name="请编写一个bmpinfo.py，可以检查任意文件是否是位图文件，如果是，打印出图片大小和颜色数。"/>
          <p:cNvSpPr txBox="1"/>
          <p:nvPr/>
        </p:nvSpPr>
        <p:spPr>
          <a:xfrm>
            <a:off x="650581" y="1539647"/>
            <a:ext cx="7842838"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请编写一个bmpinfo.py，可以检查任意文件是否是位图文件，如果是，打印出图片大小和颜色数。</a:t>
            </a:r>
          </a:p>
        </p:txBody>
      </p:sp>
    </p:spTree>
  </p:cSld>
  <p:clrMapOvr>
    <a:masterClrMapping/>
  </p:clrMapOvr>
  <p:transition xmlns:p14="http://schemas.microsoft.com/office/powerpoint/2010/main" spd="med" advClick="1"/>
</p:sld>
</file>

<file path=ppt/slides/slide4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0"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.5</a:t>
            </a:r>
            <a:r>
              <a:t> </a:t>
            </a:r>
            <a:r>
              <a:t>	</a:t>
            </a:r>
            <a:r>
              <a:t>hashlib</a:t>
            </a:r>
          </a:p>
        </p:txBody>
      </p:sp>
      <p:sp>
        <p:nvSpPr>
          <p:cNvPr id="3511"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512" name="形状"/>
          <p:cNvSpPr/>
          <p:nvPr/>
        </p:nvSpPr>
        <p:spPr>
          <a:xfrm>
            <a:off x="679701" y="856986"/>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513" name="metaclass："/>
          <p:cNvSpPr txBox="1"/>
          <p:nvPr/>
        </p:nvSpPr>
        <p:spPr>
          <a:xfrm>
            <a:off x="1340693" y="843016"/>
            <a:ext cx="1698751"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摘要算法简介:</a:t>
            </a:r>
          </a:p>
        </p:txBody>
      </p:sp>
      <p:sp>
        <p:nvSpPr>
          <p:cNvPr id="3514" name="Python的hashlib提供了常见的摘要算法，如MD5，SHA1等等。…"/>
          <p:cNvSpPr txBox="1"/>
          <p:nvPr/>
        </p:nvSpPr>
        <p:spPr>
          <a:xfrm>
            <a:off x="650581" y="1434341"/>
            <a:ext cx="7842838" cy="49179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Python的</a:t>
            </a:r>
            <a:r>
              <a:rPr>
                <a:solidFill>
                  <a:schemeClr val="accent2">
                    <a:satOff val="-67193"/>
                    <a:lumOff val="20931"/>
                  </a:schemeClr>
                </a:solidFill>
              </a:rPr>
              <a:t>hashlib</a:t>
            </a:r>
            <a:r>
              <a:t>提供了常见的摘要算法，如</a:t>
            </a:r>
            <a:r>
              <a:rPr>
                <a:solidFill>
                  <a:schemeClr val="accent2">
                    <a:satOff val="-67193"/>
                    <a:lumOff val="20931"/>
                  </a:schemeClr>
                </a:solidFill>
              </a:rPr>
              <a:t>MD5</a:t>
            </a:r>
            <a:r>
              <a:t>，</a:t>
            </a:r>
            <a:r>
              <a:rPr>
                <a:solidFill>
                  <a:schemeClr val="accent2">
                    <a:satOff val="-67193"/>
                    <a:lumOff val="20931"/>
                  </a:schemeClr>
                </a:solidFill>
              </a:rPr>
              <a:t>SHA1</a:t>
            </a:r>
            <a:r>
              <a:t>等等。</a:t>
            </a:r>
          </a:p>
          <a:p>
            <a:pPr defTabSz="457200">
              <a:defRPr>
                <a:solidFill>
                  <a:srgbClr val="000000"/>
                </a:solidFill>
                <a:latin typeface="Helvetica Neue"/>
                <a:ea typeface="Helvetica Neue"/>
                <a:cs typeface="Helvetica Neue"/>
                <a:sym typeface="Helvetica Neue"/>
              </a:defRPr>
            </a:pPr>
            <a:r>
              <a:t>什么是摘要算法呢？摘要算法又称哈希算法、散列算法。它通过一个函数，把任意长度的数据转换为一个长度固定的数据串（通常用16进制的字符串表示）。</a:t>
            </a:r>
          </a:p>
          <a:p>
            <a:pPr defTabSz="457200">
              <a:defRPr>
                <a:solidFill>
                  <a:srgbClr val="000000"/>
                </a:solidFill>
                <a:latin typeface="Helvetica Neue"/>
                <a:ea typeface="Helvetica Neue"/>
                <a:cs typeface="Helvetica Neue"/>
                <a:sym typeface="Helvetica Neue"/>
              </a:defRPr>
            </a:pPr>
            <a:r>
              <a:t>        举个例子，你写了一篇文章，内容是一个字符串’</a:t>
            </a:r>
            <a:r>
              <a:rPr>
                <a:solidFill>
                  <a:schemeClr val="accent2">
                    <a:satOff val="-67193"/>
                    <a:lumOff val="20931"/>
                  </a:schemeClr>
                </a:solidFill>
              </a:rPr>
              <a:t>how to use python hashlib - by Michael</a:t>
            </a:r>
            <a:r>
              <a:t>'，并附上这篇文章的摘要是'</a:t>
            </a:r>
            <a:r>
              <a:rPr>
                <a:solidFill>
                  <a:schemeClr val="accent2">
                    <a:satOff val="-67193"/>
                    <a:lumOff val="20931"/>
                  </a:schemeClr>
                </a:solidFill>
              </a:rPr>
              <a:t>2d73d4f15c0db7f5ecb321b6a65e5d6d</a:t>
            </a:r>
            <a:r>
              <a:t>'。如果有人篡改了你的文章，并发表为'</a:t>
            </a:r>
            <a:r>
              <a:rPr>
                <a:solidFill>
                  <a:schemeClr val="accent2">
                    <a:satOff val="-67193"/>
                    <a:lumOff val="20931"/>
                  </a:schemeClr>
                </a:solidFill>
              </a:rPr>
              <a:t>how to use python hashlib - by Bob</a:t>
            </a:r>
            <a:r>
              <a:t>'，你可以一下子指出Bob篡改了你的文章，因为根据'</a:t>
            </a:r>
            <a:r>
              <a:rPr>
                <a:solidFill>
                  <a:schemeClr val="accent2">
                    <a:satOff val="-67193"/>
                    <a:lumOff val="20931"/>
                  </a:schemeClr>
                </a:solidFill>
              </a:rPr>
              <a:t>how to use python hashlib - by Bob</a:t>
            </a:r>
            <a:r>
              <a:t>'计算出的摘要不同于原始文章的摘要。</a:t>
            </a:r>
          </a:p>
          <a:p>
            <a:pPr defTabSz="457200">
              <a:defRPr>
                <a:solidFill>
                  <a:srgbClr val="000000"/>
                </a:solidFill>
                <a:latin typeface="Helvetica Neue"/>
                <a:ea typeface="Helvetica Neue"/>
                <a:cs typeface="Helvetica Neue"/>
                <a:sym typeface="Helvetica Neue"/>
              </a:defRPr>
            </a:pPr>
            <a:r>
              <a:t>        可见，摘要算法就是通过摘要函数</a:t>
            </a:r>
            <a:r>
              <a:rPr>
                <a:solidFill>
                  <a:schemeClr val="accent2">
                    <a:satOff val="-67193"/>
                    <a:lumOff val="20931"/>
                  </a:schemeClr>
                </a:solidFill>
              </a:rPr>
              <a:t>f()</a:t>
            </a:r>
            <a:r>
              <a:t>对任意长度的数据</a:t>
            </a:r>
            <a:r>
              <a:rPr>
                <a:solidFill>
                  <a:schemeClr val="accent2">
                    <a:satOff val="-67193"/>
                    <a:lumOff val="20931"/>
                  </a:schemeClr>
                </a:solidFill>
              </a:rPr>
              <a:t>data</a:t>
            </a:r>
            <a:r>
              <a:t>计算出固定长度的摘要</a:t>
            </a:r>
            <a:r>
              <a:rPr>
                <a:solidFill>
                  <a:schemeClr val="accent2">
                    <a:satOff val="-67193"/>
                    <a:lumOff val="20931"/>
                  </a:schemeClr>
                </a:solidFill>
              </a:rPr>
              <a:t>digest</a:t>
            </a:r>
            <a:r>
              <a:t>，目的是为了发现原始数据是否被人篡改过。</a:t>
            </a:r>
          </a:p>
          <a:p>
            <a:pPr defTabSz="457200">
              <a:defRPr>
                <a:solidFill>
                  <a:srgbClr val="000000"/>
                </a:solidFill>
                <a:latin typeface="Helvetica Neue"/>
                <a:ea typeface="Helvetica Neue"/>
                <a:cs typeface="Helvetica Neue"/>
                <a:sym typeface="Helvetica Neue"/>
              </a:defRPr>
            </a:pPr>
            <a:r>
              <a:t>摘要算法之所以能指出数据是否被篡改过，就是因为摘要函数是一个单向函数，计算</a:t>
            </a:r>
            <a:r>
              <a:rPr>
                <a:solidFill>
                  <a:schemeClr val="accent2">
                    <a:satOff val="-67193"/>
                    <a:lumOff val="20931"/>
                  </a:schemeClr>
                </a:solidFill>
              </a:rPr>
              <a:t>f(data)</a:t>
            </a:r>
            <a:r>
              <a:t>很容易，但通过</a:t>
            </a:r>
            <a:r>
              <a:rPr>
                <a:solidFill>
                  <a:schemeClr val="accent2">
                    <a:satOff val="-67193"/>
                    <a:lumOff val="20931"/>
                  </a:schemeClr>
                </a:solidFill>
              </a:rPr>
              <a:t>digest</a:t>
            </a:r>
            <a:r>
              <a:t>反推</a:t>
            </a:r>
            <a:r>
              <a:rPr>
                <a:solidFill>
                  <a:schemeClr val="accent2">
                    <a:satOff val="-67193"/>
                    <a:lumOff val="20931"/>
                  </a:schemeClr>
                </a:solidFill>
              </a:rPr>
              <a:t>data</a:t>
            </a:r>
            <a:r>
              <a:t>却非常困难。而且，对原始数据做一个</a:t>
            </a:r>
            <a:r>
              <a:rPr>
                <a:solidFill>
                  <a:schemeClr val="accent2">
                    <a:satOff val="-67193"/>
                    <a:lumOff val="20931"/>
                  </a:schemeClr>
                </a:solidFill>
              </a:rPr>
              <a:t>bit</a:t>
            </a:r>
            <a:r>
              <a:t>的修改，都会导致计算出的摘要完全不同。</a:t>
            </a:r>
          </a:p>
        </p:txBody>
      </p:sp>
    </p:spTree>
  </p:cSld>
  <p:clrMapOvr>
    <a:masterClrMapping/>
  </p:clrMapOvr>
  <p:transition xmlns:p14="http://schemas.microsoft.com/office/powerpoint/2010/main" spd="med" advClick="1"/>
</p:sld>
</file>

<file path=ppt/slides/slide4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6"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.5</a:t>
            </a:r>
            <a:r>
              <a:t> </a:t>
            </a:r>
            <a:r>
              <a:t>	</a:t>
            </a:r>
            <a:r>
              <a:t>hashlib</a:t>
            </a:r>
          </a:p>
        </p:txBody>
      </p:sp>
      <p:sp>
        <p:nvSpPr>
          <p:cNvPr id="3517"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518" name="以常见的摘要算法MD5为例，计算出一个字符串的MD5值："/>
          <p:cNvSpPr txBox="1"/>
          <p:nvPr/>
        </p:nvSpPr>
        <p:spPr>
          <a:xfrm>
            <a:off x="781169" y="886913"/>
            <a:ext cx="6488939"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      以常见的摘要算法MD5为例，计算出一个字符串的MD5值：</a:t>
            </a:r>
          </a:p>
        </p:txBody>
      </p:sp>
      <p:sp>
        <p:nvSpPr>
          <p:cNvPr id="3519" name="import hashlib…"/>
          <p:cNvSpPr txBox="1"/>
          <p:nvPr/>
        </p:nvSpPr>
        <p:spPr>
          <a:xfrm>
            <a:off x="877014" y="1436036"/>
            <a:ext cx="7389972" cy="10417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import</a:t>
            </a:r>
            <a:r>
              <a:rPr>
                <a:solidFill>
                  <a:srgbClr val="668099">
                    <a:alpha val="40000"/>
                  </a:srgbClr>
                </a:solidFill>
              </a:rPr>
              <a:t> hashlib</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md5 </a:t>
            </a:r>
            <a:r>
              <a:rPr>
                <a:solidFill>
                  <a:srgbClr val="666600"/>
                </a:solidFill>
              </a:rPr>
              <a:t>=</a:t>
            </a:r>
            <a:r>
              <a:t> hashlib</a:t>
            </a:r>
            <a:r>
              <a:rPr>
                <a:solidFill>
                  <a:srgbClr val="666600"/>
                </a:solidFill>
              </a:rPr>
              <a:t>.</a:t>
            </a:r>
            <a:r>
              <a:t>md5</a:t>
            </a:r>
            <a:r>
              <a:rPr>
                <a:solidFill>
                  <a:srgbClr val="666600"/>
                </a:solidFill>
              </a:rPr>
              <a:t>()</a:t>
            </a: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md5</a:t>
            </a:r>
            <a:r>
              <a:rPr>
                <a:solidFill>
                  <a:srgbClr val="666600"/>
                </a:solidFill>
              </a:rPr>
              <a:t>.</a:t>
            </a:r>
            <a:r>
              <a:rPr>
                <a:solidFill>
                  <a:srgbClr val="668099">
                    <a:alpha val="40000"/>
                  </a:srgbClr>
                </a:solidFill>
              </a:rPr>
              <a:t>update</a:t>
            </a:r>
            <a:r>
              <a:rPr>
                <a:solidFill>
                  <a:srgbClr val="666600"/>
                </a:solidFill>
              </a:rPr>
              <a:t>(</a:t>
            </a:r>
            <a:r>
              <a:t>'how to use md5 in python hashlib?'</a:t>
            </a:r>
            <a:r>
              <a:rPr>
                <a:solidFill>
                  <a:srgbClr val="666600"/>
                </a:solidFill>
              </a:rPr>
              <a:t>.</a:t>
            </a:r>
            <a:r>
              <a:rPr>
                <a:solidFill>
                  <a:srgbClr val="668099">
                    <a:alpha val="40000"/>
                  </a:srgbClr>
                </a:solidFill>
              </a:rPr>
              <a:t>encode</a:t>
            </a:r>
            <a:r>
              <a:rPr>
                <a:solidFill>
                  <a:srgbClr val="666600"/>
                </a:solidFill>
              </a:rPr>
              <a:t>(</a:t>
            </a:r>
            <a:r>
              <a:t>'utf-8'</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print</a:t>
            </a:r>
            <a:r>
              <a:rPr>
                <a:solidFill>
                  <a:srgbClr val="666600"/>
                </a:solidFill>
              </a:rPr>
              <a:t>(</a:t>
            </a:r>
            <a:r>
              <a:t>md5</a:t>
            </a:r>
            <a:r>
              <a:rPr>
                <a:solidFill>
                  <a:srgbClr val="666600"/>
                </a:solidFill>
              </a:rPr>
              <a:t>.</a:t>
            </a:r>
            <a:r>
              <a:t>hexdigest</a:t>
            </a:r>
            <a:r>
              <a:rPr>
                <a:solidFill>
                  <a:srgbClr val="666600"/>
                </a:solidFill>
              </a:rPr>
              <a:t>())</a:t>
            </a:r>
          </a:p>
        </p:txBody>
      </p:sp>
      <p:sp>
        <p:nvSpPr>
          <p:cNvPr id="3520" name="计算结果如下："/>
          <p:cNvSpPr txBox="1"/>
          <p:nvPr/>
        </p:nvSpPr>
        <p:spPr>
          <a:xfrm>
            <a:off x="756025" y="2618013"/>
            <a:ext cx="2085646"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      计算结果如下：</a:t>
            </a:r>
          </a:p>
        </p:txBody>
      </p:sp>
      <p:pic>
        <p:nvPicPr>
          <p:cNvPr id="3521" name="图像" descr="图像"/>
          <p:cNvPicPr>
            <a:picLocks noChangeAspect="1"/>
          </p:cNvPicPr>
          <p:nvPr/>
        </p:nvPicPr>
        <p:blipFill>
          <a:blip r:embed="rId2">
            <a:extLst/>
          </a:blip>
          <a:stretch>
            <a:fillRect/>
          </a:stretch>
        </p:blipFill>
        <p:spPr>
          <a:xfrm>
            <a:off x="3003550" y="3061138"/>
            <a:ext cx="3136900" cy="279401"/>
          </a:xfrm>
          <a:prstGeom prst="rect">
            <a:avLst/>
          </a:prstGeom>
          <a:ln w="12700">
            <a:miter lim="400000"/>
          </a:ln>
        </p:spPr>
      </p:pic>
      <p:sp>
        <p:nvSpPr>
          <p:cNvPr id="3522" name="如果数据量很大，可以分块多次调用update()，最后计算的结果是一样的："/>
          <p:cNvSpPr txBox="1"/>
          <p:nvPr/>
        </p:nvSpPr>
        <p:spPr>
          <a:xfrm>
            <a:off x="788149" y="3458114"/>
            <a:ext cx="7885456"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     如果数据量很大，可以分块多次调用</a:t>
            </a:r>
            <a:r>
              <a:rPr>
                <a:solidFill>
                  <a:schemeClr val="accent2">
                    <a:satOff val="-67193"/>
                    <a:lumOff val="20931"/>
                  </a:schemeClr>
                </a:solidFill>
              </a:rPr>
              <a:t>update()</a:t>
            </a:r>
            <a:r>
              <a:t>，最后计算的结果是一样的：</a:t>
            </a:r>
          </a:p>
        </p:txBody>
      </p:sp>
      <p:sp>
        <p:nvSpPr>
          <p:cNvPr id="3523" name="import hashlib…"/>
          <p:cNvSpPr txBox="1"/>
          <p:nvPr/>
        </p:nvSpPr>
        <p:spPr>
          <a:xfrm>
            <a:off x="1677244" y="3923846"/>
            <a:ext cx="5789512" cy="12830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import</a:t>
            </a:r>
            <a:r>
              <a:rPr>
                <a:solidFill>
                  <a:srgbClr val="668099">
                    <a:alpha val="40000"/>
                  </a:srgbClr>
                </a:solidFill>
              </a:rPr>
              <a:t> hashlib</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md5 </a:t>
            </a:r>
            <a:r>
              <a:rPr>
                <a:solidFill>
                  <a:srgbClr val="666600"/>
                </a:solidFill>
              </a:rPr>
              <a:t>=</a:t>
            </a:r>
            <a:r>
              <a:t> hashlib</a:t>
            </a:r>
            <a:r>
              <a:rPr>
                <a:solidFill>
                  <a:srgbClr val="666600"/>
                </a:solidFill>
              </a:rPr>
              <a:t>.</a:t>
            </a:r>
            <a:r>
              <a:t>md5</a:t>
            </a:r>
            <a:r>
              <a:rPr>
                <a:solidFill>
                  <a:srgbClr val="666600"/>
                </a:solidFill>
              </a:rPr>
              <a:t>()</a:t>
            </a: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md5</a:t>
            </a:r>
            <a:r>
              <a:rPr>
                <a:solidFill>
                  <a:srgbClr val="666600"/>
                </a:solidFill>
              </a:rPr>
              <a:t>.</a:t>
            </a:r>
            <a:r>
              <a:rPr>
                <a:solidFill>
                  <a:srgbClr val="668099">
                    <a:alpha val="40000"/>
                  </a:srgbClr>
                </a:solidFill>
              </a:rPr>
              <a:t>update</a:t>
            </a:r>
            <a:r>
              <a:rPr>
                <a:solidFill>
                  <a:srgbClr val="666600"/>
                </a:solidFill>
              </a:rPr>
              <a:t>(</a:t>
            </a:r>
            <a:r>
              <a:t>'how to use md5 in '</a:t>
            </a:r>
            <a:r>
              <a:rPr>
                <a:solidFill>
                  <a:srgbClr val="666600"/>
                </a:solidFill>
              </a:rPr>
              <a:t>.</a:t>
            </a:r>
            <a:r>
              <a:rPr>
                <a:solidFill>
                  <a:srgbClr val="668099">
                    <a:alpha val="40000"/>
                  </a:srgbClr>
                </a:solidFill>
              </a:rPr>
              <a:t>encode</a:t>
            </a:r>
            <a:r>
              <a:rPr>
                <a:solidFill>
                  <a:srgbClr val="666600"/>
                </a:solidFill>
              </a:rPr>
              <a:t>(</a:t>
            </a:r>
            <a:r>
              <a:t>'utf-8'</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md5</a:t>
            </a:r>
            <a:r>
              <a:rPr>
                <a:solidFill>
                  <a:srgbClr val="666600"/>
                </a:solidFill>
              </a:rPr>
              <a:t>.</a:t>
            </a:r>
            <a:r>
              <a:rPr>
                <a:solidFill>
                  <a:srgbClr val="668099">
                    <a:alpha val="40000"/>
                  </a:srgbClr>
                </a:solidFill>
              </a:rPr>
              <a:t>update</a:t>
            </a:r>
            <a:r>
              <a:rPr>
                <a:solidFill>
                  <a:srgbClr val="666600"/>
                </a:solidFill>
              </a:rPr>
              <a:t>(</a:t>
            </a:r>
            <a:r>
              <a:t>'python hashlib?'</a:t>
            </a:r>
            <a:r>
              <a:rPr>
                <a:solidFill>
                  <a:srgbClr val="666600"/>
                </a:solidFill>
              </a:rPr>
              <a:t>.</a:t>
            </a:r>
            <a:r>
              <a:rPr>
                <a:solidFill>
                  <a:srgbClr val="668099">
                    <a:alpha val="40000"/>
                  </a:srgbClr>
                </a:solidFill>
              </a:rPr>
              <a:t>encode</a:t>
            </a:r>
            <a:r>
              <a:rPr>
                <a:solidFill>
                  <a:srgbClr val="666600"/>
                </a:solidFill>
              </a:rPr>
              <a:t>(</a:t>
            </a:r>
            <a:r>
              <a:t>'utf-8'</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print</a:t>
            </a:r>
            <a:r>
              <a:rPr>
                <a:solidFill>
                  <a:srgbClr val="666600"/>
                </a:solidFill>
              </a:rPr>
              <a:t>(</a:t>
            </a:r>
            <a:r>
              <a:t>md5</a:t>
            </a:r>
            <a:r>
              <a:rPr>
                <a:solidFill>
                  <a:srgbClr val="666600"/>
                </a:solidFill>
              </a:rPr>
              <a:t>.</a:t>
            </a:r>
            <a:r>
              <a:t>hexdigest</a:t>
            </a:r>
            <a:r>
              <a:rPr>
                <a:solidFill>
                  <a:srgbClr val="666600"/>
                </a:solidFill>
              </a:rPr>
              <a:t>())</a:t>
            </a:r>
          </a:p>
        </p:txBody>
      </p:sp>
      <p:sp>
        <p:nvSpPr>
          <p:cNvPr id="3524" name="试试改动一个字母，看看计算的结果是否完全不同。MD5是最常见的摘要算法，速度很快，生成结果是固定的128 bit字节，通常用一个32位的16进制字符串表示。"/>
          <p:cNvSpPr txBox="1"/>
          <p:nvPr/>
        </p:nvSpPr>
        <p:spPr>
          <a:xfrm>
            <a:off x="611801" y="5263733"/>
            <a:ext cx="7920398"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试试改动一个字母，看看计算的结果是否完全不同。MD5是最常见的摘要算法，速度很快，生成结果是固定的128 bit字节，通常用一个32位的16进制字符串表示。</a:t>
            </a:r>
          </a:p>
        </p:txBody>
      </p:sp>
    </p:spTree>
  </p:cSld>
  <p:clrMapOvr>
    <a:masterClrMapping/>
  </p:clrMapOvr>
  <p:transition xmlns:p14="http://schemas.microsoft.com/office/powerpoint/2010/main" spd="med" advClick="1"/>
</p:sld>
</file>

<file path=ppt/slides/slide4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6"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.5</a:t>
            </a:r>
            <a:r>
              <a:t> </a:t>
            </a:r>
            <a:r>
              <a:t>	</a:t>
            </a:r>
            <a:r>
              <a:t>hashlib</a:t>
            </a:r>
          </a:p>
        </p:txBody>
      </p:sp>
      <p:sp>
        <p:nvSpPr>
          <p:cNvPr id="3527"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528" name="另一种常见的摘要算法是SHA1，调用SHA1和调用MD5完全类似："/>
          <p:cNvSpPr txBox="1"/>
          <p:nvPr/>
        </p:nvSpPr>
        <p:spPr>
          <a:xfrm>
            <a:off x="781169" y="886913"/>
            <a:ext cx="7178625"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      另一种常见的摘要算法是</a:t>
            </a:r>
            <a:r>
              <a:rPr>
                <a:solidFill>
                  <a:schemeClr val="accent2">
                    <a:satOff val="-67193"/>
                    <a:lumOff val="20931"/>
                  </a:schemeClr>
                </a:solidFill>
              </a:rPr>
              <a:t>SHA1</a:t>
            </a:r>
            <a:r>
              <a:t>，调用</a:t>
            </a:r>
            <a:r>
              <a:rPr>
                <a:solidFill>
                  <a:schemeClr val="accent2">
                    <a:satOff val="-67193"/>
                    <a:lumOff val="20931"/>
                  </a:schemeClr>
                </a:solidFill>
              </a:rPr>
              <a:t>SHA1</a:t>
            </a:r>
            <a:r>
              <a:t>和调用</a:t>
            </a:r>
            <a:r>
              <a:rPr>
                <a:solidFill>
                  <a:schemeClr val="accent2">
                    <a:satOff val="-67193"/>
                    <a:lumOff val="20931"/>
                  </a:schemeClr>
                </a:solidFill>
              </a:rPr>
              <a:t>MD5</a:t>
            </a:r>
            <a:r>
              <a:t>完全类似：</a:t>
            </a:r>
          </a:p>
        </p:txBody>
      </p:sp>
      <p:sp>
        <p:nvSpPr>
          <p:cNvPr id="3529" name="import hashlib…"/>
          <p:cNvSpPr txBox="1"/>
          <p:nvPr/>
        </p:nvSpPr>
        <p:spPr>
          <a:xfrm>
            <a:off x="1570547" y="1491891"/>
            <a:ext cx="6002906" cy="12830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import</a:t>
            </a:r>
            <a:r>
              <a:rPr>
                <a:solidFill>
                  <a:srgbClr val="668099">
                    <a:alpha val="40000"/>
                  </a:srgbClr>
                </a:solidFill>
              </a:rPr>
              <a:t> hashlib</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sha1 </a:t>
            </a:r>
            <a:r>
              <a:rPr>
                <a:solidFill>
                  <a:srgbClr val="666600"/>
                </a:solidFill>
              </a:rPr>
              <a:t>=</a:t>
            </a:r>
            <a:r>
              <a:t> hashlib</a:t>
            </a:r>
            <a:r>
              <a:rPr>
                <a:solidFill>
                  <a:srgbClr val="666600"/>
                </a:solidFill>
              </a:rPr>
              <a:t>.</a:t>
            </a:r>
            <a:r>
              <a:t>sha1</a:t>
            </a:r>
            <a:r>
              <a:rPr>
                <a:solidFill>
                  <a:srgbClr val="666600"/>
                </a:solidFill>
              </a:rPr>
              <a:t>()</a:t>
            </a: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sha1</a:t>
            </a:r>
            <a:r>
              <a:rPr>
                <a:solidFill>
                  <a:srgbClr val="666600"/>
                </a:solidFill>
              </a:rPr>
              <a:t>.</a:t>
            </a:r>
            <a:r>
              <a:rPr>
                <a:solidFill>
                  <a:srgbClr val="668099">
                    <a:alpha val="40000"/>
                  </a:srgbClr>
                </a:solidFill>
              </a:rPr>
              <a:t>update</a:t>
            </a:r>
            <a:r>
              <a:rPr>
                <a:solidFill>
                  <a:srgbClr val="666600"/>
                </a:solidFill>
              </a:rPr>
              <a:t>(</a:t>
            </a:r>
            <a:r>
              <a:t>'how to use sha1 in '</a:t>
            </a:r>
            <a:r>
              <a:rPr>
                <a:solidFill>
                  <a:srgbClr val="666600"/>
                </a:solidFill>
              </a:rPr>
              <a:t>.</a:t>
            </a:r>
            <a:r>
              <a:rPr>
                <a:solidFill>
                  <a:srgbClr val="668099">
                    <a:alpha val="40000"/>
                  </a:srgbClr>
                </a:solidFill>
              </a:rPr>
              <a:t>encode</a:t>
            </a:r>
            <a:r>
              <a:rPr>
                <a:solidFill>
                  <a:srgbClr val="666600"/>
                </a:solidFill>
              </a:rPr>
              <a:t>(</a:t>
            </a:r>
            <a:r>
              <a:t>'utf-8'</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sha1</a:t>
            </a:r>
            <a:r>
              <a:rPr>
                <a:solidFill>
                  <a:srgbClr val="666600"/>
                </a:solidFill>
              </a:rPr>
              <a:t>.</a:t>
            </a:r>
            <a:r>
              <a:rPr>
                <a:solidFill>
                  <a:srgbClr val="668099">
                    <a:alpha val="40000"/>
                  </a:srgbClr>
                </a:solidFill>
              </a:rPr>
              <a:t>update</a:t>
            </a:r>
            <a:r>
              <a:rPr>
                <a:solidFill>
                  <a:srgbClr val="666600"/>
                </a:solidFill>
              </a:rPr>
              <a:t>(</a:t>
            </a:r>
            <a:r>
              <a:t>'python hashlib?'</a:t>
            </a:r>
            <a:r>
              <a:rPr>
                <a:solidFill>
                  <a:srgbClr val="666600"/>
                </a:solidFill>
              </a:rPr>
              <a:t>.</a:t>
            </a:r>
            <a:r>
              <a:rPr>
                <a:solidFill>
                  <a:srgbClr val="668099">
                    <a:alpha val="40000"/>
                  </a:srgbClr>
                </a:solidFill>
              </a:rPr>
              <a:t>encode</a:t>
            </a:r>
            <a:r>
              <a:rPr>
                <a:solidFill>
                  <a:srgbClr val="666600"/>
                </a:solidFill>
              </a:rPr>
              <a:t>(</a:t>
            </a:r>
            <a:r>
              <a:t>'utf-8'</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print</a:t>
            </a:r>
            <a:r>
              <a:rPr>
                <a:solidFill>
                  <a:srgbClr val="666600"/>
                </a:solidFill>
              </a:rPr>
              <a:t>(</a:t>
            </a:r>
            <a:r>
              <a:t>sha1</a:t>
            </a:r>
            <a:r>
              <a:rPr>
                <a:solidFill>
                  <a:srgbClr val="666600"/>
                </a:solidFill>
              </a:rPr>
              <a:t>.</a:t>
            </a:r>
            <a:r>
              <a:t>hexdigest</a:t>
            </a:r>
            <a:r>
              <a:rPr>
                <a:solidFill>
                  <a:srgbClr val="666600"/>
                </a:solidFill>
              </a:rPr>
              <a:t>())</a:t>
            </a:r>
          </a:p>
        </p:txBody>
      </p:sp>
      <p:sp>
        <p:nvSpPr>
          <p:cNvPr id="3530" name="SHA1的结果是160 bit字节，通常用一个40位的16进制字符串表示。…"/>
          <p:cNvSpPr txBox="1"/>
          <p:nvPr/>
        </p:nvSpPr>
        <p:spPr>
          <a:xfrm>
            <a:off x="535040" y="2971024"/>
            <a:ext cx="8073920" cy="26634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SHA1</a:t>
            </a:r>
            <a:r>
              <a:t>的结果是160 bit字节，通常用一个40位的16进制字符串表示。</a:t>
            </a:r>
          </a:p>
          <a:p>
            <a:pPr defTabSz="457200">
              <a:defRPr>
                <a:solidFill>
                  <a:srgbClr val="000000"/>
                </a:solidFill>
                <a:latin typeface="Helvetica Neue"/>
                <a:ea typeface="Helvetica Neue"/>
                <a:cs typeface="Helvetica Neue"/>
                <a:sym typeface="Helvetica Neue"/>
              </a:defRPr>
            </a:pPr>
            <a:r>
              <a:t>比</a:t>
            </a:r>
            <a:r>
              <a:rPr>
                <a:solidFill>
                  <a:schemeClr val="accent2">
                    <a:satOff val="-67193"/>
                    <a:lumOff val="20931"/>
                  </a:schemeClr>
                </a:solidFill>
              </a:rPr>
              <a:t>SHA1</a:t>
            </a:r>
            <a:r>
              <a:t>更安全的算法是</a:t>
            </a:r>
            <a:r>
              <a:rPr>
                <a:solidFill>
                  <a:schemeClr val="accent2">
                    <a:satOff val="-67193"/>
                    <a:lumOff val="20931"/>
                  </a:schemeClr>
                </a:solidFill>
              </a:rPr>
              <a:t>SHA256</a:t>
            </a:r>
            <a:r>
              <a:t>和</a:t>
            </a:r>
            <a:r>
              <a:rPr>
                <a:solidFill>
                  <a:schemeClr val="accent2">
                    <a:satOff val="-67193"/>
                    <a:lumOff val="20931"/>
                  </a:schemeClr>
                </a:solidFill>
              </a:rPr>
              <a:t>SHA512</a:t>
            </a:r>
            <a:r>
              <a:t>，不过越安全的算法不仅越慢，而且摘要长度更长。</a:t>
            </a:r>
          </a:p>
          <a:p>
            <a:pPr defTabSz="457200">
              <a:defRPr>
                <a:solidFill>
                  <a:srgbClr val="000000"/>
                </a:solidFill>
                <a:latin typeface="Helvetica Neue"/>
                <a:ea typeface="Helvetica Neue"/>
                <a:cs typeface="Helvetica Neue"/>
                <a:sym typeface="Helvetica Neue"/>
              </a:defRPr>
            </a:pPr>
            <a:r>
              <a:t>        有没有可能两个不同的数据通过某个摘要算法得到了相同的摘要？完全有可能，因为任何摘要算法都是把无限多的数据集合映射到一个有限的集合中。这种情况称为碰撞，比如Bob试图根据你的摘要反推出一篇文章'</a:t>
            </a:r>
            <a:r>
              <a:rPr>
                <a:solidFill>
                  <a:schemeClr val="accent2">
                    <a:satOff val="-67193"/>
                    <a:lumOff val="20931"/>
                  </a:schemeClr>
                </a:solidFill>
              </a:rPr>
              <a:t>how to learn hashlib in python - by Bob</a:t>
            </a:r>
            <a:r>
              <a:t>'，并且这篇文章的摘要恰好和你的文章完全一致，这种情况也并非不可能出现，但是非常非常困难。</a:t>
            </a:r>
          </a:p>
        </p:txBody>
      </p:sp>
    </p:spTree>
  </p:cSld>
  <p:clrMapOvr>
    <a:masterClrMapping/>
  </p:clrMapOvr>
  <p:transition xmlns:p14="http://schemas.microsoft.com/office/powerpoint/2010/main" spd="med" advClick="1"/>
</p:sld>
</file>

<file path=ppt/slides/slide4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2"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.5</a:t>
            </a:r>
            <a:r>
              <a:t> </a:t>
            </a:r>
            <a:r>
              <a:t>	</a:t>
            </a:r>
            <a:r>
              <a:t>hashlib</a:t>
            </a:r>
          </a:p>
        </p:txBody>
      </p:sp>
      <p:sp>
        <p:nvSpPr>
          <p:cNvPr id="3533"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534" name="形状"/>
          <p:cNvSpPr/>
          <p:nvPr/>
        </p:nvSpPr>
        <p:spPr>
          <a:xfrm>
            <a:off x="679701" y="856986"/>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535" name="metaclass："/>
          <p:cNvSpPr txBox="1"/>
          <p:nvPr/>
        </p:nvSpPr>
        <p:spPr>
          <a:xfrm>
            <a:off x="1340693" y="843016"/>
            <a:ext cx="1698751"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摘要算法应用:</a:t>
            </a:r>
          </a:p>
        </p:txBody>
      </p:sp>
      <p:sp>
        <p:nvSpPr>
          <p:cNvPr id="3536" name="摘要算法能应用到什么地方？举个常用例子：…"/>
          <p:cNvSpPr txBox="1"/>
          <p:nvPr/>
        </p:nvSpPr>
        <p:spPr>
          <a:xfrm>
            <a:off x="650581" y="1434341"/>
            <a:ext cx="7842838"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摘要算法能应用到什么地方？举个常用例子：</a:t>
            </a:r>
          </a:p>
          <a:p>
            <a:pPr defTabSz="457200">
              <a:defRPr>
                <a:solidFill>
                  <a:srgbClr val="000000"/>
                </a:solidFill>
                <a:latin typeface="Helvetica Neue"/>
                <a:ea typeface="Helvetica Neue"/>
                <a:cs typeface="Helvetica Neue"/>
                <a:sym typeface="Helvetica Neue"/>
              </a:defRPr>
            </a:pPr>
            <a:r>
              <a:t>        任何允许用户登录的网站都会存储用户登录的用户名和口令。如何存储用户名和口令呢？方法是存到数据库表中：</a:t>
            </a:r>
          </a:p>
        </p:txBody>
      </p:sp>
      <p:graphicFrame>
        <p:nvGraphicFramePr>
          <p:cNvPr id="3537" name="表格"/>
          <p:cNvGraphicFramePr/>
          <p:nvPr/>
        </p:nvGraphicFramePr>
        <p:xfrm>
          <a:off x="1773392" y="2836430"/>
          <a:ext cx="5609916" cy="171941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475638"/>
                <a:gridCol w="3121576"/>
              </a:tblGrid>
              <a:tr h="436280">
                <a:tc>
                  <a:txBody>
                    <a:bodyPr/>
                    <a:lstStyle/>
                    <a:p>
                      <a:pPr algn="l" defTabSz="457200">
                        <a:defRPr sz="1800">
                          <a:solidFill>
                            <a:srgbClr val="000000"/>
                          </a:solidFill>
                        </a:defRPr>
                      </a:pPr>
                      <a:r>
                        <a:rPr b="1" sz="1400">
                          <a:solidFill>
                            <a:srgbClr val="666666"/>
                          </a:solidFill>
                          <a:latin typeface="Helvetica Neue"/>
                          <a:ea typeface="Helvetica Neue"/>
                          <a:cs typeface="Helvetica Neue"/>
                          <a:sym typeface="Helvetica Neue"/>
                        </a:rPr>
                        <a:t>name</a:t>
                      </a:r>
                    </a:p>
                  </a:txBody>
                  <a:tcPr marL="101600" marR="101600" marT="101600" marB="101600" anchor="b" anchorCtr="0" horzOverflow="overflow">
                    <a:lnB w="12700">
                      <a:solidFill>
                        <a:srgbClr val="DDDDDD"/>
                      </a:solidFill>
                      <a:miter lim="400000"/>
                    </a:lnB>
                  </a:tcPr>
                </a:tc>
                <a:tc>
                  <a:txBody>
                    <a:bodyPr/>
                    <a:lstStyle/>
                    <a:p>
                      <a:pPr algn="l" defTabSz="457200">
                        <a:defRPr sz="1800">
                          <a:solidFill>
                            <a:srgbClr val="000000"/>
                          </a:solidFill>
                        </a:defRPr>
                      </a:pPr>
                      <a:r>
                        <a:rPr b="1" sz="1400">
                          <a:solidFill>
                            <a:srgbClr val="666666"/>
                          </a:solidFill>
                          <a:latin typeface="Helvetica Neue"/>
                          <a:ea typeface="Helvetica Neue"/>
                          <a:cs typeface="Helvetica Neue"/>
                          <a:sym typeface="Helvetica Neue"/>
                        </a:rPr>
                        <a:t>password</a:t>
                      </a:r>
                    </a:p>
                  </a:txBody>
                  <a:tcPr marL="101600" marR="101600" marT="101600" marB="101600" anchor="b" anchorCtr="0" horzOverflow="overflow">
                    <a:lnB w="12700">
                      <a:solidFill>
                        <a:srgbClr val="DDDDDD"/>
                      </a:solidFill>
                      <a:miter lim="400000"/>
                    </a:lnB>
                  </a:tcPr>
                </a:tc>
              </a:tr>
              <a:tr h="423476">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michael</a:t>
                      </a:r>
                    </a:p>
                  </a:txBody>
                  <a:tcPr marL="101600" marR="101600" marT="101600" marB="101600" anchor="t" anchorCtr="0" horzOverflow="overflow">
                    <a:lnT w="12700">
                      <a:solidFill>
                        <a:srgbClr val="DDDDDD"/>
                      </a:solidFill>
                      <a:miter lim="400000"/>
                    </a:lnT>
                    <a:lnB w="12700">
                      <a:solidFill>
                        <a:srgbClr val="DDDDDD"/>
                      </a:solidFill>
                      <a:miter lim="400000"/>
                    </a:lnB>
                  </a:tcPr>
                </a:tc>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123456</a:t>
                      </a:r>
                    </a:p>
                  </a:txBody>
                  <a:tcPr marL="101600" marR="101600" marT="101600" marB="101600" anchor="t" anchorCtr="0" horzOverflow="overflow">
                    <a:lnT w="12700">
                      <a:solidFill>
                        <a:srgbClr val="DDDDDD"/>
                      </a:solidFill>
                      <a:miter lim="400000"/>
                    </a:lnT>
                    <a:lnB w="12700">
                      <a:solidFill>
                        <a:srgbClr val="DDDDDD"/>
                      </a:solidFill>
                      <a:miter lim="400000"/>
                    </a:lnB>
                  </a:tcPr>
                </a:tc>
              </a:tr>
              <a:tr h="423476">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bob</a:t>
                      </a:r>
                    </a:p>
                  </a:txBody>
                  <a:tcPr marL="101600" marR="101600" marT="101600" marB="101600" anchor="t" anchorCtr="0" horzOverflow="overflow">
                    <a:lnT w="12700">
                      <a:solidFill>
                        <a:srgbClr val="DDDDDD"/>
                      </a:solidFill>
                      <a:miter lim="400000"/>
                    </a:lnT>
                    <a:lnB w="12700">
                      <a:solidFill>
                        <a:srgbClr val="DDDDDD"/>
                      </a:solidFill>
                      <a:miter lim="400000"/>
                    </a:lnB>
                  </a:tcPr>
                </a:tc>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abc999</a:t>
                      </a:r>
                    </a:p>
                  </a:txBody>
                  <a:tcPr marL="101600" marR="101600" marT="101600" marB="101600" anchor="t" anchorCtr="0" horzOverflow="overflow">
                    <a:lnT w="12700">
                      <a:solidFill>
                        <a:srgbClr val="DDDDDD"/>
                      </a:solidFill>
                      <a:miter lim="400000"/>
                    </a:lnT>
                    <a:lnB w="12700">
                      <a:solidFill>
                        <a:srgbClr val="DDDDDD"/>
                      </a:solidFill>
                      <a:miter lim="400000"/>
                    </a:lnB>
                  </a:tcPr>
                </a:tc>
              </a:tr>
              <a:tr h="423476">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alice</a:t>
                      </a:r>
                    </a:p>
                  </a:txBody>
                  <a:tcPr marL="101600" marR="101600" marT="101600" marB="101600" anchor="t" anchorCtr="0" horzOverflow="overflow">
                    <a:lnT w="12700">
                      <a:solidFill>
                        <a:srgbClr val="DDDDDD"/>
                      </a:solidFill>
                      <a:miter lim="400000"/>
                    </a:lnT>
                    <a:lnB w="12700">
                      <a:solidFill>
                        <a:srgbClr val="DDDDDD"/>
                      </a:solidFill>
                      <a:miter lim="400000"/>
                    </a:lnB>
                  </a:tcPr>
                </a:tc>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alice2008</a:t>
                      </a:r>
                    </a:p>
                  </a:txBody>
                  <a:tcPr marL="101600" marR="101600" marT="101600" marB="101600" anchor="t" anchorCtr="0" horzOverflow="overflow">
                    <a:lnT w="12700">
                      <a:solidFill>
                        <a:srgbClr val="DDDDDD"/>
                      </a:solidFill>
                      <a:miter lim="400000"/>
                    </a:lnT>
                    <a:lnB w="12700">
                      <a:solidFill>
                        <a:srgbClr val="DDDDDD"/>
                      </a:solidFill>
                      <a:miter lim="400000"/>
                    </a:lnB>
                  </a:tcPr>
                </a:tc>
              </a:tr>
            </a:tbl>
          </a:graphicData>
        </a:graphic>
      </p:graphicFrame>
      <p:sp>
        <p:nvSpPr>
          <p:cNvPr id="3538" name="如果以明文保存用户口令，如果数据库泄露，所有用户的口令就落入黑客的手里。此外，网站运维人员是可以访问数据库的，也就是能获取到所有用户的口令。"/>
          <p:cNvSpPr txBox="1"/>
          <p:nvPr/>
        </p:nvSpPr>
        <p:spPr>
          <a:xfrm>
            <a:off x="650581" y="4888488"/>
            <a:ext cx="7842838" cy="10503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如果以明文保存用户口令，如果数据库泄露，所有用户的口令就落入黑客的手里。此外，网站运维人员是可以访问数据库的，也就是能获取到所有用户的口令。</a:t>
            </a:r>
          </a:p>
        </p:txBody>
      </p:sp>
    </p:spTree>
  </p:cSld>
  <p:clrMapOvr>
    <a:masterClrMapping/>
  </p:clrMapOvr>
  <p:transition xmlns:p14="http://schemas.microsoft.com/office/powerpoint/2010/main" spd="med" advClick="1"/>
</p:sld>
</file>

<file path=ppt/slides/slide4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0"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.5</a:t>
            </a:r>
            <a:r>
              <a:t> </a:t>
            </a:r>
            <a:r>
              <a:t>	</a:t>
            </a:r>
            <a:r>
              <a:t>hashlib</a:t>
            </a:r>
          </a:p>
        </p:txBody>
      </p:sp>
      <p:sp>
        <p:nvSpPr>
          <p:cNvPr id="3541"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542" name="正确的保存口令的方式是不存储用户的明文口令，而是存储用户口令的摘要，比如MD5："/>
          <p:cNvSpPr txBox="1"/>
          <p:nvPr/>
        </p:nvSpPr>
        <p:spPr>
          <a:xfrm>
            <a:off x="650581" y="1171078"/>
            <a:ext cx="7842838"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正确的保存口令的方式是不存储用户的明文口令，而是存储用户口令的摘要，比如</a:t>
            </a:r>
            <a:r>
              <a:rPr>
                <a:solidFill>
                  <a:schemeClr val="accent2">
                    <a:satOff val="-67193"/>
                    <a:lumOff val="20931"/>
                  </a:schemeClr>
                </a:solidFill>
              </a:rPr>
              <a:t>MD5</a:t>
            </a:r>
            <a:r>
              <a:t>：</a:t>
            </a:r>
          </a:p>
        </p:txBody>
      </p:sp>
      <p:sp>
        <p:nvSpPr>
          <p:cNvPr id="3543" name="当用户登录时，首先计算用户输入的明文口令的MD5，然后和数据库存储的MD5对比，如果一致，说明口令输入正确，如果不一致，口令肯定错误。"/>
          <p:cNvSpPr txBox="1"/>
          <p:nvPr/>
        </p:nvSpPr>
        <p:spPr>
          <a:xfrm>
            <a:off x="650581" y="4888488"/>
            <a:ext cx="7842838"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当用户登录时，首先计算用户输入的明文口令的</a:t>
            </a:r>
            <a:r>
              <a:rPr>
                <a:solidFill>
                  <a:schemeClr val="accent2">
                    <a:satOff val="-67193"/>
                    <a:lumOff val="20931"/>
                  </a:schemeClr>
                </a:solidFill>
              </a:rPr>
              <a:t>MD5</a:t>
            </a:r>
            <a:r>
              <a:t>，然后和数据库存储的</a:t>
            </a:r>
            <a:r>
              <a:rPr>
                <a:solidFill>
                  <a:schemeClr val="accent2">
                    <a:satOff val="-67193"/>
                    <a:lumOff val="20931"/>
                  </a:schemeClr>
                </a:solidFill>
              </a:rPr>
              <a:t>MD5</a:t>
            </a:r>
            <a:r>
              <a:t>对比，如果一致，说明口令输入正确，如果不一致，口令肯定错误。</a:t>
            </a:r>
          </a:p>
        </p:txBody>
      </p:sp>
      <p:graphicFrame>
        <p:nvGraphicFramePr>
          <p:cNvPr id="3544" name="表格"/>
          <p:cNvGraphicFramePr/>
          <p:nvPr/>
        </p:nvGraphicFramePr>
        <p:xfrm>
          <a:off x="1355236" y="2581796"/>
          <a:ext cx="6446228" cy="1707108"/>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542709"/>
                <a:gridCol w="4890817"/>
              </a:tblGrid>
              <a:tr h="433135">
                <a:tc>
                  <a:txBody>
                    <a:bodyPr/>
                    <a:lstStyle/>
                    <a:p>
                      <a:pPr algn="l" defTabSz="457200">
                        <a:defRPr sz="1800">
                          <a:solidFill>
                            <a:srgbClr val="000000"/>
                          </a:solidFill>
                        </a:defRPr>
                      </a:pPr>
                      <a:r>
                        <a:rPr b="1" sz="1400">
                          <a:solidFill>
                            <a:srgbClr val="666666"/>
                          </a:solidFill>
                          <a:latin typeface="Helvetica Neue"/>
                          <a:ea typeface="Helvetica Neue"/>
                          <a:cs typeface="Helvetica Neue"/>
                          <a:sym typeface="Helvetica Neue"/>
                        </a:rPr>
                        <a:t>username</a:t>
                      </a:r>
                    </a:p>
                  </a:txBody>
                  <a:tcPr marL="101600" marR="101600" marT="101600" marB="101600" anchor="b" anchorCtr="0" horzOverflow="overflow">
                    <a:lnB w="12700">
                      <a:solidFill>
                        <a:srgbClr val="DDDDDD"/>
                      </a:solidFill>
                      <a:miter lim="400000"/>
                    </a:lnB>
                  </a:tcPr>
                </a:tc>
                <a:tc>
                  <a:txBody>
                    <a:bodyPr/>
                    <a:lstStyle/>
                    <a:p>
                      <a:pPr algn="l" defTabSz="457200">
                        <a:defRPr sz="1800">
                          <a:solidFill>
                            <a:srgbClr val="000000"/>
                          </a:solidFill>
                        </a:defRPr>
                      </a:pPr>
                      <a:r>
                        <a:rPr b="1" sz="1400">
                          <a:solidFill>
                            <a:srgbClr val="666666"/>
                          </a:solidFill>
                          <a:latin typeface="Helvetica Neue"/>
                          <a:ea typeface="Helvetica Neue"/>
                          <a:cs typeface="Helvetica Neue"/>
                          <a:sym typeface="Helvetica Neue"/>
                        </a:rPr>
                        <a:t>password</a:t>
                      </a:r>
                    </a:p>
                  </a:txBody>
                  <a:tcPr marL="101600" marR="101600" marT="101600" marB="101600" anchor="b" anchorCtr="0" horzOverflow="overflow">
                    <a:lnB w="12700">
                      <a:solidFill>
                        <a:srgbClr val="DDDDDD"/>
                      </a:solidFill>
                      <a:miter lim="400000"/>
                    </a:lnB>
                  </a:tcPr>
                </a:tc>
              </a:tr>
              <a:tr h="420424">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michael</a:t>
                      </a:r>
                    </a:p>
                  </a:txBody>
                  <a:tcPr marL="101600" marR="101600" marT="101600" marB="101600" anchor="t" anchorCtr="0" horzOverflow="overflow">
                    <a:lnT w="12700">
                      <a:solidFill>
                        <a:srgbClr val="DDDDDD"/>
                      </a:solidFill>
                      <a:miter lim="400000"/>
                    </a:lnT>
                    <a:lnB w="12700">
                      <a:solidFill>
                        <a:srgbClr val="DDDDDD"/>
                      </a:solidFill>
                      <a:miter lim="400000"/>
                    </a:lnB>
                  </a:tcPr>
                </a:tc>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e10adc3949ba59abbe56e057f20f883e</a:t>
                      </a:r>
                    </a:p>
                  </a:txBody>
                  <a:tcPr marL="101600" marR="101600" marT="101600" marB="101600" anchor="t" anchorCtr="0" horzOverflow="overflow">
                    <a:lnT w="12700">
                      <a:solidFill>
                        <a:srgbClr val="DDDDDD"/>
                      </a:solidFill>
                      <a:miter lim="400000"/>
                    </a:lnT>
                    <a:lnB w="12700">
                      <a:solidFill>
                        <a:srgbClr val="DDDDDD"/>
                      </a:solidFill>
                      <a:miter lim="400000"/>
                    </a:lnB>
                  </a:tcPr>
                </a:tc>
              </a:tr>
              <a:tr h="420424">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bob</a:t>
                      </a:r>
                    </a:p>
                  </a:txBody>
                  <a:tcPr marL="101600" marR="101600" marT="101600" marB="101600" anchor="t" anchorCtr="0" horzOverflow="overflow">
                    <a:lnT w="12700">
                      <a:solidFill>
                        <a:srgbClr val="DDDDDD"/>
                      </a:solidFill>
                      <a:miter lim="400000"/>
                    </a:lnT>
                    <a:lnB w="12700">
                      <a:solidFill>
                        <a:srgbClr val="DDDDDD"/>
                      </a:solidFill>
                      <a:miter lim="400000"/>
                    </a:lnB>
                  </a:tcPr>
                </a:tc>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878ef96e86145580c38c87f0410ad153</a:t>
                      </a:r>
                    </a:p>
                  </a:txBody>
                  <a:tcPr marL="101600" marR="101600" marT="101600" marB="101600" anchor="t" anchorCtr="0" horzOverflow="overflow">
                    <a:lnT w="12700">
                      <a:solidFill>
                        <a:srgbClr val="DDDDDD"/>
                      </a:solidFill>
                      <a:miter lim="400000"/>
                    </a:lnT>
                    <a:lnB w="12700">
                      <a:solidFill>
                        <a:srgbClr val="DDDDDD"/>
                      </a:solidFill>
                      <a:miter lim="400000"/>
                    </a:lnB>
                  </a:tcPr>
                </a:tc>
              </a:tr>
              <a:tr h="420424">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alice</a:t>
                      </a:r>
                    </a:p>
                  </a:txBody>
                  <a:tcPr marL="101600" marR="101600" marT="101600" marB="101600" anchor="t" anchorCtr="0" horzOverflow="overflow">
                    <a:lnT w="12700">
                      <a:solidFill>
                        <a:srgbClr val="DDDDDD"/>
                      </a:solidFill>
                      <a:miter lim="400000"/>
                    </a:lnT>
                    <a:lnB w="12700">
                      <a:solidFill>
                        <a:srgbClr val="DDDDDD"/>
                      </a:solidFill>
                      <a:miter lim="400000"/>
                    </a:lnB>
                  </a:tcPr>
                </a:tc>
                <a:tc>
                  <a:txBody>
                    <a:bodyPr/>
                    <a:lstStyle/>
                    <a:p>
                      <a:pPr algn="l" defTabSz="457200">
                        <a:defRPr sz="1800">
                          <a:solidFill>
                            <a:srgbClr val="000000"/>
                          </a:solidFill>
                        </a:defRPr>
                      </a:pPr>
                      <a:r>
                        <a:rPr sz="1400">
                          <a:solidFill>
                            <a:srgbClr val="666666"/>
                          </a:solidFill>
                          <a:latin typeface="Helvetica Neue"/>
                          <a:ea typeface="Helvetica Neue"/>
                          <a:cs typeface="Helvetica Neue"/>
                          <a:sym typeface="Helvetica Neue"/>
                        </a:rPr>
                        <a:t>99b1c2188db85afee403b1536010c2c9</a:t>
                      </a:r>
                    </a:p>
                  </a:txBody>
                  <a:tcPr marL="101600" marR="101600" marT="101600" marB="101600" anchor="t" anchorCtr="0" horzOverflow="overflow">
                    <a:lnT w="12700">
                      <a:solidFill>
                        <a:srgbClr val="DDDDDD"/>
                      </a:solidFill>
                      <a:miter lim="400000"/>
                    </a:lnT>
                    <a:lnB w="12700">
                      <a:solidFill>
                        <a:srgbClr val="DDDDDD"/>
                      </a:solidFill>
                      <a:miter lim="400000"/>
                    </a:lnB>
                  </a:tcPr>
                </a:tc>
              </a:tr>
            </a:tbl>
          </a:graphicData>
        </a:graphic>
      </p:graphicFrame>
    </p:spTree>
  </p:cSld>
  <p:clrMapOvr>
    <a:masterClrMapping/>
  </p:clrMapOvr>
  <p:transition xmlns:p14="http://schemas.microsoft.com/office/powerpoint/2010/main" spd="med" advClick="1"/>
</p:sld>
</file>

<file path=ppt/slides/slide4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6"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.5</a:t>
            </a:r>
            <a:r>
              <a:t> </a:t>
            </a:r>
            <a:r>
              <a:t>	</a:t>
            </a:r>
            <a:r>
              <a:t>hashlib</a:t>
            </a:r>
          </a:p>
        </p:txBody>
      </p:sp>
      <p:sp>
        <p:nvSpPr>
          <p:cNvPr id="3547"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548" name="形状"/>
          <p:cNvSpPr/>
          <p:nvPr/>
        </p:nvSpPr>
        <p:spPr>
          <a:xfrm>
            <a:off x="644599" y="856984"/>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549" name="metaclass："/>
          <p:cNvSpPr txBox="1"/>
          <p:nvPr/>
        </p:nvSpPr>
        <p:spPr>
          <a:xfrm>
            <a:off x="1340693" y="843016"/>
            <a:ext cx="823975"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练习1:</a:t>
            </a:r>
          </a:p>
        </p:txBody>
      </p:sp>
      <p:sp>
        <p:nvSpPr>
          <p:cNvPr id="3550" name="根据用户输入的口令，计算出存储在数据库中的MD5口令："/>
          <p:cNvSpPr txBox="1"/>
          <p:nvPr/>
        </p:nvSpPr>
        <p:spPr>
          <a:xfrm>
            <a:off x="650581" y="1434341"/>
            <a:ext cx="7842838"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根据用户输入的口令，计算出存储在数据库中的</a:t>
            </a:r>
            <a:r>
              <a:rPr>
                <a:solidFill>
                  <a:schemeClr val="accent2">
                    <a:satOff val="-67193"/>
                    <a:lumOff val="20931"/>
                  </a:schemeClr>
                </a:solidFill>
              </a:rPr>
              <a:t>MD5</a:t>
            </a:r>
            <a:r>
              <a:t>口令：</a:t>
            </a:r>
          </a:p>
        </p:txBody>
      </p:sp>
      <p:sp>
        <p:nvSpPr>
          <p:cNvPr id="3551" name="存储MD5的好处是即使运维人员能访问数据库，也无法获知用户的明文口令。…"/>
          <p:cNvSpPr txBox="1"/>
          <p:nvPr/>
        </p:nvSpPr>
        <p:spPr>
          <a:xfrm>
            <a:off x="554051" y="3361563"/>
            <a:ext cx="7842838" cy="13742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存储</a:t>
            </a:r>
            <a:r>
              <a:rPr>
                <a:solidFill>
                  <a:schemeClr val="accent2">
                    <a:satOff val="-67193"/>
                    <a:lumOff val="20931"/>
                  </a:schemeClr>
                </a:solidFill>
              </a:rPr>
              <a:t>MD5</a:t>
            </a:r>
            <a:r>
              <a:t>的好处是即使运维人员能访问数据库，也无法获知用户的明文口令。</a:t>
            </a:r>
          </a:p>
          <a:p>
            <a:pPr defTabSz="457200">
              <a:defRPr>
                <a:solidFill>
                  <a:srgbClr val="000000"/>
                </a:solidFill>
                <a:latin typeface="Helvetica Neue"/>
                <a:ea typeface="Helvetica Neue"/>
                <a:cs typeface="Helvetica Neue"/>
                <a:sym typeface="Helvetica Neue"/>
              </a:defRPr>
            </a:pPr>
            <a:r>
              <a:t>       设计一个验证用户登录的函数，根据用户输入的口令是否正确，返回True或False：</a:t>
            </a:r>
          </a:p>
        </p:txBody>
      </p:sp>
      <p:sp>
        <p:nvSpPr>
          <p:cNvPr id="3552" name="def calc_md5(password):…"/>
          <p:cNvSpPr txBox="1"/>
          <p:nvPr/>
        </p:nvSpPr>
        <p:spPr>
          <a:xfrm>
            <a:off x="3010961" y="1931889"/>
            <a:ext cx="3122078"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calc_md5</a:t>
            </a:r>
            <a:r>
              <a:rPr>
                <a:solidFill>
                  <a:srgbClr val="666600"/>
                </a:solidFill>
              </a:rPr>
              <a:t>(</a:t>
            </a:r>
            <a:r>
              <a:t>password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p:txBody>
      </p:sp>
      <p:sp>
        <p:nvSpPr>
          <p:cNvPr id="3553" name="形状"/>
          <p:cNvSpPr/>
          <p:nvPr/>
        </p:nvSpPr>
        <p:spPr>
          <a:xfrm>
            <a:off x="639968" y="2768372"/>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554" name="metaclass："/>
          <p:cNvSpPr txBox="1"/>
          <p:nvPr/>
        </p:nvSpPr>
        <p:spPr>
          <a:xfrm>
            <a:off x="1340693" y="2754403"/>
            <a:ext cx="823975"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练习2:</a:t>
            </a:r>
          </a:p>
        </p:txBody>
      </p:sp>
      <p:sp>
        <p:nvSpPr>
          <p:cNvPr id="3555" name="db = {…"/>
          <p:cNvSpPr txBox="1"/>
          <p:nvPr/>
        </p:nvSpPr>
        <p:spPr>
          <a:xfrm>
            <a:off x="1570547" y="4665791"/>
            <a:ext cx="6002906" cy="17656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db </a:t>
            </a:r>
            <a:r>
              <a:rPr>
                <a:solidFill>
                  <a:srgbClr val="666600"/>
                </a:solidFill>
              </a:rPr>
              <a:t>=</a:t>
            </a:r>
            <a:r>
              <a:t> </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t>'michael'</a:t>
            </a:r>
            <a:r>
              <a:rPr>
                <a:solidFill>
                  <a:srgbClr val="666600"/>
                </a:solidFill>
              </a:rPr>
              <a:t>:</a:t>
            </a:r>
            <a:r>
              <a:rPr>
                <a:solidFill>
                  <a:srgbClr val="668099">
                    <a:alpha val="40000"/>
                  </a:srgbClr>
                </a:solidFill>
              </a:rPr>
              <a:t> </a:t>
            </a:r>
            <a:r>
              <a:t>'e10adc3949ba59abbe56e057f20f883e'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t>'bob'</a:t>
            </a:r>
            <a:r>
              <a:rPr>
                <a:solidFill>
                  <a:srgbClr val="666600"/>
                </a:solidFill>
              </a:rPr>
              <a:t>:</a:t>
            </a:r>
            <a:r>
              <a:rPr>
                <a:solidFill>
                  <a:srgbClr val="668099">
                    <a:alpha val="40000"/>
                  </a:srgbClr>
                </a:solidFill>
              </a:rPr>
              <a:t> </a:t>
            </a:r>
            <a:r>
              <a:t>'878ef96e86145580c38c87f0410ad153'</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t>'alice'</a:t>
            </a:r>
            <a:r>
              <a:rPr>
                <a:solidFill>
                  <a:srgbClr val="666600"/>
                </a:solidFill>
              </a:rPr>
              <a:t>:</a:t>
            </a:r>
            <a:r>
              <a:rPr>
                <a:solidFill>
                  <a:srgbClr val="668099">
                    <a:alpha val="40000"/>
                  </a:srgbClr>
                </a:solidFill>
              </a:rPr>
              <a:t> </a:t>
            </a:r>
            <a:r>
              <a:t>'99b1c2188db85afee403b1536010c2c9'</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6600"/>
                </a:solidFill>
                <a:latin typeface="Monaco"/>
                <a:ea typeface="Monaco"/>
                <a:cs typeface="Monaco"/>
                <a:sym typeface="Monaco"/>
              </a:defRPr>
            </a:pPr>
            <a: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login</a:t>
            </a:r>
            <a:r>
              <a:rPr>
                <a:solidFill>
                  <a:srgbClr val="666600"/>
                </a:solidFill>
              </a:rPr>
              <a:t>(</a:t>
            </a:r>
            <a:r>
              <a:t>user</a:t>
            </a:r>
            <a:r>
              <a:rPr>
                <a:solidFill>
                  <a:srgbClr val="666600"/>
                </a:solidFill>
              </a:rPr>
              <a:t>,</a:t>
            </a:r>
            <a:r>
              <a:t> password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p:txBody>
      </p:sp>
    </p:spTree>
  </p:cSld>
  <p:clrMapOvr>
    <a:masterClrMapping/>
  </p:clrMapOvr>
  <p:transition xmlns:p14="http://schemas.microsoft.com/office/powerpoint/2010/main" spd="med" advClick="1"/>
</p:sld>
</file>

<file path=ppt/slides/slide4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7"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.5</a:t>
            </a:r>
            <a:r>
              <a:t> </a:t>
            </a:r>
            <a:r>
              <a:t>	</a:t>
            </a:r>
            <a:r>
              <a:t>hashlib</a:t>
            </a:r>
          </a:p>
        </p:txBody>
      </p:sp>
      <p:sp>
        <p:nvSpPr>
          <p:cNvPr id="3558"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559" name="采用MD5存储口令是否就一定安全呢？也不一定。假设你是一个黑客，已经拿到了存储MD5口令的数据库，如何通过MD5反推用户的明文口令呢？暴力破解费事费力，真正的黑客不会这么干。…"/>
          <p:cNvSpPr txBox="1"/>
          <p:nvPr/>
        </p:nvSpPr>
        <p:spPr>
          <a:xfrm>
            <a:off x="650581" y="873241"/>
            <a:ext cx="7842838" cy="20220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采用</a:t>
            </a:r>
            <a:r>
              <a:rPr>
                <a:solidFill>
                  <a:schemeClr val="accent2">
                    <a:satOff val="-67193"/>
                    <a:lumOff val="20931"/>
                  </a:schemeClr>
                </a:solidFill>
              </a:rPr>
              <a:t>MD5</a:t>
            </a:r>
            <a:r>
              <a:t>存储口令是否就一定安全呢？也不一定。假设你是一个黑客，已经拿到了存储MD5口令的数据库，如何通过</a:t>
            </a:r>
            <a:r>
              <a:rPr>
                <a:solidFill>
                  <a:schemeClr val="accent2">
                    <a:satOff val="-67193"/>
                    <a:lumOff val="20931"/>
                  </a:schemeClr>
                </a:solidFill>
              </a:rPr>
              <a:t>MD5</a:t>
            </a:r>
            <a:r>
              <a:t>反推用户的明文口令呢？暴力破解费事费力，真正的黑客不会这么干。</a:t>
            </a:r>
          </a:p>
          <a:p>
            <a:pPr defTabSz="457200">
              <a:defRPr>
                <a:solidFill>
                  <a:srgbClr val="000000"/>
                </a:solidFill>
                <a:latin typeface="Helvetica Neue"/>
                <a:ea typeface="Helvetica Neue"/>
                <a:cs typeface="Helvetica Neue"/>
                <a:sym typeface="Helvetica Neue"/>
              </a:defRPr>
            </a:pPr>
            <a:r>
              <a:t>        考虑这样的情况，很多用户喜欢用123456，888888，password这些简单的口令，于是，黑客可以事先计算出这些常用口令的</a:t>
            </a:r>
            <a:r>
              <a:rPr>
                <a:solidFill>
                  <a:schemeClr val="accent2">
                    <a:satOff val="-67193"/>
                    <a:lumOff val="20931"/>
                  </a:schemeClr>
                </a:solidFill>
              </a:rPr>
              <a:t>MD5</a:t>
            </a:r>
            <a:r>
              <a:t>值，得到一个反推表：</a:t>
            </a:r>
          </a:p>
        </p:txBody>
      </p:sp>
      <p:sp>
        <p:nvSpPr>
          <p:cNvPr id="3560" name="这样，无需破解，只需要对比数据库的MD5，黑客就获得了使用常用口令的用户账号。…"/>
          <p:cNvSpPr txBox="1"/>
          <p:nvPr/>
        </p:nvSpPr>
        <p:spPr>
          <a:xfrm>
            <a:off x="650581" y="4493594"/>
            <a:ext cx="7842838" cy="13742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这样，无需破解，只需要对比数据库的MD5，黑客就获得了使用常用口令的用户账号。</a:t>
            </a:r>
          </a:p>
          <a:p>
            <a:pPr defTabSz="457200">
              <a:defRPr>
                <a:solidFill>
                  <a:srgbClr val="000000"/>
                </a:solidFill>
                <a:latin typeface="Helvetica Neue"/>
                <a:ea typeface="Helvetica Neue"/>
                <a:cs typeface="Helvetica Neue"/>
                <a:sym typeface="Helvetica Neue"/>
              </a:defRPr>
            </a:pPr>
            <a:r>
              <a:t>        对于用户来讲，当然不要使用过于简单的口令。但是，我们能否在程序设计上对简单口令加强保护呢？</a:t>
            </a:r>
          </a:p>
        </p:txBody>
      </p:sp>
      <p:graphicFrame>
        <p:nvGraphicFramePr>
          <p:cNvPr id="3561" name="表格"/>
          <p:cNvGraphicFramePr/>
          <p:nvPr/>
        </p:nvGraphicFramePr>
        <p:xfrm>
          <a:off x="1809750" y="3251655"/>
          <a:ext cx="1270000" cy="788604"/>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4394200"/>
                <a:gridCol w="1130300"/>
              </a:tblGrid>
              <a:tr h="262867">
                <a:tc>
                  <a:txBody>
                    <a:bodyPr/>
                    <a:lstStyle/>
                    <a:p>
                      <a:pPr algn="l">
                        <a:defRPr b="0" sz="1800">
                          <a:solidFill>
                            <a:srgbClr val="000000"/>
                          </a:solidFill>
                        </a:defRPr>
                      </a:pPr>
                      <a:r>
                        <a:rPr b="1">
                          <a:solidFill>
                            <a:srgbClr val="024C89"/>
                          </a:solidFill>
                        </a:rPr>
                        <a:t>'e10adc3949ba59abbe56e057f20f883e': </a:t>
                      </a:r>
                    </a:p>
                  </a:txBody>
                  <a:tcPr marL="0" marR="0" marT="0" marB="0" anchor="t" anchorCtr="0" horzOverflow="overflow"/>
                </a:tc>
                <a:tc>
                  <a:txBody>
                    <a:bodyPr/>
                    <a:lstStyle/>
                    <a:p>
                      <a:pPr algn="l">
                        <a:defRPr b="0" sz="1800">
                          <a:solidFill>
                            <a:srgbClr val="000000"/>
                          </a:solidFill>
                        </a:defRPr>
                      </a:pPr>
                      <a:r>
                        <a:rPr>
                          <a:solidFill>
                            <a:srgbClr val="B12923"/>
                          </a:solidFill>
                        </a:rPr>
                        <a:t>'123456'</a:t>
                      </a:r>
                    </a:p>
                  </a:txBody>
                  <a:tcPr marL="0" marR="0" marT="0" marB="0" anchor="t" anchorCtr="0" horzOverflow="overflow"/>
                </a:tc>
              </a:tr>
              <a:tr h="262867">
                <a:tc>
                  <a:txBody>
                    <a:bodyPr/>
                    <a:lstStyle/>
                    <a:p>
                      <a:pPr algn="l">
                        <a:defRPr b="0" sz="1800">
                          <a:solidFill>
                            <a:srgbClr val="000000"/>
                          </a:solidFill>
                        </a:defRPr>
                      </a:pPr>
                      <a:r>
                        <a:rPr b="1">
                          <a:solidFill>
                            <a:srgbClr val="024C89"/>
                          </a:solidFill>
                        </a:rPr>
                        <a:t>'21218cca77804d2ba1922c33e0151105': </a:t>
                      </a:r>
                    </a:p>
                  </a:txBody>
                  <a:tcPr marL="0" marR="0" marT="0" marB="0" anchor="t" anchorCtr="0" horzOverflow="overflow"/>
                </a:tc>
                <a:tc>
                  <a:txBody>
                    <a:bodyPr/>
                    <a:lstStyle/>
                    <a:p>
                      <a:pPr algn="l">
                        <a:defRPr sz="1800">
                          <a:solidFill>
                            <a:srgbClr val="000000"/>
                          </a:solidFill>
                        </a:defRPr>
                      </a:pPr>
                      <a:r>
                        <a:rPr>
                          <a:solidFill>
                            <a:srgbClr val="B12923"/>
                          </a:solidFill>
                        </a:rPr>
                        <a:t>'888888'</a:t>
                      </a:r>
                    </a:p>
                  </a:txBody>
                  <a:tcPr marL="0" marR="0" marT="0" marB="0" anchor="t" anchorCtr="0" horzOverflow="overflow"/>
                </a:tc>
              </a:tr>
              <a:tr h="262867">
                <a:tc>
                  <a:txBody>
                    <a:bodyPr/>
                    <a:lstStyle/>
                    <a:p>
                      <a:pPr algn="l">
                        <a:defRPr b="0" sz="1800">
                          <a:solidFill>
                            <a:srgbClr val="000000"/>
                          </a:solidFill>
                        </a:defRPr>
                      </a:pPr>
                      <a:r>
                        <a:rPr b="1">
                          <a:solidFill>
                            <a:srgbClr val="024C89"/>
                          </a:solidFill>
                        </a:rPr>
                        <a:t>'5f4dcc3b5aa765d61d8327deb882cf99': </a:t>
                      </a:r>
                    </a:p>
                  </a:txBody>
                  <a:tcPr marL="0" marR="0" marT="0" marB="0" anchor="t" anchorCtr="0" horzOverflow="overflow"/>
                </a:tc>
                <a:tc>
                  <a:txBody>
                    <a:bodyPr/>
                    <a:lstStyle/>
                    <a:p>
                      <a:pPr algn="l">
                        <a:defRPr sz="1800">
                          <a:solidFill>
                            <a:srgbClr val="000000"/>
                          </a:solidFill>
                        </a:defRPr>
                      </a:pPr>
                      <a:r>
                        <a:rPr>
                          <a:solidFill>
                            <a:srgbClr val="B12923"/>
                          </a:solidFill>
                        </a:rPr>
                        <a:t>'password'</a:t>
                      </a:r>
                    </a:p>
                  </a:txBody>
                  <a:tcPr marL="0" marR="0" marT="0" marB="0" anchor="t" anchorCtr="0" horzOverflow="overflow"/>
                </a:tc>
              </a:tr>
            </a:tbl>
          </a:graphicData>
        </a:graphic>
      </p:graphicFrame>
    </p:spTree>
  </p:cSld>
  <p:clrMapOvr>
    <a:masterClrMapping/>
  </p:clrMapOvr>
  <p:transition xmlns:p14="http://schemas.microsoft.com/office/powerpoint/2010/main" spd="med" advClick="1"/>
</p:sld>
</file>

<file path=ppt/slides/slide4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3"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.5</a:t>
            </a:r>
            <a:r>
              <a:t> </a:t>
            </a:r>
            <a:r>
              <a:t>	</a:t>
            </a:r>
            <a:r>
              <a:t>hashlib</a:t>
            </a:r>
          </a:p>
        </p:txBody>
      </p:sp>
      <p:sp>
        <p:nvSpPr>
          <p:cNvPr id="3564"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565" name="由于常用口令的MD5值很容易被计算出来，所以，要确保存储的用户口令不是那些已经被计算出来的常用口令的MD5，这一方法通过对原始口令加一个复杂字符串来实现，俗称“加盐”："/>
          <p:cNvSpPr txBox="1"/>
          <p:nvPr/>
        </p:nvSpPr>
        <p:spPr>
          <a:xfrm>
            <a:off x="650581" y="965870"/>
            <a:ext cx="7842838"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由于常用口令的MD5值很容易被计算出来，所以，要确保存储的用户口令不是那些已经被计算出来的常用口令的</a:t>
            </a:r>
            <a:r>
              <a:rPr>
                <a:solidFill>
                  <a:schemeClr val="accent2">
                    <a:satOff val="-67193"/>
                    <a:lumOff val="20931"/>
                  </a:schemeClr>
                </a:solidFill>
              </a:rPr>
              <a:t>MD5</a:t>
            </a:r>
            <a:r>
              <a:t>，这一方法通过对原始口令加一个复杂字符串来实现，俗称“加盐”：</a:t>
            </a:r>
          </a:p>
        </p:txBody>
      </p:sp>
      <p:sp>
        <p:nvSpPr>
          <p:cNvPr id="3566" name="def calc_md5(password):…"/>
          <p:cNvSpPr txBox="1"/>
          <p:nvPr/>
        </p:nvSpPr>
        <p:spPr>
          <a:xfrm>
            <a:off x="2104034" y="2324512"/>
            <a:ext cx="4935933"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calc_md5</a:t>
            </a:r>
            <a:r>
              <a:rPr>
                <a:solidFill>
                  <a:srgbClr val="666600"/>
                </a:solidFill>
              </a:rPr>
              <a:t>(</a:t>
            </a:r>
            <a:r>
              <a:t>password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return</a:t>
            </a:r>
            <a:r>
              <a:rPr>
                <a:solidFill>
                  <a:srgbClr val="668099">
                    <a:alpha val="40000"/>
                  </a:srgbClr>
                </a:solidFill>
              </a:rPr>
              <a:t> get_md5</a:t>
            </a:r>
            <a:r>
              <a:rPr>
                <a:solidFill>
                  <a:srgbClr val="666600"/>
                </a:solidFill>
              </a:rPr>
              <a:t>(</a:t>
            </a:r>
            <a:r>
              <a:rPr>
                <a:solidFill>
                  <a:srgbClr val="668099">
                    <a:alpha val="40000"/>
                  </a:srgbClr>
                </a:solidFill>
              </a:rPr>
              <a:t>password </a:t>
            </a:r>
            <a:r>
              <a:rPr>
                <a:solidFill>
                  <a:srgbClr val="666600"/>
                </a:solidFill>
              </a:rPr>
              <a:t>+</a:t>
            </a:r>
            <a:r>
              <a:rPr>
                <a:solidFill>
                  <a:srgbClr val="668099">
                    <a:alpha val="40000"/>
                  </a:srgbClr>
                </a:solidFill>
              </a:rPr>
              <a:t> </a:t>
            </a:r>
            <a:r>
              <a:t>'the-Salt'</a:t>
            </a:r>
            <a:r>
              <a:rPr>
                <a:solidFill>
                  <a:srgbClr val="666600"/>
                </a:solidFill>
              </a:rPr>
              <a:t>)</a:t>
            </a:r>
          </a:p>
        </p:txBody>
      </p:sp>
      <p:sp>
        <p:nvSpPr>
          <p:cNvPr id="3567" name="经过Salt处理的MD5口令，只要Salt不被黑客知道，即使用户输入简单口令，也很难通过MD5反推明文口令。…"/>
          <p:cNvSpPr txBox="1"/>
          <p:nvPr/>
        </p:nvSpPr>
        <p:spPr>
          <a:xfrm>
            <a:off x="650581" y="3326013"/>
            <a:ext cx="7842838" cy="26317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经过</a:t>
            </a:r>
            <a:r>
              <a:rPr>
                <a:solidFill>
                  <a:schemeClr val="accent2">
                    <a:satOff val="-67193"/>
                    <a:lumOff val="20931"/>
                  </a:schemeClr>
                </a:solidFill>
              </a:rPr>
              <a:t>Salt</a:t>
            </a:r>
            <a:r>
              <a:t>处理的</a:t>
            </a:r>
            <a:r>
              <a:rPr>
                <a:solidFill>
                  <a:schemeClr val="accent2">
                    <a:satOff val="-67193"/>
                    <a:lumOff val="20931"/>
                  </a:schemeClr>
                </a:solidFill>
              </a:rPr>
              <a:t>MD5</a:t>
            </a:r>
            <a:r>
              <a:t>口令，只要</a:t>
            </a:r>
            <a:r>
              <a:rPr>
                <a:solidFill>
                  <a:schemeClr val="accent2">
                    <a:satOff val="-67193"/>
                    <a:lumOff val="20931"/>
                  </a:schemeClr>
                </a:solidFill>
              </a:rPr>
              <a:t>Salt</a:t>
            </a:r>
            <a:r>
              <a:t>不被黑客知道，即使用户输入简单口令，也很难通过</a:t>
            </a:r>
            <a:r>
              <a:rPr>
                <a:solidFill>
                  <a:schemeClr val="accent2">
                    <a:satOff val="-67193"/>
                    <a:lumOff val="20931"/>
                  </a:schemeClr>
                </a:solidFill>
              </a:rPr>
              <a:t>MD5</a:t>
            </a:r>
            <a:r>
              <a:t>反推明文口令。</a:t>
            </a:r>
          </a:p>
          <a:p>
            <a:pPr defTabSz="457200">
              <a:defRPr>
                <a:solidFill>
                  <a:srgbClr val="000000"/>
                </a:solidFill>
                <a:latin typeface="Helvetica Neue"/>
                <a:ea typeface="Helvetica Neue"/>
                <a:cs typeface="Helvetica Neue"/>
                <a:sym typeface="Helvetica Neue"/>
              </a:defRPr>
            </a:pPr>
            <a:r>
              <a:t>        但是如果有两个用户都使用了相同的简单口令比如</a:t>
            </a:r>
            <a:r>
              <a:rPr>
                <a:solidFill>
                  <a:schemeClr val="accent2">
                    <a:satOff val="-67193"/>
                    <a:lumOff val="20931"/>
                  </a:schemeClr>
                </a:solidFill>
              </a:rPr>
              <a:t>123456</a:t>
            </a:r>
            <a:r>
              <a:t>，在数据库中，将存储两条相同的</a:t>
            </a:r>
            <a:r>
              <a:rPr>
                <a:solidFill>
                  <a:schemeClr val="accent2">
                    <a:satOff val="-67193"/>
                    <a:lumOff val="20931"/>
                  </a:schemeClr>
                </a:solidFill>
              </a:rPr>
              <a:t>MD5</a:t>
            </a:r>
            <a:r>
              <a:t>值，这说明这两个用户的口令是一样的。有没有办法让使用相同口令的用户存储不同的MD5呢？</a:t>
            </a:r>
          </a:p>
          <a:p>
            <a:pPr defTabSz="457200">
              <a:defRPr>
                <a:solidFill>
                  <a:srgbClr val="000000"/>
                </a:solidFill>
                <a:latin typeface="Helvetica Neue"/>
                <a:ea typeface="Helvetica Neue"/>
                <a:cs typeface="Helvetica Neue"/>
                <a:sym typeface="Helvetica Neue"/>
              </a:defRPr>
            </a:pPr>
            <a:r>
              <a:t>        如果假定用户无法修改登录名，就可以通过把登录名作为</a:t>
            </a:r>
            <a:r>
              <a:rPr>
                <a:solidFill>
                  <a:schemeClr val="accent2">
                    <a:satOff val="-67193"/>
                    <a:lumOff val="20931"/>
                  </a:schemeClr>
                </a:solidFill>
              </a:rPr>
              <a:t>Salt</a:t>
            </a:r>
            <a:r>
              <a:t>的一部分来计算</a:t>
            </a:r>
            <a:r>
              <a:rPr>
                <a:solidFill>
                  <a:schemeClr val="accent2">
                    <a:satOff val="-67193"/>
                    <a:lumOff val="20931"/>
                  </a:schemeClr>
                </a:solidFill>
              </a:rPr>
              <a:t>MD5</a:t>
            </a:r>
            <a:r>
              <a:t>，从而实现相同口令的用户也存储不同的</a:t>
            </a:r>
            <a:r>
              <a:rPr>
                <a:solidFill>
                  <a:schemeClr val="accent2">
                    <a:satOff val="-67193"/>
                    <a:lumOff val="20931"/>
                  </a:schemeClr>
                </a:solidFill>
              </a:rPr>
              <a:t>MD5</a:t>
            </a:r>
            <a:r>
              <a:t>。</a:t>
            </a:r>
          </a:p>
        </p:txBody>
      </p:sp>
    </p:spTree>
  </p:cSld>
  <p:clrMapOvr>
    <a:masterClrMapping/>
  </p:clrMapOvr>
  <p:transition xmlns:p14="http://schemas.microsoft.com/office/powerpoint/2010/main" spd="med" advClick="1"/>
</p:sld>
</file>

<file path=ppt/slides/slide4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9"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.5</a:t>
            </a:r>
            <a:r>
              <a:t> </a:t>
            </a:r>
            <a:r>
              <a:t>	</a:t>
            </a:r>
            <a:r>
              <a:t>hashlib</a:t>
            </a:r>
          </a:p>
        </p:txBody>
      </p:sp>
      <p:sp>
        <p:nvSpPr>
          <p:cNvPr id="3570"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571" name="形状"/>
          <p:cNvSpPr/>
          <p:nvPr/>
        </p:nvSpPr>
        <p:spPr>
          <a:xfrm>
            <a:off x="644599" y="856984"/>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572" name="metaclass："/>
          <p:cNvSpPr txBox="1"/>
          <p:nvPr/>
        </p:nvSpPr>
        <p:spPr>
          <a:xfrm>
            <a:off x="1340693" y="843016"/>
            <a:ext cx="682751"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练习:</a:t>
            </a:r>
          </a:p>
        </p:txBody>
      </p:sp>
      <p:sp>
        <p:nvSpPr>
          <p:cNvPr id="3573" name="根据用户输入的登录名和口令模拟用户注册，计算更安全的MD5："/>
          <p:cNvSpPr txBox="1"/>
          <p:nvPr/>
        </p:nvSpPr>
        <p:spPr>
          <a:xfrm>
            <a:off x="650581" y="1434341"/>
            <a:ext cx="7842838"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根据用户输入的登录名和口令模拟用户注册，计算更安全的MD5：</a:t>
            </a:r>
          </a:p>
        </p:txBody>
      </p:sp>
      <p:sp>
        <p:nvSpPr>
          <p:cNvPr id="3574" name="然后，根据修改后的MD5算法实现用户登录的验证："/>
          <p:cNvSpPr txBox="1"/>
          <p:nvPr/>
        </p:nvSpPr>
        <p:spPr>
          <a:xfrm>
            <a:off x="536500" y="2953304"/>
            <a:ext cx="7842838"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然后，根据修改后的MD5算法实现用户登录的验证：</a:t>
            </a:r>
          </a:p>
        </p:txBody>
      </p:sp>
      <p:sp>
        <p:nvSpPr>
          <p:cNvPr id="3575" name="db = {}…"/>
          <p:cNvSpPr txBox="1"/>
          <p:nvPr/>
        </p:nvSpPr>
        <p:spPr>
          <a:xfrm>
            <a:off x="1090408" y="2001538"/>
            <a:ext cx="6963183" cy="8004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db </a:t>
            </a:r>
            <a:r>
              <a:rPr>
                <a:solidFill>
                  <a:srgbClr val="666600"/>
                </a:solidFill>
              </a:rPr>
              <a:t>=</a:t>
            </a:r>
            <a:r>
              <a:t> </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register</a:t>
            </a:r>
            <a:r>
              <a:rPr>
                <a:solidFill>
                  <a:srgbClr val="666600"/>
                </a:solidFill>
              </a:rPr>
              <a:t>(</a:t>
            </a:r>
            <a:r>
              <a:t>username</a:t>
            </a:r>
            <a:r>
              <a:rPr>
                <a:solidFill>
                  <a:srgbClr val="666600"/>
                </a:solidFill>
              </a:rPr>
              <a:t>,</a:t>
            </a:r>
            <a:r>
              <a:t> password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db</a:t>
            </a:r>
            <a:r>
              <a:rPr>
                <a:solidFill>
                  <a:srgbClr val="666600"/>
                </a:solidFill>
              </a:rPr>
              <a:t>[</a:t>
            </a:r>
            <a:r>
              <a:t>username</a:t>
            </a:r>
            <a:r>
              <a:rPr>
                <a:solidFill>
                  <a:srgbClr val="666600"/>
                </a:solidFill>
              </a:rPr>
              <a:t>]</a:t>
            </a:r>
            <a:r>
              <a:t> </a:t>
            </a:r>
            <a:r>
              <a:rPr>
                <a:solidFill>
                  <a:srgbClr val="666600"/>
                </a:solidFill>
              </a:rPr>
              <a:t>=</a:t>
            </a:r>
            <a:r>
              <a:t> get_md5</a:t>
            </a:r>
            <a:r>
              <a:rPr>
                <a:solidFill>
                  <a:srgbClr val="666600"/>
                </a:solidFill>
              </a:rPr>
              <a:t>(</a:t>
            </a:r>
            <a:r>
              <a:t>password </a:t>
            </a:r>
            <a:r>
              <a:rPr>
                <a:solidFill>
                  <a:srgbClr val="666600"/>
                </a:solidFill>
              </a:rPr>
              <a:t>+</a:t>
            </a:r>
            <a:r>
              <a:t> username </a:t>
            </a:r>
            <a:r>
              <a:rPr>
                <a:solidFill>
                  <a:srgbClr val="666600"/>
                </a:solidFill>
              </a:rPr>
              <a:t>+</a:t>
            </a:r>
            <a:r>
              <a:t> </a:t>
            </a:r>
            <a:r>
              <a:rPr>
                <a:solidFill>
                  <a:srgbClr val="008800"/>
                </a:solidFill>
              </a:rPr>
              <a:t>'the-Salt'</a:t>
            </a:r>
            <a:r>
              <a:rPr>
                <a:solidFill>
                  <a:srgbClr val="666600"/>
                </a:solidFill>
              </a:rPr>
              <a:t>)</a:t>
            </a:r>
          </a:p>
        </p:txBody>
      </p:sp>
      <p:sp>
        <p:nvSpPr>
          <p:cNvPr id="3576" name="import hashlib, random…"/>
          <p:cNvSpPr txBox="1"/>
          <p:nvPr/>
        </p:nvSpPr>
        <p:spPr>
          <a:xfrm>
            <a:off x="1098739" y="3520500"/>
            <a:ext cx="7786277" cy="33299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200">
                <a:solidFill>
                  <a:srgbClr val="000088"/>
                </a:solidFill>
                <a:latin typeface="Monaco"/>
                <a:ea typeface="Monaco"/>
                <a:cs typeface="Monaco"/>
                <a:sym typeface="Monaco"/>
              </a:defRPr>
            </a:pPr>
            <a:r>
              <a:t>import</a:t>
            </a:r>
            <a:r>
              <a:rPr>
                <a:solidFill>
                  <a:srgbClr val="668099">
                    <a:alpha val="40000"/>
                  </a:srgbClr>
                </a:solidFill>
              </a:rPr>
              <a:t> hashlib</a:t>
            </a:r>
            <a:r>
              <a:rPr>
                <a:solidFill>
                  <a:srgbClr val="666600"/>
                </a:solidFill>
              </a:rPr>
              <a:t>,</a:t>
            </a:r>
            <a:r>
              <a:rPr>
                <a:solidFill>
                  <a:srgbClr val="668099">
                    <a:alpha val="40000"/>
                  </a:srgbClr>
                </a:solidFill>
              </a:rPr>
              <a:t> random</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rPr>
                <a:solidFill>
                  <a:srgbClr val="000088"/>
                </a:solidFill>
              </a:rPr>
              <a:t>def</a:t>
            </a:r>
            <a:r>
              <a:t> get_md5</a:t>
            </a:r>
            <a:r>
              <a:rPr>
                <a:solidFill>
                  <a:srgbClr val="666600"/>
                </a:solidFill>
              </a:rPr>
              <a:t>(</a:t>
            </a:r>
            <a:r>
              <a:t>s</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return</a:t>
            </a:r>
            <a:r>
              <a:t> hashlib</a:t>
            </a:r>
            <a:r>
              <a:rPr>
                <a:solidFill>
                  <a:srgbClr val="666600"/>
                </a:solidFill>
              </a:rPr>
              <a:t>.</a:t>
            </a:r>
            <a:r>
              <a:t>md5</a:t>
            </a:r>
            <a:r>
              <a:rPr>
                <a:solidFill>
                  <a:srgbClr val="666600"/>
                </a:solidFill>
              </a:rPr>
              <a:t>(</a:t>
            </a:r>
            <a:r>
              <a:t>s</a:t>
            </a:r>
            <a:r>
              <a:rPr>
                <a:solidFill>
                  <a:srgbClr val="666600"/>
                </a:solidFill>
              </a:rPr>
              <a:t>.</a:t>
            </a:r>
            <a:r>
              <a:t>encode</a:t>
            </a:r>
            <a:r>
              <a:rPr>
                <a:solidFill>
                  <a:srgbClr val="666600"/>
                </a:solidFill>
              </a:rPr>
              <a:t>(</a:t>
            </a:r>
            <a:r>
              <a:rPr>
                <a:solidFill>
                  <a:srgbClr val="008800"/>
                </a:solidFill>
              </a:rPr>
              <a:t>'utf-8'</a:t>
            </a:r>
            <a:r>
              <a:rPr>
                <a:solidFill>
                  <a:srgbClr val="666600"/>
                </a:solidFill>
              </a:rPr>
              <a:t>)).</a:t>
            </a:r>
            <a:r>
              <a:t>hexdigest</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User</a:t>
            </a:r>
            <a:r>
              <a:rPr>
                <a:solidFill>
                  <a:srgbClr val="666600"/>
                </a:solidFill>
              </a:rPr>
              <a:t>(</a:t>
            </a:r>
            <a:r>
              <a:rPr>
                <a:solidFill>
                  <a:srgbClr val="668099">
                    <a:alpha val="40000"/>
                  </a:srgbClr>
                </a:solidFill>
              </a:rP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t>self</a:t>
            </a:r>
            <a:r>
              <a:rPr>
                <a:solidFill>
                  <a:srgbClr val="666600"/>
                </a:solidFill>
              </a:rPr>
              <a:t>,</a:t>
            </a:r>
            <a:r>
              <a:t> username</a:t>
            </a:r>
            <a:r>
              <a:rPr>
                <a:solidFill>
                  <a:srgbClr val="666600"/>
                </a:solidFill>
              </a:rPr>
              <a:t>,</a:t>
            </a:r>
            <a:r>
              <a:t> password</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self</a:t>
            </a:r>
            <a:r>
              <a:rPr>
                <a:solidFill>
                  <a:srgbClr val="666600"/>
                </a:solidFill>
              </a:rPr>
              <a:t>.</a:t>
            </a:r>
            <a:r>
              <a:t>username </a:t>
            </a:r>
            <a:r>
              <a:rPr>
                <a:solidFill>
                  <a:srgbClr val="666600"/>
                </a:solidFill>
              </a:rPr>
              <a:t>=</a:t>
            </a:r>
            <a:r>
              <a:t> username</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self</a:t>
            </a:r>
            <a:r>
              <a:rPr>
                <a:solidFill>
                  <a:srgbClr val="666600"/>
                </a:solidFill>
              </a:rPr>
              <a:t>.</a:t>
            </a:r>
            <a:r>
              <a:t>salt </a:t>
            </a:r>
            <a:r>
              <a:rPr>
                <a:solidFill>
                  <a:srgbClr val="666600"/>
                </a:solidFill>
              </a:rPr>
              <a:t>=</a:t>
            </a:r>
            <a:r>
              <a:t> </a:t>
            </a:r>
            <a:r>
              <a:rPr>
                <a:solidFill>
                  <a:srgbClr val="008800"/>
                </a:solidFill>
              </a:rPr>
              <a:t>''</a:t>
            </a:r>
            <a:r>
              <a:rPr>
                <a:solidFill>
                  <a:srgbClr val="666600"/>
                </a:solidFill>
              </a:rPr>
              <a:t>.</a:t>
            </a:r>
            <a:r>
              <a:t>join</a:t>
            </a:r>
            <a:r>
              <a:rPr>
                <a:solidFill>
                  <a:srgbClr val="666600"/>
                </a:solidFill>
              </a:rPr>
              <a:t>([</a:t>
            </a:r>
            <a:r>
              <a:t>chr</a:t>
            </a:r>
            <a:r>
              <a:rPr>
                <a:solidFill>
                  <a:srgbClr val="666600"/>
                </a:solidFill>
              </a:rPr>
              <a:t>(</a:t>
            </a:r>
            <a:r>
              <a:t>random</a:t>
            </a:r>
            <a:r>
              <a:rPr>
                <a:solidFill>
                  <a:srgbClr val="666600"/>
                </a:solidFill>
              </a:rPr>
              <a:t>.</a:t>
            </a:r>
            <a:r>
              <a:t>randint</a:t>
            </a:r>
            <a:r>
              <a:rPr>
                <a:solidFill>
                  <a:srgbClr val="666600"/>
                </a:solidFill>
              </a:rPr>
              <a:t>(</a:t>
            </a:r>
            <a:r>
              <a:rPr>
                <a:solidFill>
                  <a:srgbClr val="006666"/>
                </a:solidFill>
              </a:rPr>
              <a:t>48</a:t>
            </a:r>
            <a:r>
              <a:rPr>
                <a:solidFill>
                  <a:srgbClr val="666600"/>
                </a:solidFill>
              </a:rPr>
              <a:t>,</a:t>
            </a:r>
            <a:r>
              <a:t> </a:t>
            </a:r>
            <a:r>
              <a:rPr>
                <a:solidFill>
                  <a:srgbClr val="006666"/>
                </a:solidFill>
              </a:rPr>
              <a:t>122</a:t>
            </a:r>
            <a:r>
              <a:rPr>
                <a:solidFill>
                  <a:srgbClr val="666600"/>
                </a:solidFill>
              </a:rPr>
              <a:t>))</a:t>
            </a:r>
            <a:r>
              <a:t> </a:t>
            </a:r>
            <a:r>
              <a:rPr>
                <a:solidFill>
                  <a:srgbClr val="000088"/>
                </a:solidFill>
              </a:rPr>
              <a:t>for</a:t>
            </a:r>
            <a:r>
              <a:t> i </a:t>
            </a:r>
            <a:r>
              <a:rPr>
                <a:solidFill>
                  <a:srgbClr val="000088"/>
                </a:solidFill>
              </a:rPr>
              <a:t>in</a:t>
            </a:r>
            <a:r>
              <a:t> range</a:t>
            </a:r>
            <a:r>
              <a:rPr>
                <a:solidFill>
                  <a:srgbClr val="666600"/>
                </a:solidFill>
              </a:rPr>
              <a:t>(</a:t>
            </a:r>
            <a:r>
              <a:rPr>
                <a:solidFill>
                  <a:srgbClr val="006666"/>
                </a:solidFill>
              </a:rPr>
              <a:t>20</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self</a:t>
            </a:r>
            <a:r>
              <a:rPr>
                <a:solidFill>
                  <a:srgbClr val="666600"/>
                </a:solidFill>
              </a:rPr>
              <a:t>.</a:t>
            </a:r>
            <a:r>
              <a:t>password </a:t>
            </a:r>
            <a:r>
              <a:rPr>
                <a:solidFill>
                  <a:srgbClr val="666600"/>
                </a:solidFill>
              </a:rPr>
              <a:t>=</a:t>
            </a:r>
            <a:r>
              <a:t> get_md5</a:t>
            </a:r>
            <a:r>
              <a:rPr>
                <a:solidFill>
                  <a:srgbClr val="666600"/>
                </a:solidFill>
              </a:rPr>
              <a:t>(</a:t>
            </a:r>
            <a:r>
              <a:t>password </a:t>
            </a:r>
            <a:r>
              <a:rPr>
                <a:solidFill>
                  <a:srgbClr val="666600"/>
                </a:solidFill>
              </a:rPr>
              <a:t>+</a:t>
            </a:r>
            <a:r>
              <a:t> self</a:t>
            </a:r>
            <a:r>
              <a:rPr>
                <a:solidFill>
                  <a:srgbClr val="666600"/>
                </a:solidFill>
              </a:rPr>
              <a:t>.</a:t>
            </a:r>
            <a:r>
              <a:t>salt</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db </a:t>
            </a:r>
            <a:r>
              <a:rPr>
                <a:solidFill>
                  <a:srgbClr val="666600"/>
                </a:solidFill>
              </a:rPr>
              <a:t>=</a:t>
            </a:r>
            <a:r>
              <a:t> </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008800"/>
                </a:solidFill>
                <a:latin typeface="Monaco"/>
                <a:ea typeface="Monaco"/>
                <a:cs typeface="Monaco"/>
                <a:sym typeface="Monaco"/>
              </a:defRPr>
            </a:pPr>
            <a:r>
              <a:rPr>
                <a:solidFill>
                  <a:srgbClr val="668099">
                    <a:alpha val="40000"/>
                  </a:srgbClr>
                </a:solidFill>
              </a:rPr>
              <a:t>    </a:t>
            </a:r>
            <a:r>
              <a:t>'michael'</a:t>
            </a:r>
            <a:r>
              <a:rPr>
                <a:solidFill>
                  <a:srgbClr val="666600"/>
                </a:solidFill>
              </a:rPr>
              <a:t>:</a:t>
            </a:r>
            <a:r>
              <a:rPr>
                <a:solidFill>
                  <a:srgbClr val="668099">
                    <a:alpha val="40000"/>
                  </a:srgbClr>
                </a:solidFill>
              </a:rPr>
              <a:t> </a:t>
            </a:r>
            <a:r>
              <a:rPr>
                <a:solidFill>
                  <a:srgbClr val="660066"/>
                </a:solidFill>
              </a:rPr>
              <a:t>User</a:t>
            </a:r>
            <a:r>
              <a:rPr>
                <a:solidFill>
                  <a:srgbClr val="666600"/>
                </a:solidFill>
              </a:rPr>
              <a:t>(</a:t>
            </a:r>
            <a:r>
              <a:t>'michael'</a:t>
            </a:r>
            <a:r>
              <a:rPr>
                <a:solidFill>
                  <a:srgbClr val="666600"/>
                </a:solidFill>
              </a:rPr>
              <a:t>,</a:t>
            </a:r>
            <a:r>
              <a:rPr>
                <a:solidFill>
                  <a:srgbClr val="668099">
                    <a:alpha val="40000"/>
                  </a:srgbClr>
                </a:solidFill>
              </a:rPr>
              <a:t> </a:t>
            </a:r>
            <a:r>
              <a:t>'123456'</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8800"/>
                </a:solidFill>
              </a:rPr>
              <a:t>'bob'</a:t>
            </a:r>
            <a:r>
              <a:rPr>
                <a:solidFill>
                  <a:srgbClr val="666600"/>
                </a:solidFill>
              </a:rPr>
              <a:t>:</a:t>
            </a:r>
            <a:r>
              <a:t> </a:t>
            </a:r>
            <a:r>
              <a:rPr>
                <a:solidFill>
                  <a:srgbClr val="660066"/>
                </a:solidFill>
              </a:rPr>
              <a:t>User</a:t>
            </a:r>
            <a:r>
              <a:rPr>
                <a:solidFill>
                  <a:srgbClr val="666600"/>
                </a:solidFill>
              </a:rPr>
              <a:t>(</a:t>
            </a:r>
            <a:r>
              <a:rPr>
                <a:solidFill>
                  <a:srgbClr val="008800"/>
                </a:solidFill>
              </a:rPr>
              <a:t>'bob'</a:t>
            </a:r>
            <a:r>
              <a:rPr>
                <a:solidFill>
                  <a:srgbClr val="666600"/>
                </a:solidFill>
              </a:rPr>
              <a:t>,</a:t>
            </a:r>
            <a:r>
              <a:t> </a:t>
            </a:r>
            <a:r>
              <a:rPr>
                <a:solidFill>
                  <a:srgbClr val="008800"/>
                </a:solidFill>
              </a:rPr>
              <a:t>'abc999'</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008800"/>
                </a:solidFill>
                <a:latin typeface="Monaco"/>
                <a:ea typeface="Monaco"/>
                <a:cs typeface="Monaco"/>
                <a:sym typeface="Monaco"/>
              </a:defRPr>
            </a:pPr>
            <a:r>
              <a:rPr>
                <a:solidFill>
                  <a:srgbClr val="668099">
                    <a:alpha val="40000"/>
                  </a:srgbClr>
                </a:solidFill>
              </a:rPr>
              <a:t>    </a:t>
            </a:r>
            <a:r>
              <a:t>'alice'</a:t>
            </a:r>
            <a:r>
              <a:rPr>
                <a:solidFill>
                  <a:srgbClr val="666600"/>
                </a:solidFill>
              </a:rPr>
              <a:t>:</a:t>
            </a:r>
            <a:r>
              <a:rPr>
                <a:solidFill>
                  <a:srgbClr val="668099">
                    <a:alpha val="40000"/>
                  </a:srgbClr>
                </a:solidFill>
              </a:rPr>
              <a:t> </a:t>
            </a:r>
            <a:r>
              <a:rPr>
                <a:solidFill>
                  <a:srgbClr val="660066"/>
                </a:solidFill>
              </a:rPr>
              <a:t>User</a:t>
            </a:r>
            <a:r>
              <a:rPr>
                <a:solidFill>
                  <a:srgbClr val="666600"/>
                </a:solidFill>
              </a:rPr>
              <a:t>(</a:t>
            </a:r>
            <a:r>
              <a:t>'alice'</a:t>
            </a:r>
            <a:r>
              <a:rPr>
                <a:solidFill>
                  <a:srgbClr val="666600"/>
                </a:solidFill>
              </a:rPr>
              <a:t>,</a:t>
            </a:r>
            <a:r>
              <a:rPr>
                <a:solidFill>
                  <a:srgbClr val="668099">
                    <a:alpha val="40000"/>
                  </a:srgbClr>
                </a:solidFill>
              </a:rPr>
              <a:t> </a:t>
            </a:r>
            <a:r>
              <a:t>'alice2008'</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6600"/>
                </a:solidFill>
                <a:latin typeface="Monaco"/>
                <a:ea typeface="Monaco"/>
                <a:cs typeface="Monaco"/>
                <a:sym typeface="Monaco"/>
              </a:defRPr>
            </a:pPr>
            <a: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rPr>
                <a:solidFill>
                  <a:srgbClr val="000088"/>
                </a:solidFill>
              </a:rPr>
              <a:t>def</a:t>
            </a:r>
            <a:r>
              <a:t> login</a:t>
            </a:r>
            <a:r>
              <a:rPr>
                <a:solidFill>
                  <a:srgbClr val="666600"/>
                </a:solidFill>
              </a:rPr>
              <a:t>(</a:t>
            </a:r>
            <a:r>
              <a:t>username</a:t>
            </a:r>
            <a:r>
              <a:rPr>
                <a:solidFill>
                  <a:srgbClr val="666600"/>
                </a:solidFill>
              </a:rPr>
              <a:t>,</a:t>
            </a:r>
            <a:r>
              <a:t> password</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user </a:t>
            </a:r>
            <a:r>
              <a:rPr>
                <a:solidFill>
                  <a:srgbClr val="666600"/>
                </a:solidFill>
              </a:rPr>
              <a:t>=</a:t>
            </a:r>
            <a:r>
              <a:t> db</a:t>
            </a:r>
            <a:r>
              <a:rPr>
                <a:solidFill>
                  <a:srgbClr val="666600"/>
                </a:solidFill>
              </a:rPr>
              <a:t>[</a:t>
            </a:r>
            <a:r>
              <a:t>username</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return</a:t>
            </a:r>
            <a:r>
              <a:t> user</a:t>
            </a:r>
            <a:r>
              <a:rPr>
                <a:solidFill>
                  <a:srgbClr val="666600"/>
                </a:solidFill>
              </a:rPr>
              <a:t>.</a:t>
            </a:r>
            <a:r>
              <a:t>password </a:t>
            </a:r>
            <a:r>
              <a:rPr>
                <a:solidFill>
                  <a:srgbClr val="666600"/>
                </a:solidFill>
              </a:rPr>
              <a:t>==</a:t>
            </a:r>
            <a:r>
              <a:t> get_md5</a:t>
            </a:r>
            <a:r>
              <a:rPr>
                <a:solidFill>
                  <a:srgbClr val="666600"/>
                </a:solidFill>
              </a:rPr>
              <a:t>(</a:t>
            </a:r>
            <a:r>
              <a:t>password</a:t>
            </a:r>
            <a:r>
              <a:rPr>
                <a:solidFill>
                  <a:srgbClr val="666600"/>
                </a:solidFill>
              </a:rPr>
              <a:t>)</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3.3 输入和输出"/>
          <p:cNvSpPr txBox="1"/>
          <p:nvPr/>
        </p:nvSpPr>
        <p:spPr>
          <a:xfrm>
            <a:off x="-4947"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4.2	</a:t>
            </a:r>
            <a:r>
              <a:t>字符串和编码</a:t>
            </a:r>
          </a:p>
        </p:txBody>
      </p:sp>
      <p:sp>
        <p:nvSpPr>
          <p:cNvPr id="464" name="矩形 2"/>
          <p:cNvSpPr txBox="1"/>
          <p:nvPr/>
        </p:nvSpPr>
        <p:spPr>
          <a:xfrm>
            <a:off x="421880" y="1690497"/>
            <a:ext cx="8254577" cy="8851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191919"/>
                </a:solidFill>
                <a:latin typeface="微软雅黑"/>
                <a:ea typeface="微软雅黑"/>
                <a:cs typeface="微软雅黑"/>
                <a:sym typeface="微软雅黑"/>
              </a:defRPr>
            </a:pPr>
            <a:r>
              <a:t>最新的</a:t>
            </a:r>
            <a:r>
              <a:t>Python 3</a:t>
            </a:r>
            <a:r>
              <a:t>版本中，字符串是以</a:t>
            </a:r>
            <a:r>
              <a:rPr>
                <a:solidFill>
                  <a:srgbClr val="405E7E"/>
                </a:solidFill>
              </a:rPr>
              <a:t>Unicode</a:t>
            </a:r>
            <a:r>
              <a:t>编码的，也就是说，</a:t>
            </a:r>
            <a:r>
              <a:t>Python</a:t>
            </a:r>
            <a:r>
              <a:t>的字符串支持多语言，例如：</a:t>
            </a:r>
          </a:p>
        </p:txBody>
      </p:sp>
      <p:sp>
        <p:nvSpPr>
          <p:cNvPr id="465" name="输入："/>
          <p:cNvSpPr txBox="1"/>
          <p:nvPr/>
        </p:nvSpPr>
        <p:spPr>
          <a:xfrm>
            <a:off x="1027515" y="986014"/>
            <a:ext cx="2034289"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2400">
                <a:solidFill>
                  <a:srgbClr val="000000"/>
                </a:solidFill>
                <a:latin typeface="微软雅黑"/>
                <a:ea typeface="微软雅黑"/>
                <a:cs typeface="微软雅黑"/>
                <a:sym typeface="微软雅黑"/>
              </a:defRPr>
            </a:pPr>
            <a:r>
              <a:t>python</a:t>
            </a:r>
            <a:r>
              <a:t>编码</a:t>
            </a:r>
            <a:r>
              <a:t>：</a:t>
            </a:r>
          </a:p>
        </p:txBody>
      </p:sp>
      <p:sp>
        <p:nvSpPr>
          <p:cNvPr id="466"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pic>
        <p:nvPicPr>
          <p:cNvPr id="467" name="Picture 2" descr="Picture 2"/>
          <p:cNvPicPr>
            <a:picLocks noChangeAspect="1"/>
          </p:cNvPicPr>
          <p:nvPr/>
        </p:nvPicPr>
        <p:blipFill>
          <a:blip r:embed="rId2">
            <a:extLst/>
          </a:blip>
          <a:stretch>
            <a:fillRect/>
          </a:stretch>
        </p:blipFill>
        <p:spPr>
          <a:xfrm>
            <a:off x="2267743" y="2726828"/>
            <a:ext cx="2162176" cy="323851"/>
          </a:xfrm>
          <a:prstGeom prst="rect">
            <a:avLst/>
          </a:prstGeom>
          <a:ln w="12700">
            <a:miter lim="400000"/>
          </a:ln>
        </p:spPr>
      </p:pic>
      <p:sp>
        <p:nvSpPr>
          <p:cNvPr id="468" name="Rectangle 4"/>
          <p:cNvSpPr txBox="1"/>
          <p:nvPr/>
        </p:nvSpPr>
        <p:spPr>
          <a:xfrm>
            <a:off x="440560" y="3351600"/>
            <a:ext cx="8075239" cy="88519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nSpc>
                <a:spcPct val="150000"/>
              </a:lnSpc>
              <a:defRPr>
                <a:solidFill>
                  <a:srgbClr val="191919"/>
                </a:solidFill>
                <a:latin typeface="微软雅黑"/>
                <a:ea typeface="微软雅黑"/>
                <a:cs typeface="微软雅黑"/>
                <a:sym typeface="微软雅黑"/>
              </a:defRPr>
            </a:pPr>
            <a:r>
              <a:t>对于单个字符的编码，Python提供了</a:t>
            </a:r>
            <a:r>
              <a:rPr>
                <a:solidFill>
                  <a:srgbClr val="405E7E"/>
                </a:solidFill>
              </a:rPr>
              <a:t>ord()</a:t>
            </a:r>
            <a:r>
              <a:t>函数获取字符的整数表示，</a:t>
            </a:r>
            <a:r>
              <a:rPr>
                <a:solidFill>
                  <a:srgbClr val="405E7E"/>
                </a:solidFill>
              </a:rPr>
              <a:t>chr()</a:t>
            </a:r>
            <a:r>
              <a:t>函数把编码转换为对应的字符： </a:t>
            </a:r>
          </a:p>
        </p:txBody>
      </p:sp>
      <p:pic>
        <p:nvPicPr>
          <p:cNvPr id="469" name="Picture 7" descr="Picture 7"/>
          <p:cNvPicPr>
            <a:picLocks noChangeAspect="1"/>
          </p:cNvPicPr>
          <p:nvPr/>
        </p:nvPicPr>
        <p:blipFill>
          <a:blip r:embed="rId3">
            <a:extLst/>
          </a:blip>
          <a:stretch>
            <a:fillRect/>
          </a:stretch>
        </p:blipFill>
        <p:spPr>
          <a:xfrm>
            <a:off x="2666311" y="4336482"/>
            <a:ext cx="1028701" cy="666751"/>
          </a:xfrm>
          <a:prstGeom prst="rect">
            <a:avLst/>
          </a:prstGeom>
          <a:ln w="12700">
            <a:miter lim="400000"/>
          </a:ln>
        </p:spPr>
      </p:pic>
    </p:spTree>
  </p:cSld>
  <p:clrMapOvr>
    <a:masterClrMapping/>
  </p:clrMapOvr>
  <p:transition xmlns:p14="http://schemas.microsoft.com/office/powerpoint/2010/main" spd="med" advClick="1"/>
</p:sld>
</file>

<file path=ppt/slides/slide4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8"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.6</a:t>
            </a:r>
            <a:r>
              <a:t> </a:t>
            </a:r>
            <a:r>
              <a:t>	</a:t>
            </a:r>
            <a:r>
              <a:t>hmac</a:t>
            </a:r>
          </a:p>
        </p:txBody>
      </p:sp>
      <p:sp>
        <p:nvSpPr>
          <p:cNvPr id="3579"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580" name="通过哈希算法，可以验证一段数据是否有效，方法就是对比该数据的哈希值，例如，判断用户口令是否正确，用保存在数据库中的password_md5对比计算md5(password)的结果，如果一致，用户输入的口令就是正确的。为了防止黑客通过彩虹表根据哈希值反推原始口令，在计算哈希的时候，不能仅针对原始输入计算，需要增加一个salt来使得相同的输入也能得到不同的哈希，这样，大大增加了黑客破解的难度。…"/>
          <p:cNvSpPr txBox="1"/>
          <p:nvPr/>
        </p:nvSpPr>
        <p:spPr>
          <a:xfrm>
            <a:off x="650581" y="825463"/>
            <a:ext cx="7842838" cy="557215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通过哈希算法，可以验证一段数据是否有效，方法就是对比该数据的哈希值，例如，判断用户口令是否正确，用保存在数据库中的</a:t>
            </a:r>
            <a:r>
              <a:rPr>
                <a:solidFill>
                  <a:schemeClr val="accent2">
                    <a:satOff val="-67193"/>
                    <a:lumOff val="20931"/>
                  </a:schemeClr>
                </a:solidFill>
              </a:rPr>
              <a:t>password_md5</a:t>
            </a:r>
            <a:r>
              <a:t>对比计算</a:t>
            </a:r>
            <a:r>
              <a:rPr>
                <a:solidFill>
                  <a:schemeClr val="accent2">
                    <a:satOff val="-67193"/>
                    <a:lumOff val="20931"/>
                  </a:schemeClr>
                </a:solidFill>
              </a:rPr>
              <a:t>md5(password)</a:t>
            </a:r>
            <a:r>
              <a:t>的结果，如果一致，用户输入的口令就是正确的。为了防止黑客通过彩虹表根据哈希值反推原始口令，在计算哈希的时候，不能仅针对原始输入计算，需要增加一个</a:t>
            </a:r>
            <a:r>
              <a:rPr>
                <a:solidFill>
                  <a:schemeClr val="accent2">
                    <a:satOff val="-67193"/>
                    <a:lumOff val="20931"/>
                  </a:schemeClr>
                </a:solidFill>
              </a:rPr>
              <a:t>salt</a:t>
            </a:r>
            <a:r>
              <a:t>来使得相同的输入也能得到不同的哈希，这样，大大增加了黑客破解的难度。</a:t>
            </a:r>
          </a:p>
          <a:p>
            <a:pPr defTabSz="457200">
              <a:defRPr>
                <a:solidFill>
                  <a:srgbClr val="000000"/>
                </a:solidFill>
                <a:latin typeface="Helvetica Neue"/>
                <a:ea typeface="Helvetica Neue"/>
                <a:cs typeface="Helvetica Neue"/>
                <a:sym typeface="Helvetica Neue"/>
              </a:defRPr>
            </a:pPr>
            <a:r>
              <a:t>        如果</a:t>
            </a:r>
            <a:r>
              <a:rPr>
                <a:solidFill>
                  <a:schemeClr val="accent2">
                    <a:satOff val="-67193"/>
                    <a:lumOff val="20931"/>
                  </a:schemeClr>
                </a:solidFill>
              </a:rPr>
              <a:t>salt</a:t>
            </a:r>
            <a:r>
              <a:t>是我们自己随机生成的，通常我们计算</a:t>
            </a:r>
            <a:r>
              <a:rPr>
                <a:solidFill>
                  <a:schemeClr val="accent2">
                    <a:satOff val="-67193"/>
                    <a:lumOff val="20931"/>
                  </a:schemeClr>
                </a:solidFill>
              </a:rPr>
              <a:t>MD5</a:t>
            </a:r>
            <a:r>
              <a:t>时采用</a:t>
            </a:r>
            <a:r>
              <a:rPr>
                <a:solidFill>
                  <a:schemeClr val="accent2">
                    <a:satOff val="-67193"/>
                    <a:lumOff val="20931"/>
                  </a:schemeClr>
                </a:solidFill>
              </a:rPr>
              <a:t>md5(message + salt)</a:t>
            </a:r>
            <a:r>
              <a:t>。但实际上，把</a:t>
            </a:r>
            <a:r>
              <a:rPr>
                <a:solidFill>
                  <a:schemeClr val="accent2">
                    <a:satOff val="-67193"/>
                    <a:lumOff val="20931"/>
                  </a:schemeClr>
                </a:solidFill>
              </a:rPr>
              <a:t>salt</a:t>
            </a:r>
            <a:r>
              <a:t>看做一个“口令”，加</a:t>
            </a:r>
            <a:r>
              <a:rPr>
                <a:solidFill>
                  <a:schemeClr val="accent2">
                    <a:satOff val="-67193"/>
                    <a:lumOff val="20931"/>
                  </a:schemeClr>
                </a:solidFill>
              </a:rPr>
              <a:t>salt</a:t>
            </a:r>
            <a:r>
              <a:t>的哈希就是：计算一段</a:t>
            </a:r>
            <a:r>
              <a:rPr>
                <a:solidFill>
                  <a:schemeClr val="accent2">
                    <a:satOff val="-67193"/>
                    <a:lumOff val="20931"/>
                  </a:schemeClr>
                </a:solidFill>
              </a:rPr>
              <a:t>message</a:t>
            </a:r>
            <a:r>
              <a:t>的哈希时，根据不通口令计算出不同的哈希。要验证哈希值，必须同时提供正确的口令。这实际上就是</a:t>
            </a:r>
            <a:r>
              <a:rPr>
                <a:solidFill>
                  <a:schemeClr val="accent2">
                    <a:satOff val="-67193"/>
                    <a:lumOff val="20931"/>
                  </a:schemeClr>
                </a:solidFill>
              </a:rPr>
              <a:t>Hmac</a:t>
            </a:r>
            <a:r>
              <a:t>算法：</a:t>
            </a:r>
            <a:r>
              <a:rPr>
                <a:solidFill>
                  <a:schemeClr val="accent2">
                    <a:satOff val="-67193"/>
                    <a:lumOff val="20931"/>
                  </a:schemeClr>
                </a:solidFill>
              </a:rPr>
              <a:t>Keyed-Hashing for Message Authentication</a:t>
            </a:r>
            <a:r>
              <a:t>。它通过一个标准算法，在计算哈希的过程中，把</a:t>
            </a:r>
            <a:r>
              <a:rPr>
                <a:solidFill>
                  <a:schemeClr val="accent2">
                    <a:satOff val="-67193"/>
                    <a:lumOff val="20931"/>
                  </a:schemeClr>
                </a:solidFill>
              </a:rPr>
              <a:t>key</a:t>
            </a:r>
            <a:r>
              <a:t>混入计算过程中。</a:t>
            </a:r>
          </a:p>
          <a:p>
            <a:pPr defTabSz="457200">
              <a:defRPr>
                <a:solidFill>
                  <a:srgbClr val="000000"/>
                </a:solidFill>
                <a:latin typeface="Helvetica Neue"/>
                <a:ea typeface="Helvetica Neue"/>
                <a:cs typeface="Helvetica Neue"/>
                <a:sym typeface="Helvetica Neue"/>
              </a:defRPr>
            </a:pPr>
            <a:r>
              <a:t>        和我们自定义的加</a:t>
            </a:r>
            <a:r>
              <a:rPr>
                <a:solidFill>
                  <a:schemeClr val="accent2">
                    <a:satOff val="-67193"/>
                    <a:lumOff val="20931"/>
                  </a:schemeClr>
                </a:solidFill>
              </a:rPr>
              <a:t>salt</a:t>
            </a:r>
            <a:r>
              <a:t>算法不同，</a:t>
            </a:r>
            <a:r>
              <a:rPr>
                <a:solidFill>
                  <a:schemeClr val="accent2">
                    <a:satOff val="-67193"/>
                    <a:lumOff val="20931"/>
                  </a:schemeClr>
                </a:solidFill>
              </a:rPr>
              <a:t>Hmac</a:t>
            </a:r>
            <a:r>
              <a:t>算法针对所有哈希算法都通用，无论是</a:t>
            </a:r>
            <a:r>
              <a:rPr>
                <a:solidFill>
                  <a:schemeClr val="accent2">
                    <a:satOff val="-67193"/>
                    <a:lumOff val="20931"/>
                  </a:schemeClr>
                </a:solidFill>
              </a:rPr>
              <a:t>MD5</a:t>
            </a:r>
            <a:r>
              <a:t>还是</a:t>
            </a:r>
            <a:r>
              <a:rPr>
                <a:solidFill>
                  <a:schemeClr val="accent2">
                    <a:satOff val="-67193"/>
                    <a:lumOff val="20931"/>
                  </a:schemeClr>
                </a:solidFill>
              </a:rPr>
              <a:t>SHA-1</a:t>
            </a:r>
            <a:r>
              <a:t>。采用</a:t>
            </a:r>
            <a:r>
              <a:rPr>
                <a:solidFill>
                  <a:schemeClr val="accent2">
                    <a:satOff val="-67193"/>
                    <a:lumOff val="20931"/>
                  </a:schemeClr>
                </a:solidFill>
              </a:rPr>
              <a:t>Hmac</a:t>
            </a:r>
            <a:r>
              <a:t>替代我们自己的</a:t>
            </a:r>
            <a:r>
              <a:rPr>
                <a:solidFill>
                  <a:schemeClr val="accent2">
                    <a:satOff val="-67193"/>
                    <a:lumOff val="20931"/>
                  </a:schemeClr>
                </a:solidFill>
              </a:rPr>
              <a:t>salt</a:t>
            </a:r>
            <a:r>
              <a:t>算法，可以使程序算法更标准化，也更安全。</a:t>
            </a:r>
          </a:p>
          <a:p>
            <a:pPr defTabSz="457200">
              <a:defRPr>
                <a:solidFill>
                  <a:srgbClr val="000000"/>
                </a:solidFill>
                <a:latin typeface="Helvetica Neue"/>
                <a:ea typeface="Helvetica Neue"/>
                <a:cs typeface="Helvetica Neue"/>
                <a:sym typeface="Helvetica Neue"/>
              </a:defRPr>
            </a:pPr>
            <a:r>
              <a:t>        Python自带的</a:t>
            </a:r>
            <a:r>
              <a:rPr>
                <a:solidFill>
                  <a:schemeClr val="accent2">
                    <a:satOff val="-67193"/>
                    <a:lumOff val="20931"/>
                  </a:schemeClr>
                </a:solidFill>
              </a:rPr>
              <a:t>hmac</a:t>
            </a:r>
            <a:r>
              <a:t>模块实现了标准的</a:t>
            </a:r>
            <a:r>
              <a:rPr>
                <a:solidFill>
                  <a:schemeClr val="accent2">
                    <a:satOff val="-67193"/>
                    <a:lumOff val="20931"/>
                  </a:schemeClr>
                </a:solidFill>
              </a:rPr>
              <a:t>Hmac</a:t>
            </a:r>
            <a:r>
              <a:t>算法。如何使用</a:t>
            </a:r>
            <a:r>
              <a:rPr>
                <a:solidFill>
                  <a:schemeClr val="accent2">
                    <a:satOff val="-67193"/>
                    <a:lumOff val="20931"/>
                  </a:schemeClr>
                </a:solidFill>
              </a:rPr>
              <a:t>hmac</a:t>
            </a:r>
            <a:r>
              <a:t>实现带</a:t>
            </a:r>
            <a:r>
              <a:rPr>
                <a:solidFill>
                  <a:schemeClr val="accent2">
                    <a:satOff val="-67193"/>
                    <a:lumOff val="20931"/>
                  </a:schemeClr>
                </a:solidFill>
              </a:rPr>
              <a:t>key</a:t>
            </a:r>
            <a:r>
              <a:t>的哈希。</a:t>
            </a:r>
          </a:p>
        </p:txBody>
      </p:sp>
    </p:spTree>
  </p:cSld>
  <p:clrMapOvr>
    <a:masterClrMapping/>
  </p:clrMapOvr>
  <p:transition xmlns:p14="http://schemas.microsoft.com/office/powerpoint/2010/main" spd="med" advClick="1"/>
</p:sld>
</file>

<file path=ppt/slides/slide4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2"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.6</a:t>
            </a:r>
            <a:r>
              <a:t> </a:t>
            </a:r>
            <a:r>
              <a:t>	</a:t>
            </a:r>
            <a:r>
              <a:t>hmac</a:t>
            </a:r>
          </a:p>
        </p:txBody>
      </p:sp>
      <p:sp>
        <p:nvSpPr>
          <p:cNvPr id="3583"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584" name="首先需要准备待计算的原始消息message，随机key，哈希算法，这里采用MD5，使用hmac的代码如下："/>
          <p:cNvSpPr txBox="1"/>
          <p:nvPr/>
        </p:nvSpPr>
        <p:spPr>
          <a:xfrm>
            <a:off x="650581" y="825463"/>
            <a:ext cx="7842838"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首先需要准备待计算的原始消息</a:t>
            </a:r>
            <a:r>
              <a:rPr>
                <a:solidFill>
                  <a:schemeClr val="accent2">
                    <a:satOff val="-67193"/>
                    <a:lumOff val="20931"/>
                  </a:schemeClr>
                </a:solidFill>
              </a:rPr>
              <a:t>message</a:t>
            </a:r>
            <a:r>
              <a:t>，随机</a:t>
            </a:r>
            <a:r>
              <a:rPr>
                <a:solidFill>
                  <a:schemeClr val="accent2">
                    <a:satOff val="-67193"/>
                    <a:lumOff val="20931"/>
                  </a:schemeClr>
                </a:solidFill>
              </a:rPr>
              <a:t>key</a:t>
            </a:r>
            <a:r>
              <a:t>，哈希算法，这里采用</a:t>
            </a:r>
            <a:r>
              <a:rPr>
                <a:solidFill>
                  <a:schemeClr val="accent2">
                    <a:satOff val="-67193"/>
                    <a:lumOff val="20931"/>
                  </a:schemeClr>
                </a:solidFill>
              </a:rPr>
              <a:t>MD5</a:t>
            </a:r>
            <a:r>
              <a:t>，使用</a:t>
            </a:r>
            <a:r>
              <a:rPr>
                <a:solidFill>
                  <a:schemeClr val="accent2">
                    <a:satOff val="-67193"/>
                    <a:lumOff val="20931"/>
                  </a:schemeClr>
                </a:solidFill>
              </a:rPr>
              <a:t>hmac</a:t>
            </a:r>
            <a:r>
              <a:t>的代码如下：</a:t>
            </a:r>
          </a:p>
        </p:txBody>
      </p:sp>
      <p:pic>
        <p:nvPicPr>
          <p:cNvPr id="3585" name="图像" descr="图像"/>
          <p:cNvPicPr>
            <a:picLocks noChangeAspect="1"/>
          </p:cNvPicPr>
          <p:nvPr/>
        </p:nvPicPr>
        <p:blipFill>
          <a:blip r:embed="rId2">
            <a:extLst/>
          </a:blip>
          <a:stretch>
            <a:fillRect/>
          </a:stretch>
        </p:blipFill>
        <p:spPr>
          <a:xfrm>
            <a:off x="2209800" y="2007696"/>
            <a:ext cx="4724400" cy="1701801"/>
          </a:xfrm>
          <a:prstGeom prst="rect">
            <a:avLst/>
          </a:prstGeom>
          <a:ln w="12700">
            <a:miter lim="400000"/>
          </a:ln>
        </p:spPr>
      </p:pic>
      <p:sp>
        <p:nvSpPr>
          <p:cNvPr id="3586" name="可见使用hmac和普通hash算法非常类似。hmac输出的长度和原始哈希算法的长度一致。需要注意传入的key和message都是bytes类型，str类型需要首先编码为bytes。"/>
          <p:cNvSpPr txBox="1"/>
          <p:nvPr/>
        </p:nvSpPr>
        <p:spPr>
          <a:xfrm>
            <a:off x="543407" y="4276372"/>
            <a:ext cx="8057186"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可见使用</a:t>
            </a:r>
            <a:r>
              <a:rPr>
                <a:solidFill>
                  <a:schemeClr val="accent2">
                    <a:satOff val="-67193"/>
                    <a:lumOff val="20931"/>
                  </a:schemeClr>
                </a:solidFill>
              </a:rPr>
              <a:t>hmac</a:t>
            </a:r>
            <a:r>
              <a:t>和普通</a:t>
            </a:r>
            <a:r>
              <a:rPr>
                <a:solidFill>
                  <a:schemeClr val="accent2">
                    <a:satOff val="-67193"/>
                    <a:lumOff val="20931"/>
                  </a:schemeClr>
                </a:solidFill>
              </a:rPr>
              <a:t>hash</a:t>
            </a:r>
            <a:r>
              <a:t>算法非常类似。</a:t>
            </a:r>
            <a:r>
              <a:rPr>
                <a:solidFill>
                  <a:schemeClr val="accent2">
                    <a:satOff val="-67193"/>
                    <a:lumOff val="20931"/>
                  </a:schemeClr>
                </a:solidFill>
              </a:rPr>
              <a:t>hmac</a:t>
            </a:r>
            <a:r>
              <a:t>输出的长度和原始哈希算法的长度一致。需要注意传入的</a:t>
            </a:r>
            <a:r>
              <a:rPr>
                <a:solidFill>
                  <a:schemeClr val="accent2">
                    <a:satOff val="-67193"/>
                    <a:lumOff val="20931"/>
                  </a:schemeClr>
                </a:solidFill>
              </a:rPr>
              <a:t>key</a:t>
            </a:r>
            <a:r>
              <a:t>和</a:t>
            </a:r>
            <a:r>
              <a:rPr>
                <a:solidFill>
                  <a:schemeClr val="accent2">
                    <a:satOff val="-67193"/>
                    <a:lumOff val="20931"/>
                  </a:schemeClr>
                </a:solidFill>
              </a:rPr>
              <a:t>message</a:t>
            </a:r>
            <a:r>
              <a:t>都是</a:t>
            </a:r>
            <a:r>
              <a:rPr>
                <a:solidFill>
                  <a:schemeClr val="accent2">
                    <a:satOff val="-67193"/>
                    <a:lumOff val="20931"/>
                  </a:schemeClr>
                </a:solidFill>
              </a:rPr>
              <a:t>bytes</a:t>
            </a:r>
            <a:r>
              <a:t>类型，</a:t>
            </a:r>
            <a:r>
              <a:rPr>
                <a:solidFill>
                  <a:schemeClr val="accent2">
                    <a:satOff val="-67193"/>
                    <a:lumOff val="20931"/>
                  </a:schemeClr>
                </a:solidFill>
              </a:rPr>
              <a:t>str</a:t>
            </a:r>
            <a:r>
              <a:t>类型需要首先编码为</a:t>
            </a:r>
            <a:r>
              <a:rPr>
                <a:solidFill>
                  <a:schemeClr val="accent2">
                    <a:satOff val="-67193"/>
                    <a:lumOff val="20931"/>
                  </a:schemeClr>
                </a:solidFill>
              </a:rPr>
              <a:t>bytes</a:t>
            </a:r>
            <a:r>
              <a:t>。</a:t>
            </a:r>
          </a:p>
        </p:txBody>
      </p:sp>
    </p:spTree>
  </p:cSld>
  <p:clrMapOvr>
    <a:masterClrMapping/>
  </p:clrMapOvr>
  <p:transition xmlns:p14="http://schemas.microsoft.com/office/powerpoint/2010/main" spd="med" advClick="1"/>
</p:sld>
</file>

<file path=ppt/slides/slide4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8"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.6</a:t>
            </a:r>
            <a:r>
              <a:t> </a:t>
            </a:r>
            <a:r>
              <a:t>	</a:t>
            </a:r>
            <a:r>
              <a:t>hmac</a:t>
            </a:r>
          </a:p>
        </p:txBody>
      </p:sp>
      <p:sp>
        <p:nvSpPr>
          <p:cNvPr id="3589"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590" name="形状"/>
          <p:cNvSpPr/>
          <p:nvPr/>
        </p:nvSpPr>
        <p:spPr>
          <a:xfrm>
            <a:off x="644599" y="856984"/>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591" name="metaclass："/>
          <p:cNvSpPr txBox="1"/>
          <p:nvPr/>
        </p:nvSpPr>
        <p:spPr>
          <a:xfrm>
            <a:off x="1340693" y="843016"/>
            <a:ext cx="682751"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练习:</a:t>
            </a:r>
          </a:p>
        </p:txBody>
      </p:sp>
      <p:sp>
        <p:nvSpPr>
          <p:cNvPr id="3592" name="将上一节的salt改为标准的hmac算法，验证用户口令："/>
          <p:cNvSpPr txBox="1"/>
          <p:nvPr/>
        </p:nvSpPr>
        <p:spPr>
          <a:xfrm>
            <a:off x="1047397" y="1413439"/>
            <a:ext cx="560357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将上一节的</a:t>
            </a:r>
            <a:r>
              <a:rPr>
                <a:solidFill>
                  <a:schemeClr val="accent2">
                    <a:satOff val="-67193"/>
                    <a:lumOff val="20931"/>
                  </a:schemeClr>
                </a:solidFill>
              </a:rPr>
              <a:t>salt</a:t>
            </a:r>
            <a:r>
              <a:t>改为标准的</a:t>
            </a:r>
            <a:r>
              <a:rPr>
                <a:solidFill>
                  <a:schemeClr val="accent2">
                    <a:satOff val="-67193"/>
                    <a:lumOff val="20931"/>
                  </a:schemeClr>
                </a:solidFill>
              </a:rPr>
              <a:t>hmac</a:t>
            </a:r>
            <a:r>
              <a:t>算法，验证用户口令：</a:t>
            </a:r>
          </a:p>
        </p:txBody>
      </p:sp>
      <p:sp>
        <p:nvSpPr>
          <p:cNvPr id="3593" name="import hmac, random…"/>
          <p:cNvSpPr txBox="1"/>
          <p:nvPr/>
        </p:nvSpPr>
        <p:spPr>
          <a:xfrm>
            <a:off x="678862" y="2030705"/>
            <a:ext cx="7786276" cy="332991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200">
                <a:solidFill>
                  <a:srgbClr val="000088"/>
                </a:solidFill>
                <a:latin typeface="Monaco"/>
                <a:ea typeface="Monaco"/>
                <a:cs typeface="Monaco"/>
                <a:sym typeface="Monaco"/>
              </a:defRPr>
            </a:pPr>
            <a:r>
              <a:t>import</a:t>
            </a:r>
            <a:r>
              <a:rPr>
                <a:solidFill>
                  <a:srgbClr val="668099">
                    <a:alpha val="40000"/>
                  </a:srgbClr>
                </a:solidFill>
              </a:rPr>
              <a:t> hmac</a:t>
            </a:r>
            <a:r>
              <a:rPr>
                <a:solidFill>
                  <a:srgbClr val="666600"/>
                </a:solidFill>
              </a:rPr>
              <a:t>,</a:t>
            </a:r>
            <a:r>
              <a:rPr>
                <a:solidFill>
                  <a:srgbClr val="668099">
                    <a:alpha val="40000"/>
                  </a:srgbClr>
                </a:solidFill>
              </a:rPr>
              <a:t> random</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rPr>
                <a:solidFill>
                  <a:srgbClr val="000088"/>
                </a:solidFill>
              </a:rPr>
              <a:t>def</a:t>
            </a:r>
            <a:r>
              <a:t> hmac_md5</a:t>
            </a:r>
            <a:r>
              <a:rPr>
                <a:solidFill>
                  <a:srgbClr val="666600"/>
                </a:solidFill>
              </a:rPr>
              <a:t>(</a:t>
            </a:r>
            <a:r>
              <a:t>key</a:t>
            </a:r>
            <a:r>
              <a:rPr>
                <a:solidFill>
                  <a:srgbClr val="666600"/>
                </a:solidFill>
              </a:rPr>
              <a:t>,</a:t>
            </a:r>
            <a:r>
              <a:t> s</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return</a:t>
            </a:r>
            <a:r>
              <a:t> hmac</a:t>
            </a:r>
            <a:r>
              <a:rPr>
                <a:solidFill>
                  <a:srgbClr val="666600"/>
                </a:solidFill>
              </a:rPr>
              <a:t>.</a:t>
            </a:r>
            <a:r>
              <a:t>new</a:t>
            </a:r>
            <a:r>
              <a:rPr>
                <a:solidFill>
                  <a:srgbClr val="666600"/>
                </a:solidFill>
              </a:rPr>
              <a:t>(</a:t>
            </a:r>
            <a:r>
              <a:t>key</a:t>
            </a:r>
            <a:r>
              <a:rPr>
                <a:solidFill>
                  <a:srgbClr val="666600"/>
                </a:solidFill>
              </a:rPr>
              <a:t>.</a:t>
            </a:r>
            <a:r>
              <a:t>encode</a:t>
            </a:r>
            <a:r>
              <a:rPr>
                <a:solidFill>
                  <a:srgbClr val="666600"/>
                </a:solidFill>
              </a:rPr>
              <a:t>(</a:t>
            </a:r>
            <a:r>
              <a:rPr>
                <a:solidFill>
                  <a:srgbClr val="008800"/>
                </a:solidFill>
              </a:rPr>
              <a:t>'utf-8'</a:t>
            </a:r>
            <a:r>
              <a:rPr>
                <a:solidFill>
                  <a:srgbClr val="666600"/>
                </a:solidFill>
              </a:rPr>
              <a:t>),</a:t>
            </a:r>
            <a:r>
              <a:t> s</a:t>
            </a:r>
            <a:r>
              <a:rPr>
                <a:solidFill>
                  <a:srgbClr val="666600"/>
                </a:solidFill>
              </a:rPr>
              <a:t>.</a:t>
            </a:r>
            <a:r>
              <a:t>encode</a:t>
            </a:r>
            <a:r>
              <a:rPr>
                <a:solidFill>
                  <a:srgbClr val="666600"/>
                </a:solidFill>
              </a:rPr>
              <a:t>(</a:t>
            </a:r>
            <a:r>
              <a:rPr>
                <a:solidFill>
                  <a:srgbClr val="008800"/>
                </a:solidFill>
              </a:rPr>
              <a:t>'utf-8'</a:t>
            </a:r>
            <a:r>
              <a:rPr>
                <a:solidFill>
                  <a:srgbClr val="666600"/>
                </a:solidFill>
              </a:rPr>
              <a:t>),</a:t>
            </a:r>
            <a:r>
              <a:t> </a:t>
            </a:r>
            <a:r>
              <a:rPr>
                <a:solidFill>
                  <a:srgbClr val="008800"/>
                </a:solidFill>
              </a:rPr>
              <a:t>'MD5'</a:t>
            </a:r>
            <a:r>
              <a:rPr>
                <a:solidFill>
                  <a:srgbClr val="666600"/>
                </a:solidFill>
              </a:rPr>
              <a:t>).</a:t>
            </a:r>
            <a:r>
              <a:t>hexdigest</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User</a:t>
            </a:r>
            <a:r>
              <a:rPr>
                <a:solidFill>
                  <a:srgbClr val="666600"/>
                </a:solidFill>
              </a:rPr>
              <a:t>(</a:t>
            </a:r>
            <a:r>
              <a:rPr>
                <a:solidFill>
                  <a:srgbClr val="668099">
                    <a:alpha val="40000"/>
                  </a:srgbClr>
                </a:solidFill>
              </a:rP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t>self</a:t>
            </a:r>
            <a:r>
              <a:rPr>
                <a:solidFill>
                  <a:srgbClr val="666600"/>
                </a:solidFill>
              </a:rPr>
              <a:t>,</a:t>
            </a:r>
            <a:r>
              <a:t> username</a:t>
            </a:r>
            <a:r>
              <a:rPr>
                <a:solidFill>
                  <a:srgbClr val="666600"/>
                </a:solidFill>
              </a:rPr>
              <a:t>,</a:t>
            </a:r>
            <a:r>
              <a:t> password</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self</a:t>
            </a:r>
            <a:r>
              <a:rPr>
                <a:solidFill>
                  <a:srgbClr val="666600"/>
                </a:solidFill>
              </a:rPr>
              <a:t>.</a:t>
            </a:r>
            <a:r>
              <a:t>username </a:t>
            </a:r>
            <a:r>
              <a:rPr>
                <a:solidFill>
                  <a:srgbClr val="666600"/>
                </a:solidFill>
              </a:rPr>
              <a:t>=</a:t>
            </a:r>
            <a:r>
              <a:t> username</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self</a:t>
            </a:r>
            <a:r>
              <a:rPr>
                <a:solidFill>
                  <a:srgbClr val="666600"/>
                </a:solidFill>
              </a:rPr>
              <a:t>.</a:t>
            </a:r>
            <a:r>
              <a:t>key </a:t>
            </a:r>
            <a:r>
              <a:rPr>
                <a:solidFill>
                  <a:srgbClr val="666600"/>
                </a:solidFill>
              </a:rPr>
              <a:t>=</a:t>
            </a:r>
            <a:r>
              <a:t> </a:t>
            </a:r>
            <a:r>
              <a:rPr>
                <a:solidFill>
                  <a:srgbClr val="008800"/>
                </a:solidFill>
              </a:rPr>
              <a:t>''</a:t>
            </a:r>
            <a:r>
              <a:rPr>
                <a:solidFill>
                  <a:srgbClr val="666600"/>
                </a:solidFill>
              </a:rPr>
              <a:t>.</a:t>
            </a:r>
            <a:r>
              <a:t>join</a:t>
            </a:r>
            <a:r>
              <a:rPr>
                <a:solidFill>
                  <a:srgbClr val="666600"/>
                </a:solidFill>
              </a:rPr>
              <a:t>([</a:t>
            </a:r>
            <a:r>
              <a:t>chr</a:t>
            </a:r>
            <a:r>
              <a:rPr>
                <a:solidFill>
                  <a:srgbClr val="666600"/>
                </a:solidFill>
              </a:rPr>
              <a:t>(</a:t>
            </a:r>
            <a:r>
              <a:t>random</a:t>
            </a:r>
            <a:r>
              <a:rPr>
                <a:solidFill>
                  <a:srgbClr val="666600"/>
                </a:solidFill>
              </a:rPr>
              <a:t>.</a:t>
            </a:r>
            <a:r>
              <a:t>randint</a:t>
            </a:r>
            <a:r>
              <a:rPr>
                <a:solidFill>
                  <a:srgbClr val="666600"/>
                </a:solidFill>
              </a:rPr>
              <a:t>(</a:t>
            </a:r>
            <a:r>
              <a:rPr>
                <a:solidFill>
                  <a:srgbClr val="006666"/>
                </a:solidFill>
              </a:rPr>
              <a:t>48</a:t>
            </a:r>
            <a:r>
              <a:rPr>
                <a:solidFill>
                  <a:srgbClr val="666600"/>
                </a:solidFill>
              </a:rPr>
              <a:t>,</a:t>
            </a:r>
            <a:r>
              <a:t> </a:t>
            </a:r>
            <a:r>
              <a:rPr>
                <a:solidFill>
                  <a:srgbClr val="006666"/>
                </a:solidFill>
              </a:rPr>
              <a:t>122</a:t>
            </a:r>
            <a:r>
              <a:rPr>
                <a:solidFill>
                  <a:srgbClr val="666600"/>
                </a:solidFill>
              </a:rPr>
              <a:t>))</a:t>
            </a:r>
            <a:r>
              <a:t> </a:t>
            </a:r>
            <a:r>
              <a:rPr>
                <a:solidFill>
                  <a:srgbClr val="000088"/>
                </a:solidFill>
              </a:rPr>
              <a:t>for</a:t>
            </a:r>
            <a:r>
              <a:t> i </a:t>
            </a:r>
            <a:r>
              <a:rPr>
                <a:solidFill>
                  <a:srgbClr val="000088"/>
                </a:solidFill>
              </a:rPr>
              <a:t>in</a:t>
            </a:r>
            <a:r>
              <a:t> range</a:t>
            </a:r>
            <a:r>
              <a:rPr>
                <a:solidFill>
                  <a:srgbClr val="666600"/>
                </a:solidFill>
              </a:rPr>
              <a:t>(</a:t>
            </a:r>
            <a:r>
              <a:rPr>
                <a:solidFill>
                  <a:srgbClr val="006666"/>
                </a:solidFill>
              </a:rPr>
              <a:t>20</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self</a:t>
            </a:r>
            <a:r>
              <a:rPr>
                <a:solidFill>
                  <a:srgbClr val="666600"/>
                </a:solidFill>
              </a:rPr>
              <a:t>.</a:t>
            </a:r>
            <a:r>
              <a:t>password </a:t>
            </a:r>
            <a:r>
              <a:rPr>
                <a:solidFill>
                  <a:srgbClr val="666600"/>
                </a:solidFill>
              </a:rPr>
              <a:t>=</a:t>
            </a:r>
            <a:r>
              <a:t> hmac_md5</a:t>
            </a:r>
            <a:r>
              <a:rPr>
                <a:solidFill>
                  <a:srgbClr val="666600"/>
                </a:solidFill>
              </a:rPr>
              <a:t>(</a:t>
            </a:r>
            <a:r>
              <a:t>self</a:t>
            </a:r>
            <a:r>
              <a:rPr>
                <a:solidFill>
                  <a:srgbClr val="666600"/>
                </a:solidFill>
              </a:rPr>
              <a:t>.</a:t>
            </a:r>
            <a:r>
              <a:t>key</a:t>
            </a:r>
            <a:r>
              <a:rPr>
                <a:solidFill>
                  <a:srgbClr val="666600"/>
                </a:solidFill>
              </a:rPr>
              <a:t>,</a:t>
            </a:r>
            <a:r>
              <a:t> password</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db </a:t>
            </a:r>
            <a:r>
              <a:rPr>
                <a:solidFill>
                  <a:srgbClr val="666600"/>
                </a:solidFill>
              </a:rPr>
              <a:t>=</a:t>
            </a:r>
            <a:r>
              <a:t> </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008800"/>
                </a:solidFill>
                <a:latin typeface="Monaco"/>
                <a:ea typeface="Monaco"/>
                <a:cs typeface="Monaco"/>
                <a:sym typeface="Monaco"/>
              </a:defRPr>
            </a:pPr>
            <a:r>
              <a:rPr>
                <a:solidFill>
                  <a:srgbClr val="668099">
                    <a:alpha val="40000"/>
                  </a:srgbClr>
                </a:solidFill>
              </a:rPr>
              <a:t>    </a:t>
            </a:r>
            <a:r>
              <a:t>'michael'</a:t>
            </a:r>
            <a:r>
              <a:rPr>
                <a:solidFill>
                  <a:srgbClr val="666600"/>
                </a:solidFill>
              </a:rPr>
              <a:t>:</a:t>
            </a:r>
            <a:r>
              <a:rPr>
                <a:solidFill>
                  <a:srgbClr val="668099">
                    <a:alpha val="40000"/>
                  </a:srgbClr>
                </a:solidFill>
              </a:rPr>
              <a:t> </a:t>
            </a:r>
            <a:r>
              <a:rPr>
                <a:solidFill>
                  <a:srgbClr val="660066"/>
                </a:solidFill>
              </a:rPr>
              <a:t>User</a:t>
            </a:r>
            <a:r>
              <a:rPr>
                <a:solidFill>
                  <a:srgbClr val="666600"/>
                </a:solidFill>
              </a:rPr>
              <a:t>(</a:t>
            </a:r>
            <a:r>
              <a:t>'michael'</a:t>
            </a:r>
            <a:r>
              <a:rPr>
                <a:solidFill>
                  <a:srgbClr val="666600"/>
                </a:solidFill>
              </a:rPr>
              <a:t>,</a:t>
            </a:r>
            <a:r>
              <a:rPr>
                <a:solidFill>
                  <a:srgbClr val="668099">
                    <a:alpha val="40000"/>
                  </a:srgbClr>
                </a:solidFill>
              </a:rPr>
              <a:t> </a:t>
            </a:r>
            <a:r>
              <a:t>'123456'</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8800"/>
                </a:solidFill>
              </a:rPr>
              <a:t>'bob'</a:t>
            </a:r>
            <a:r>
              <a:rPr>
                <a:solidFill>
                  <a:srgbClr val="666600"/>
                </a:solidFill>
              </a:rPr>
              <a:t>:</a:t>
            </a:r>
            <a:r>
              <a:t> </a:t>
            </a:r>
            <a:r>
              <a:rPr>
                <a:solidFill>
                  <a:srgbClr val="660066"/>
                </a:solidFill>
              </a:rPr>
              <a:t>User</a:t>
            </a:r>
            <a:r>
              <a:rPr>
                <a:solidFill>
                  <a:srgbClr val="666600"/>
                </a:solidFill>
              </a:rPr>
              <a:t>(</a:t>
            </a:r>
            <a:r>
              <a:rPr>
                <a:solidFill>
                  <a:srgbClr val="008800"/>
                </a:solidFill>
              </a:rPr>
              <a:t>'bob'</a:t>
            </a:r>
            <a:r>
              <a:rPr>
                <a:solidFill>
                  <a:srgbClr val="666600"/>
                </a:solidFill>
              </a:rPr>
              <a:t>,</a:t>
            </a:r>
            <a:r>
              <a:t> </a:t>
            </a:r>
            <a:r>
              <a:rPr>
                <a:solidFill>
                  <a:srgbClr val="008800"/>
                </a:solidFill>
              </a:rPr>
              <a:t>'abc999'</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008800"/>
                </a:solidFill>
                <a:latin typeface="Monaco"/>
                <a:ea typeface="Monaco"/>
                <a:cs typeface="Monaco"/>
                <a:sym typeface="Monaco"/>
              </a:defRPr>
            </a:pPr>
            <a:r>
              <a:rPr>
                <a:solidFill>
                  <a:srgbClr val="668099">
                    <a:alpha val="40000"/>
                  </a:srgbClr>
                </a:solidFill>
              </a:rPr>
              <a:t>    </a:t>
            </a:r>
            <a:r>
              <a:t>'alice'</a:t>
            </a:r>
            <a:r>
              <a:rPr>
                <a:solidFill>
                  <a:srgbClr val="666600"/>
                </a:solidFill>
              </a:rPr>
              <a:t>:</a:t>
            </a:r>
            <a:r>
              <a:rPr>
                <a:solidFill>
                  <a:srgbClr val="668099">
                    <a:alpha val="40000"/>
                  </a:srgbClr>
                </a:solidFill>
              </a:rPr>
              <a:t> </a:t>
            </a:r>
            <a:r>
              <a:rPr>
                <a:solidFill>
                  <a:srgbClr val="660066"/>
                </a:solidFill>
              </a:rPr>
              <a:t>User</a:t>
            </a:r>
            <a:r>
              <a:rPr>
                <a:solidFill>
                  <a:srgbClr val="666600"/>
                </a:solidFill>
              </a:rPr>
              <a:t>(</a:t>
            </a:r>
            <a:r>
              <a:t>'alice'</a:t>
            </a:r>
            <a:r>
              <a:rPr>
                <a:solidFill>
                  <a:srgbClr val="666600"/>
                </a:solidFill>
              </a:rPr>
              <a:t>,</a:t>
            </a:r>
            <a:r>
              <a:rPr>
                <a:solidFill>
                  <a:srgbClr val="668099">
                    <a:alpha val="40000"/>
                  </a:srgbClr>
                </a:solidFill>
              </a:rPr>
              <a:t> </a:t>
            </a:r>
            <a:r>
              <a:t>'alice2008'</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6600"/>
                </a:solidFill>
                <a:latin typeface="Monaco"/>
                <a:ea typeface="Monaco"/>
                <a:cs typeface="Monaco"/>
                <a:sym typeface="Monaco"/>
              </a:defRPr>
            </a:pPr>
            <a: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rPr>
                <a:solidFill>
                  <a:srgbClr val="000088"/>
                </a:solidFill>
              </a:rPr>
              <a:t>def</a:t>
            </a:r>
            <a:r>
              <a:t> login</a:t>
            </a:r>
            <a:r>
              <a:rPr>
                <a:solidFill>
                  <a:srgbClr val="666600"/>
                </a:solidFill>
              </a:rPr>
              <a:t>(</a:t>
            </a:r>
            <a:r>
              <a:t>username</a:t>
            </a:r>
            <a:r>
              <a:rPr>
                <a:solidFill>
                  <a:srgbClr val="666600"/>
                </a:solidFill>
              </a:rPr>
              <a:t>,</a:t>
            </a:r>
            <a:r>
              <a:t> password</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user </a:t>
            </a:r>
            <a:r>
              <a:rPr>
                <a:solidFill>
                  <a:srgbClr val="666600"/>
                </a:solidFill>
              </a:rPr>
              <a:t>=</a:t>
            </a:r>
            <a:r>
              <a:t> db</a:t>
            </a:r>
            <a:r>
              <a:rPr>
                <a:solidFill>
                  <a:srgbClr val="666600"/>
                </a:solidFill>
              </a:rPr>
              <a:t>[</a:t>
            </a:r>
            <a:r>
              <a:t>username</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return</a:t>
            </a:r>
            <a:r>
              <a:t> user</a:t>
            </a:r>
            <a:r>
              <a:rPr>
                <a:solidFill>
                  <a:srgbClr val="666600"/>
                </a:solidFill>
              </a:rPr>
              <a:t>.</a:t>
            </a:r>
            <a:r>
              <a:t>password </a:t>
            </a:r>
            <a:r>
              <a:rPr>
                <a:solidFill>
                  <a:srgbClr val="666600"/>
                </a:solidFill>
              </a:rPr>
              <a:t>==</a:t>
            </a:r>
            <a:r>
              <a:t> hmac_md5</a:t>
            </a:r>
            <a:r>
              <a:rPr>
                <a:solidFill>
                  <a:srgbClr val="666600"/>
                </a:solidFill>
              </a:rPr>
              <a:t>(</a:t>
            </a:r>
            <a:r>
              <a:t>user</a:t>
            </a:r>
            <a:r>
              <a:rPr>
                <a:solidFill>
                  <a:srgbClr val="666600"/>
                </a:solidFill>
              </a:rPr>
              <a:t>.</a:t>
            </a:r>
            <a:r>
              <a:t>key</a:t>
            </a:r>
            <a:r>
              <a:rPr>
                <a:solidFill>
                  <a:srgbClr val="666600"/>
                </a:solidFill>
              </a:rPr>
              <a:t>,</a:t>
            </a:r>
            <a:r>
              <a:t> password</a:t>
            </a:r>
            <a:r>
              <a:rPr>
                <a:solidFill>
                  <a:srgbClr val="666600"/>
                </a:solidFill>
              </a:rPr>
              <a:t>)</a:t>
            </a:r>
          </a:p>
        </p:txBody>
      </p:sp>
    </p:spTree>
  </p:cSld>
  <p:clrMapOvr>
    <a:masterClrMapping/>
  </p:clrMapOvr>
  <p:transition xmlns:p14="http://schemas.microsoft.com/office/powerpoint/2010/main" spd="med" advClick="1"/>
</p:sld>
</file>

<file path=ppt/slides/slide4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5"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.7</a:t>
            </a:r>
            <a:r>
              <a:t> </a:t>
            </a:r>
            <a:r>
              <a:t>	</a:t>
            </a:r>
            <a:r>
              <a:t>itertools</a:t>
            </a:r>
          </a:p>
        </p:txBody>
      </p:sp>
      <p:sp>
        <p:nvSpPr>
          <p:cNvPr id="3596"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597" name="Python的内建模块itertools提供了非常有用的用于操作迭代对象的函数。…"/>
          <p:cNvSpPr txBox="1"/>
          <p:nvPr/>
        </p:nvSpPr>
        <p:spPr>
          <a:xfrm>
            <a:off x="650581" y="825463"/>
            <a:ext cx="7842838" cy="10503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Python的内建模块</a:t>
            </a:r>
            <a:r>
              <a:rPr>
                <a:solidFill>
                  <a:schemeClr val="accent2">
                    <a:satOff val="-67193"/>
                    <a:lumOff val="20931"/>
                  </a:schemeClr>
                </a:solidFill>
              </a:rPr>
              <a:t>itertools</a:t>
            </a:r>
            <a:r>
              <a:t>提供了非常有用的用于操作迭代对象的函数。</a:t>
            </a:r>
          </a:p>
          <a:p>
            <a:pPr defTabSz="457200">
              <a:defRPr>
                <a:solidFill>
                  <a:srgbClr val="000000"/>
                </a:solidFill>
                <a:latin typeface="Helvetica Neue"/>
                <a:ea typeface="Helvetica Neue"/>
                <a:cs typeface="Helvetica Neue"/>
                <a:sym typeface="Helvetica Neue"/>
              </a:defRPr>
            </a:pPr>
            <a:r>
              <a:t>       首先，看看itertools提供的几个“无限”迭代器：</a:t>
            </a:r>
          </a:p>
        </p:txBody>
      </p:sp>
      <p:sp>
        <p:nvSpPr>
          <p:cNvPr id="3598" name="因为count()会创建一个无限的迭代器，所以上述代码会打印出自然数序列，根本停不下来，只能按Ctrl+C退出。…"/>
          <p:cNvSpPr txBox="1"/>
          <p:nvPr/>
        </p:nvSpPr>
        <p:spPr>
          <a:xfrm>
            <a:off x="543407" y="3425155"/>
            <a:ext cx="8057186"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因为</a:t>
            </a:r>
            <a:r>
              <a:rPr>
                <a:solidFill>
                  <a:schemeClr val="accent2">
                    <a:satOff val="-67193"/>
                    <a:lumOff val="20931"/>
                  </a:schemeClr>
                </a:solidFill>
              </a:rPr>
              <a:t>count()</a:t>
            </a:r>
            <a:r>
              <a:t>会创建一个无限的迭代器，所以上述代码会打印出自然数序列，根本停不下来，只能按</a:t>
            </a:r>
            <a:r>
              <a:rPr>
                <a:solidFill>
                  <a:schemeClr val="accent2">
                    <a:satOff val="-67193"/>
                    <a:lumOff val="20931"/>
                  </a:schemeClr>
                </a:solidFill>
              </a:rPr>
              <a:t>Ctrl+C</a:t>
            </a:r>
            <a:r>
              <a:t>退出。</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cycle()</a:t>
            </a:r>
            <a:r>
              <a:t>会把传入的一个序列无限重复下去：</a:t>
            </a:r>
          </a:p>
        </p:txBody>
      </p:sp>
      <p:pic>
        <p:nvPicPr>
          <p:cNvPr id="3599" name="图像" descr="图像"/>
          <p:cNvPicPr>
            <a:picLocks noChangeAspect="1"/>
          </p:cNvPicPr>
          <p:nvPr/>
        </p:nvPicPr>
        <p:blipFill>
          <a:blip r:embed="rId2">
            <a:extLst/>
          </a:blip>
          <a:stretch>
            <a:fillRect/>
          </a:stretch>
        </p:blipFill>
        <p:spPr>
          <a:xfrm>
            <a:off x="2730500" y="2055584"/>
            <a:ext cx="3683000" cy="1079501"/>
          </a:xfrm>
          <a:prstGeom prst="rect">
            <a:avLst/>
          </a:prstGeom>
          <a:ln w="12700">
            <a:miter lim="400000"/>
          </a:ln>
        </p:spPr>
      </p:pic>
      <p:pic>
        <p:nvPicPr>
          <p:cNvPr id="3600" name="图像" descr="图像"/>
          <p:cNvPicPr>
            <a:picLocks noChangeAspect="1"/>
          </p:cNvPicPr>
          <p:nvPr/>
        </p:nvPicPr>
        <p:blipFill>
          <a:blip r:embed="rId3">
            <a:extLst/>
          </a:blip>
          <a:stretch>
            <a:fillRect/>
          </a:stretch>
        </p:blipFill>
        <p:spPr>
          <a:xfrm>
            <a:off x="1517650" y="4580482"/>
            <a:ext cx="6108700" cy="1066801"/>
          </a:xfrm>
          <a:prstGeom prst="rect">
            <a:avLst/>
          </a:prstGeom>
          <a:ln w="12700">
            <a:miter lim="400000"/>
          </a:ln>
        </p:spPr>
      </p:pic>
      <p:sp>
        <p:nvSpPr>
          <p:cNvPr id="3601" name="同样停不下来。"/>
          <p:cNvSpPr txBox="1"/>
          <p:nvPr/>
        </p:nvSpPr>
        <p:spPr>
          <a:xfrm>
            <a:off x="915595" y="5938980"/>
            <a:ext cx="17043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同样停不下来。</a:t>
            </a:r>
          </a:p>
        </p:txBody>
      </p:sp>
    </p:spTree>
  </p:cSld>
  <p:clrMapOvr>
    <a:masterClrMapping/>
  </p:clrMapOvr>
  <p:transition xmlns:p14="http://schemas.microsoft.com/office/powerpoint/2010/main" spd="med" advClick="1"/>
</p:sld>
</file>

<file path=ppt/slides/slide4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3"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.7</a:t>
            </a:r>
            <a:r>
              <a:t> </a:t>
            </a:r>
            <a:r>
              <a:t>	</a:t>
            </a:r>
            <a:r>
              <a:t>itertools</a:t>
            </a:r>
          </a:p>
        </p:txBody>
      </p:sp>
      <p:sp>
        <p:nvSpPr>
          <p:cNvPr id="3604"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605" name="无限序列只有在。迭代时才会无限地迭代下去，如果只是创建了一个迭代对象，它不会事先把无限个元素生成出来，事实上也不可能在内存中创建无限多个元素。…"/>
          <p:cNvSpPr txBox="1"/>
          <p:nvPr/>
        </p:nvSpPr>
        <p:spPr>
          <a:xfrm>
            <a:off x="650581" y="984084"/>
            <a:ext cx="7842838" cy="1691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无限序列只有在</a:t>
            </a:r>
            <a:r>
              <a:rPr>
                <a:solidFill>
                  <a:schemeClr val="accent2">
                    <a:satOff val="-67193"/>
                    <a:lumOff val="20931"/>
                  </a:schemeClr>
                </a:solidFill>
              </a:rPr>
              <a:t>。</a:t>
            </a:r>
            <a:r>
              <a:t>迭代时才会无限地迭代下去，如果只是创建了一个迭代对象，它不会事先把无限个元素生成出来，事实上也不可能在内存中创建无限多个元素。</a:t>
            </a:r>
          </a:p>
          <a:p>
            <a:pPr defTabSz="457200">
              <a:defRPr>
                <a:solidFill>
                  <a:srgbClr val="000000"/>
                </a:solidFill>
                <a:latin typeface="Helvetica Neue"/>
                <a:ea typeface="Helvetica Neue"/>
                <a:cs typeface="Helvetica Neue"/>
                <a:sym typeface="Helvetica Neue"/>
              </a:defRPr>
            </a:pPr>
            <a:r>
              <a:t>        无限序列虽然可以无限迭代下去，但是通常会通过</a:t>
            </a:r>
            <a:r>
              <a:rPr>
                <a:solidFill>
                  <a:schemeClr val="accent2">
                    <a:satOff val="-67193"/>
                    <a:lumOff val="20931"/>
                  </a:schemeClr>
                </a:solidFill>
              </a:rPr>
              <a:t>takewhile()</a:t>
            </a:r>
            <a:r>
              <a:t>等函数根据条件判断来截取出一个有限的序列：</a:t>
            </a:r>
          </a:p>
        </p:txBody>
      </p:sp>
      <p:pic>
        <p:nvPicPr>
          <p:cNvPr id="3606" name="图像" descr="图像"/>
          <p:cNvPicPr>
            <a:picLocks noChangeAspect="1"/>
          </p:cNvPicPr>
          <p:nvPr/>
        </p:nvPicPr>
        <p:blipFill>
          <a:blip r:embed="rId2">
            <a:extLst/>
          </a:blip>
          <a:stretch>
            <a:fillRect/>
          </a:stretch>
        </p:blipFill>
        <p:spPr>
          <a:xfrm>
            <a:off x="1866900" y="3136691"/>
            <a:ext cx="5410200" cy="838201"/>
          </a:xfrm>
          <a:prstGeom prst="rect">
            <a:avLst/>
          </a:prstGeom>
          <a:ln w="12700">
            <a:miter lim="400000"/>
          </a:ln>
        </p:spPr>
      </p:pic>
      <p:sp>
        <p:nvSpPr>
          <p:cNvPr id="3607" name="itertools提供的几个迭代器操作函数更加有用。"/>
          <p:cNvSpPr txBox="1"/>
          <p:nvPr/>
        </p:nvSpPr>
        <p:spPr>
          <a:xfrm>
            <a:off x="1157195" y="4435756"/>
            <a:ext cx="4811472"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itertools提供的几个迭代器操作函数更加有用。</a:t>
            </a:r>
          </a:p>
        </p:txBody>
      </p:sp>
    </p:spTree>
  </p:cSld>
  <p:clrMapOvr>
    <a:masterClrMapping/>
  </p:clrMapOvr>
  <p:transition xmlns:p14="http://schemas.microsoft.com/office/powerpoint/2010/main" spd="med" advClick="1"/>
</p:sld>
</file>

<file path=ppt/slides/slide4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9"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.7</a:t>
            </a:r>
            <a:r>
              <a:t> </a:t>
            </a:r>
            <a:r>
              <a:t>	</a:t>
            </a:r>
            <a:r>
              <a:t>itertools</a:t>
            </a:r>
          </a:p>
        </p:txBody>
      </p:sp>
      <p:sp>
        <p:nvSpPr>
          <p:cNvPr id="3610"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611" name="形状"/>
          <p:cNvSpPr/>
          <p:nvPr/>
        </p:nvSpPr>
        <p:spPr>
          <a:xfrm>
            <a:off x="644599" y="856984"/>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612" name="metaclass："/>
          <p:cNvSpPr txBox="1"/>
          <p:nvPr/>
        </p:nvSpPr>
        <p:spPr>
          <a:xfrm>
            <a:off x="1340693" y="843016"/>
            <a:ext cx="983487" cy="401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chain():</a:t>
            </a:r>
          </a:p>
        </p:txBody>
      </p:sp>
      <p:sp>
        <p:nvSpPr>
          <p:cNvPr id="3613" name="chain()可以把一组迭代对象串联起来，形成一个更大的迭代器："/>
          <p:cNvSpPr txBox="1"/>
          <p:nvPr/>
        </p:nvSpPr>
        <p:spPr>
          <a:xfrm>
            <a:off x="1180390" y="1806547"/>
            <a:ext cx="6488024"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rPr>
                <a:solidFill>
                  <a:schemeClr val="accent2">
                    <a:satOff val="-67193"/>
                    <a:lumOff val="20931"/>
                  </a:schemeClr>
                </a:solidFill>
              </a:rPr>
              <a:t>chain()</a:t>
            </a:r>
            <a:r>
              <a:t>可以把一组迭代对象串联起来，形成一个更大的迭代器：</a:t>
            </a:r>
          </a:p>
        </p:txBody>
      </p:sp>
      <p:pic>
        <p:nvPicPr>
          <p:cNvPr id="3614" name="图像" descr="图像"/>
          <p:cNvPicPr>
            <a:picLocks noChangeAspect="1"/>
          </p:cNvPicPr>
          <p:nvPr/>
        </p:nvPicPr>
        <p:blipFill>
          <a:blip r:embed="rId2">
            <a:extLst/>
          </a:blip>
          <a:stretch>
            <a:fillRect/>
          </a:stretch>
        </p:blipFill>
        <p:spPr>
          <a:xfrm>
            <a:off x="2423218" y="3023161"/>
            <a:ext cx="4002368" cy="1607509"/>
          </a:xfrm>
          <a:prstGeom prst="rect">
            <a:avLst/>
          </a:prstGeom>
          <a:ln w="12700">
            <a:miter lim="400000"/>
          </a:ln>
        </p:spPr>
      </p:pic>
    </p:spTree>
  </p:cSld>
  <p:clrMapOvr>
    <a:masterClrMapping/>
  </p:clrMapOvr>
  <p:transition xmlns:p14="http://schemas.microsoft.com/office/powerpoint/2010/main" spd="med" advClick="1"/>
</p:sld>
</file>

<file path=ppt/slides/slide4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6"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.7</a:t>
            </a:r>
            <a:r>
              <a:t> </a:t>
            </a:r>
            <a:r>
              <a:t>	</a:t>
            </a:r>
            <a:r>
              <a:t>itertools</a:t>
            </a:r>
          </a:p>
        </p:txBody>
      </p:sp>
      <p:sp>
        <p:nvSpPr>
          <p:cNvPr id="3617"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618" name="groupby()把迭代器中相邻的重复元素挑出来放在一起："/>
          <p:cNvSpPr txBox="1"/>
          <p:nvPr/>
        </p:nvSpPr>
        <p:spPr>
          <a:xfrm>
            <a:off x="1201072" y="1426346"/>
            <a:ext cx="5641519"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rPr>
                <a:solidFill>
                  <a:schemeClr val="accent2">
                    <a:satOff val="-67193"/>
                    <a:lumOff val="20931"/>
                  </a:schemeClr>
                </a:solidFill>
              </a:rPr>
              <a:t>groupby()</a:t>
            </a:r>
            <a:r>
              <a:t>把迭代器中相邻的重复元素挑出来放在一起：</a:t>
            </a:r>
          </a:p>
        </p:txBody>
      </p:sp>
      <p:sp>
        <p:nvSpPr>
          <p:cNvPr id="3619" name="形状"/>
          <p:cNvSpPr/>
          <p:nvPr/>
        </p:nvSpPr>
        <p:spPr>
          <a:xfrm>
            <a:off x="622417" y="905006"/>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620" name="metaclass："/>
          <p:cNvSpPr txBox="1"/>
          <p:nvPr/>
        </p:nvSpPr>
        <p:spPr>
          <a:xfrm>
            <a:off x="1318510" y="891037"/>
            <a:ext cx="1322577" cy="401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groupby():</a:t>
            </a:r>
          </a:p>
        </p:txBody>
      </p:sp>
      <p:pic>
        <p:nvPicPr>
          <p:cNvPr id="3621" name="图像" descr="图像"/>
          <p:cNvPicPr>
            <a:picLocks noChangeAspect="1"/>
          </p:cNvPicPr>
          <p:nvPr/>
        </p:nvPicPr>
        <p:blipFill>
          <a:blip r:embed="rId2">
            <a:extLst/>
          </a:blip>
          <a:stretch>
            <a:fillRect/>
          </a:stretch>
        </p:blipFill>
        <p:spPr>
          <a:xfrm>
            <a:off x="1908597" y="1969024"/>
            <a:ext cx="5116196" cy="1338083"/>
          </a:xfrm>
          <a:prstGeom prst="rect">
            <a:avLst/>
          </a:prstGeom>
          <a:ln w="12700">
            <a:miter lim="400000"/>
          </a:ln>
        </p:spPr>
      </p:pic>
      <p:sp>
        <p:nvSpPr>
          <p:cNvPr id="3622" name="实际上挑选规则是通过函数完成的，只要作用于函数的两个元素返回的值相等，这两个元素就被认为是在一组的，而函数返回值作为组的key。如果要忽略大小写分组，就可以让元素'A'和'a'都返回相同的key："/>
          <p:cNvSpPr txBox="1"/>
          <p:nvPr/>
        </p:nvSpPr>
        <p:spPr>
          <a:xfrm>
            <a:off x="630438" y="3554205"/>
            <a:ext cx="7883124"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实际上挑选规则是通过函数完成的，只要作用于函数的两个元素返回的值相等，这两个元素就被认为是在一组的，而函数返回值作为组的</a:t>
            </a:r>
            <a:r>
              <a:rPr>
                <a:solidFill>
                  <a:schemeClr val="accent2">
                    <a:satOff val="-67193"/>
                    <a:lumOff val="20931"/>
                  </a:schemeClr>
                </a:solidFill>
              </a:rPr>
              <a:t>key</a:t>
            </a:r>
            <a:r>
              <a:t>。如果要忽略大小写分组，就可以让元素'</a:t>
            </a:r>
            <a:r>
              <a:rPr>
                <a:solidFill>
                  <a:schemeClr val="accent2">
                    <a:satOff val="-67193"/>
                    <a:lumOff val="20931"/>
                  </a:schemeClr>
                </a:solidFill>
              </a:rPr>
              <a:t>A</a:t>
            </a:r>
            <a:r>
              <a:t>'和'</a:t>
            </a:r>
            <a:r>
              <a:rPr>
                <a:solidFill>
                  <a:schemeClr val="accent2">
                    <a:satOff val="-67193"/>
                    <a:lumOff val="20931"/>
                  </a:schemeClr>
                </a:solidFill>
              </a:rPr>
              <a:t>a</a:t>
            </a:r>
            <a:r>
              <a:t>'都返回相同的</a:t>
            </a:r>
            <a:r>
              <a:rPr>
                <a:solidFill>
                  <a:schemeClr val="accent2">
                    <a:satOff val="-67193"/>
                    <a:lumOff val="20931"/>
                  </a:schemeClr>
                </a:solidFill>
              </a:rPr>
              <a:t>key</a:t>
            </a:r>
            <a:r>
              <a:t>：</a:t>
            </a:r>
          </a:p>
        </p:txBody>
      </p:sp>
      <p:pic>
        <p:nvPicPr>
          <p:cNvPr id="3623" name="图像" descr="图像"/>
          <p:cNvPicPr>
            <a:picLocks noChangeAspect="1"/>
          </p:cNvPicPr>
          <p:nvPr/>
        </p:nvPicPr>
        <p:blipFill>
          <a:blip r:embed="rId3">
            <a:extLst/>
          </a:blip>
          <a:stretch>
            <a:fillRect/>
          </a:stretch>
        </p:blipFill>
        <p:spPr>
          <a:xfrm>
            <a:off x="977900" y="4752911"/>
            <a:ext cx="7188200" cy="1473201"/>
          </a:xfrm>
          <a:prstGeom prst="rect">
            <a:avLst/>
          </a:prstGeom>
          <a:ln w="12700">
            <a:miter lim="400000"/>
          </a:ln>
        </p:spPr>
      </p:pic>
    </p:spTree>
  </p:cSld>
  <p:clrMapOvr>
    <a:masterClrMapping/>
  </p:clrMapOvr>
  <p:transition xmlns:p14="http://schemas.microsoft.com/office/powerpoint/2010/main" spd="med" advClick="1"/>
</p:sld>
</file>

<file path=ppt/slides/slide4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5"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.7</a:t>
            </a:r>
            <a:r>
              <a:t> </a:t>
            </a:r>
            <a:r>
              <a:t>	</a:t>
            </a:r>
            <a:r>
              <a:t>itertools</a:t>
            </a:r>
          </a:p>
        </p:txBody>
      </p:sp>
      <p:sp>
        <p:nvSpPr>
          <p:cNvPr id="3626"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627" name="形状"/>
          <p:cNvSpPr/>
          <p:nvPr/>
        </p:nvSpPr>
        <p:spPr>
          <a:xfrm>
            <a:off x="644599" y="856984"/>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628" name="metaclass："/>
          <p:cNvSpPr txBox="1"/>
          <p:nvPr/>
        </p:nvSpPr>
        <p:spPr>
          <a:xfrm>
            <a:off x="1340693" y="843016"/>
            <a:ext cx="682751"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练习:</a:t>
            </a:r>
          </a:p>
        </p:txBody>
      </p:sp>
      <p:sp>
        <p:nvSpPr>
          <p:cNvPr id="3629" name="计算圆周率可以根据公式：…"/>
          <p:cNvSpPr txBox="1"/>
          <p:nvPr/>
        </p:nvSpPr>
        <p:spPr>
          <a:xfrm>
            <a:off x="1152308" y="1409970"/>
            <a:ext cx="6153583"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计算圆周率可以根据公式：</a:t>
            </a:r>
          </a:p>
          <a:p>
            <a:pPr defTabSz="457200">
              <a:defRPr>
                <a:solidFill>
                  <a:srgbClr val="000000"/>
                </a:solidFill>
                <a:latin typeface="Helvetica Neue"/>
                <a:ea typeface="Helvetica Neue"/>
                <a:cs typeface="Helvetica Neue"/>
                <a:sym typeface="Helvetica Neue"/>
              </a:defRPr>
            </a:pPr>
            <a:r>
              <a:t>利用Python提供的itertools模块，计算这个序列的前N项和：</a:t>
            </a:r>
          </a:p>
        </p:txBody>
      </p:sp>
      <p:sp>
        <p:nvSpPr>
          <p:cNvPr id="3630" name="def pi(N):…"/>
          <p:cNvSpPr txBox="1"/>
          <p:nvPr/>
        </p:nvSpPr>
        <p:spPr>
          <a:xfrm>
            <a:off x="930493" y="2256327"/>
            <a:ext cx="7283014" cy="286862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pi</a:t>
            </a:r>
            <a:r>
              <a:rPr>
                <a:solidFill>
                  <a:srgbClr val="666600"/>
                </a:solidFill>
              </a:rPr>
              <a:t>(</a:t>
            </a:r>
            <a:r>
              <a:rPr>
                <a:solidFill>
                  <a:srgbClr val="668099">
                    <a:alpha val="40000"/>
                  </a:srgbClr>
                </a:solidFill>
              </a:rPr>
              <a:t>N</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t>' 计算pi的值 '</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    </a:t>
            </a:r>
            <a:r>
              <a:t># step 1: 创建一个奇数序列: 1, 3, 5, 7, 9, ...</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p>
          <a:p>
            <a:pPr marL="457200" indent="-317500" defTabSz="457200">
              <a:buClr>
                <a:srgbClr val="668099">
                  <a:alpha val="40000"/>
                </a:srgbClr>
              </a:buClr>
              <a:buSzPct val="100000"/>
              <a:buFont typeface="Monaco"/>
              <a:buAutoNum type="arabicPeriod" startAt="5"/>
              <a:defRPr sz="1400">
                <a:solidFill>
                  <a:srgbClr val="880000"/>
                </a:solidFill>
                <a:latin typeface="Monaco"/>
                <a:ea typeface="Monaco"/>
                <a:cs typeface="Monaco"/>
                <a:sym typeface="Monaco"/>
              </a:defRPr>
            </a:pPr>
            <a:r>
              <a:rPr>
                <a:solidFill>
                  <a:srgbClr val="668099">
                    <a:alpha val="40000"/>
                  </a:srgbClr>
                </a:solidFill>
              </a:rPr>
              <a:t>    </a:t>
            </a:r>
            <a:r>
              <a:t># step 2: 取该序列的前N项: 1, 3, 5, 7, 9, ..., 2*N-1.</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5"/>
              <a:defRPr sz="1400">
                <a:solidFill>
                  <a:srgbClr val="668099">
                    <a:alpha val="40000"/>
                  </a:srgbClr>
                </a:solidFill>
                <a:latin typeface="Monaco"/>
                <a:ea typeface="Monaco"/>
                <a:cs typeface="Monaco"/>
                <a:sym typeface="Monaco"/>
              </a:defRPr>
            </a:pPr>
          </a:p>
          <a:p>
            <a:pPr marL="457200" indent="-317500" defTabSz="457200">
              <a:buClr>
                <a:srgbClr val="668099">
                  <a:alpha val="40000"/>
                </a:srgbClr>
              </a:buClr>
              <a:buSzPct val="100000"/>
              <a:buFont typeface="Monaco"/>
              <a:buAutoNum type="arabicPeriod" startAt="7"/>
              <a:defRPr sz="1400">
                <a:solidFill>
                  <a:srgbClr val="880000"/>
                </a:solidFill>
                <a:latin typeface="Monaco"/>
                <a:ea typeface="Monaco"/>
                <a:cs typeface="Monaco"/>
                <a:sym typeface="Monaco"/>
              </a:defRPr>
            </a:pPr>
            <a:r>
              <a:rPr>
                <a:solidFill>
                  <a:srgbClr val="668099">
                    <a:alpha val="40000"/>
                  </a:srgbClr>
                </a:solidFill>
              </a:rPr>
              <a:t>    </a:t>
            </a:r>
            <a:r>
              <a:t># step 3: 添加正负符号并用4除: 4/1, -4/3, 4/5, -4/7, 4/9, ...</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7"/>
              <a:defRPr sz="1400">
                <a:solidFill>
                  <a:srgbClr val="668099">
                    <a:alpha val="40000"/>
                  </a:srgbClr>
                </a:solidFill>
                <a:latin typeface="Monaco"/>
                <a:ea typeface="Monaco"/>
                <a:cs typeface="Monaco"/>
                <a:sym typeface="Monaco"/>
              </a:defRPr>
            </a:pPr>
          </a:p>
          <a:p>
            <a:pPr marL="457200" indent="-317500" defTabSz="457200">
              <a:buClr>
                <a:srgbClr val="668099">
                  <a:alpha val="40000"/>
                </a:srgbClr>
              </a:buClr>
              <a:buSzPct val="100000"/>
              <a:buFont typeface="Monaco"/>
              <a:buAutoNum type="arabicPeriod" startAt="9"/>
              <a:defRPr sz="1400">
                <a:solidFill>
                  <a:srgbClr val="880000"/>
                </a:solidFill>
                <a:latin typeface="Monaco"/>
                <a:ea typeface="Monaco"/>
                <a:cs typeface="Monaco"/>
                <a:sym typeface="Monaco"/>
              </a:defRPr>
            </a:pPr>
            <a:r>
              <a:rPr>
                <a:solidFill>
                  <a:srgbClr val="668099">
                    <a:alpha val="40000"/>
                  </a:srgbClr>
                </a:solidFill>
              </a:rPr>
              <a:t>    </a:t>
            </a:r>
            <a:r>
              <a:t># step 4: 求和:</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9"/>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006666"/>
                </a:solidFill>
              </a:rPr>
              <a:t>3.14</a:t>
            </a:r>
          </a:p>
        </p:txBody>
      </p:sp>
    </p:spTree>
  </p:cSld>
  <p:clrMapOvr>
    <a:masterClrMapping/>
  </p:clrMapOvr>
  <p:transition xmlns:p14="http://schemas.microsoft.com/office/powerpoint/2010/main" spd="med" advClick="1"/>
</p:sld>
</file>

<file path=ppt/slides/slide4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2"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.8</a:t>
            </a:r>
            <a:r>
              <a:t> </a:t>
            </a:r>
            <a:r>
              <a:t>	</a:t>
            </a:r>
            <a:r>
              <a:t>contextlib</a:t>
            </a:r>
          </a:p>
        </p:txBody>
      </p:sp>
      <p:sp>
        <p:nvSpPr>
          <p:cNvPr id="3633"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634" name="在Python中，读写文件这样的资源要特别注意，必须在使用完毕后正确关闭它们。正确关闭文件资源的一个方法是使用try...finally："/>
          <p:cNvSpPr txBox="1"/>
          <p:nvPr/>
        </p:nvSpPr>
        <p:spPr>
          <a:xfrm>
            <a:off x="594366" y="970023"/>
            <a:ext cx="7955268"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在Python中，读写文件这样的资源要特别注意，必须在使用完毕后正确关闭它们。正确关闭文件资源的一个方法是使用</a:t>
            </a:r>
            <a:r>
              <a:rPr>
                <a:solidFill>
                  <a:schemeClr val="accent2">
                    <a:satOff val="-67193"/>
                    <a:lumOff val="20931"/>
                  </a:schemeClr>
                </a:solidFill>
              </a:rPr>
              <a:t>try...finally</a:t>
            </a:r>
            <a:r>
              <a:t>：</a:t>
            </a:r>
          </a:p>
        </p:txBody>
      </p:sp>
      <p:sp>
        <p:nvSpPr>
          <p:cNvPr id="3635" name="写try...finally非常繁琐。Python的with语句可以使用户非常方便地使用资源，而不必担心资源没有关闭，所以上面的代码可以简化为："/>
          <p:cNvSpPr txBox="1"/>
          <p:nvPr/>
        </p:nvSpPr>
        <p:spPr>
          <a:xfrm>
            <a:off x="630438" y="3689851"/>
            <a:ext cx="7883124"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写</a:t>
            </a:r>
            <a:r>
              <a:rPr>
                <a:solidFill>
                  <a:schemeClr val="accent2">
                    <a:satOff val="-67193"/>
                    <a:lumOff val="20931"/>
                  </a:schemeClr>
                </a:solidFill>
              </a:rPr>
              <a:t>try...finally</a:t>
            </a:r>
            <a:r>
              <a:t>非常繁琐。Python的</a:t>
            </a:r>
            <a:r>
              <a:rPr>
                <a:solidFill>
                  <a:schemeClr val="accent2">
                    <a:satOff val="-67193"/>
                    <a:lumOff val="20931"/>
                  </a:schemeClr>
                </a:solidFill>
              </a:rPr>
              <a:t>with</a:t>
            </a:r>
            <a:r>
              <a:t>语句可以使用户非常方便地使用资源，而不必担心资源没有关闭，所以上面的代码可以简化为：</a:t>
            </a:r>
          </a:p>
        </p:txBody>
      </p:sp>
      <p:sp>
        <p:nvSpPr>
          <p:cNvPr id="3636" name="try:…"/>
          <p:cNvSpPr txBox="1"/>
          <p:nvPr/>
        </p:nvSpPr>
        <p:spPr>
          <a:xfrm>
            <a:off x="2424126" y="1903045"/>
            <a:ext cx="4295748" cy="15243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try</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f </a:t>
            </a:r>
            <a:r>
              <a:rPr>
                <a:solidFill>
                  <a:srgbClr val="666600"/>
                </a:solidFill>
              </a:rPr>
              <a:t>=</a:t>
            </a:r>
            <a:r>
              <a:rPr>
                <a:solidFill>
                  <a:srgbClr val="668099">
                    <a:alpha val="40000"/>
                  </a:srgbClr>
                </a:solidFill>
              </a:rPr>
              <a:t> open</a:t>
            </a:r>
            <a:r>
              <a:rPr>
                <a:solidFill>
                  <a:srgbClr val="666600"/>
                </a:solidFill>
              </a:rPr>
              <a:t>(</a:t>
            </a:r>
            <a:r>
              <a:t>'/path/to/file'</a:t>
            </a:r>
            <a:r>
              <a:rPr>
                <a:solidFill>
                  <a:srgbClr val="666600"/>
                </a:solidFill>
              </a:rPr>
              <a:t>,</a:t>
            </a:r>
            <a:r>
              <a:rPr>
                <a:solidFill>
                  <a:srgbClr val="668099">
                    <a:alpha val="40000"/>
                  </a:srgbClr>
                </a:solidFill>
              </a:rPr>
              <a:t> </a:t>
            </a:r>
            <a:r>
              <a:t>'r'</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f</a:t>
            </a:r>
            <a:r>
              <a:rPr>
                <a:solidFill>
                  <a:srgbClr val="666600"/>
                </a:solidFill>
              </a:rPr>
              <a:t>.</a:t>
            </a:r>
            <a:r>
              <a:t>read</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finally</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f</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f</a:t>
            </a:r>
            <a:r>
              <a:rPr>
                <a:solidFill>
                  <a:srgbClr val="666600"/>
                </a:solidFill>
              </a:rPr>
              <a:t>.</a:t>
            </a:r>
            <a:r>
              <a:t>close</a:t>
            </a:r>
            <a:r>
              <a:rPr>
                <a:solidFill>
                  <a:srgbClr val="666600"/>
                </a:solidFill>
              </a:rPr>
              <a:t>()</a:t>
            </a:r>
          </a:p>
        </p:txBody>
      </p:sp>
      <p:sp>
        <p:nvSpPr>
          <p:cNvPr id="3637" name="with open('/path/to/file', 'r') as f:…"/>
          <p:cNvSpPr txBox="1"/>
          <p:nvPr/>
        </p:nvSpPr>
        <p:spPr>
          <a:xfrm>
            <a:off x="2264080" y="4685103"/>
            <a:ext cx="4615840"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000088"/>
                </a:solidFill>
              </a:rPr>
              <a:t>with</a:t>
            </a:r>
            <a:r>
              <a:rPr>
                <a:solidFill>
                  <a:srgbClr val="668099">
                    <a:alpha val="40000"/>
                  </a:srgbClr>
                </a:solidFill>
              </a:rPr>
              <a:t> open</a:t>
            </a:r>
            <a:r>
              <a:rPr>
                <a:solidFill>
                  <a:srgbClr val="666600"/>
                </a:solidFill>
              </a:rPr>
              <a:t>(</a:t>
            </a:r>
            <a:r>
              <a:t>'/path/to/file'</a:t>
            </a:r>
            <a:r>
              <a:rPr>
                <a:solidFill>
                  <a:srgbClr val="666600"/>
                </a:solidFill>
              </a:rPr>
              <a:t>,</a:t>
            </a:r>
            <a:r>
              <a:rPr>
                <a:solidFill>
                  <a:srgbClr val="668099">
                    <a:alpha val="40000"/>
                  </a:srgbClr>
                </a:solidFill>
              </a:rPr>
              <a:t> </a:t>
            </a:r>
            <a:r>
              <a:t>'r'</a:t>
            </a:r>
            <a:r>
              <a:rPr>
                <a:solidFill>
                  <a:srgbClr val="666600"/>
                </a:solidFill>
              </a:rPr>
              <a:t>)</a:t>
            </a:r>
            <a:r>
              <a:rPr>
                <a:solidFill>
                  <a:srgbClr val="668099">
                    <a:alpha val="40000"/>
                  </a:srgbClr>
                </a:solidFill>
              </a:rPr>
              <a:t> </a:t>
            </a:r>
            <a:r>
              <a:rPr>
                <a:solidFill>
                  <a:srgbClr val="000088"/>
                </a:solidFill>
              </a:rPr>
              <a:t>as</a:t>
            </a:r>
            <a:r>
              <a:rPr>
                <a:solidFill>
                  <a:srgbClr val="668099">
                    <a:alpha val="40000"/>
                  </a:srgbClr>
                </a:solidFill>
              </a:rPr>
              <a:t> f</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f</a:t>
            </a:r>
            <a:r>
              <a:rPr>
                <a:solidFill>
                  <a:srgbClr val="666600"/>
                </a:solidFill>
              </a:rPr>
              <a:t>.</a:t>
            </a:r>
            <a:r>
              <a:t>read</a:t>
            </a:r>
            <a:r>
              <a:rPr>
                <a:solidFill>
                  <a:srgbClr val="666600"/>
                </a:solidFill>
              </a:rPr>
              <a:t>()</a:t>
            </a:r>
          </a:p>
        </p:txBody>
      </p:sp>
    </p:spTree>
  </p:cSld>
  <p:clrMapOvr>
    <a:masterClrMapping/>
  </p:clrMapOvr>
  <p:transition xmlns:p14="http://schemas.microsoft.com/office/powerpoint/2010/main" spd="med" advClick="1"/>
</p:sld>
</file>

<file path=ppt/slides/slide4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9"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.8</a:t>
            </a:r>
            <a:r>
              <a:t> </a:t>
            </a:r>
            <a:r>
              <a:t>	</a:t>
            </a:r>
            <a:r>
              <a:t>contextlib</a:t>
            </a:r>
          </a:p>
        </p:txBody>
      </p:sp>
      <p:sp>
        <p:nvSpPr>
          <p:cNvPr id="3640"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641" name="并不是只有open()函数返回的fp对象才能使用with语句。实际上，任何对象，只要正确实现了上下文管理，就可以用于with语句。…"/>
          <p:cNvSpPr txBox="1"/>
          <p:nvPr/>
        </p:nvSpPr>
        <p:spPr>
          <a:xfrm>
            <a:off x="594366" y="970023"/>
            <a:ext cx="7955268" cy="13806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并不是只有</a:t>
            </a:r>
            <a:r>
              <a:rPr>
                <a:solidFill>
                  <a:schemeClr val="accent2">
                    <a:satOff val="-67193"/>
                    <a:lumOff val="20931"/>
                  </a:schemeClr>
                </a:solidFill>
              </a:rPr>
              <a:t>open()</a:t>
            </a:r>
            <a:r>
              <a:t>函数返回的</a:t>
            </a:r>
            <a:r>
              <a:rPr>
                <a:solidFill>
                  <a:schemeClr val="accent2">
                    <a:satOff val="-67193"/>
                    <a:lumOff val="20931"/>
                  </a:schemeClr>
                </a:solidFill>
              </a:rPr>
              <a:t>fp</a:t>
            </a:r>
            <a:r>
              <a:t>对象才能使用</a:t>
            </a:r>
            <a:r>
              <a:rPr>
                <a:solidFill>
                  <a:schemeClr val="accent2">
                    <a:satOff val="-67193"/>
                    <a:lumOff val="20931"/>
                  </a:schemeClr>
                </a:solidFill>
              </a:rPr>
              <a:t>with</a:t>
            </a:r>
            <a:r>
              <a:t>语句。实际上，任何对象，只要正确实现了上下文管理，就可以用于</a:t>
            </a:r>
            <a:r>
              <a:rPr>
                <a:solidFill>
                  <a:schemeClr val="accent2">
                    <a:satOff val="-67193"/>
                    <a:lumOff val="20931"/>
                  </a:schemeClr>
                </a:solidFill>
              </a:rPr>
              <a:t>with</a:t>
            </a:r>
            <a:r>
              <a:t>语句。</a:t>
            </a:r>
          </a:p>
          <a:p>
            <a:pPr defTabSz="457200">
              <a:defRPr>
                <a:solidFill>
                  <a:srgbClr val="000000"/>
                </a:solidFill>
                <a:latin typeface="Helvetica Neue"/>
                <a:ea typeface="Helvetica Neue"/>
                <a:cs typeface="Helvetica Neue"/>
                <a:sym typeface="Helvetica Neue"/>
              </a:defRPr>
            </a:pPr>
            <a:r>
              <a:t>        实现上下文管理是通过</a:t>
            </a:r>
            <a:r>
              <a:rPr>
                <a:solidFill>
                  <a:schemeClr val="accent2">
                    <a:satOff val="-67193"/>
                    <a:lumOff val="20931"/>
                  </a:schemeClr>
                </a:solidFill>
              </a:rPr>
              <a:t>__enter__</a:t>
            </a:r>
            <a:r>
              <a:t>和</a:t>
            </a:r>
            <a:r>
              <a:rPr>
                <a:solidFill>
                  <a:schemeClr val="accent2">
                    <a:satOff val="-67193"/>
                    <a:lumOff val="20931"/>
                  </a:schemeClr>
                </a:solidFill>
              </a:rPr>
              <a:t>__exit__</a:t>
            </a:r>
            <a:r>
              <a:t>这两个方法实现的。例如，下面的</a:t>
            </a:r>
            <a:r>
              <a:rPr>
                <a:solidFill>
                  <a:schemeClr val="accent2">
                    <a:satOff val="-67193"/>
                    <a:lumOff val="20931"/>
                  </a:schemeClr>
                </a:solidFill>
              </a:rPr>
              <a:t>class</a:t>
            </a:r>
            <a:r>
              <a:t>实现了这两个方法：</a:t>
            </a:r>
          </a:p>
        </p:txBody>
      </p:sp>
      <p:sp>
        <p:nvSpPr>
          <p:cNvPr id="3642" name="这样就可以把自己写的资源对象用于with语句："/>
          <p:cNvSpPr txBox="1"/>
          <p:nvPr/>
        </p:nvSpPr>
        <p:spPr>
          <a:xfrm>
            <a:off x="551459" y="5207613"/>
            <a:ext cx="7883124"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这样就可以把自己写的资源对象用于with语句：</a:t>
            </a:r>
          </a:p>
        </p:txBody>
      </p:sp>
      <p:sp>
        <p:nvSpPr>
          <p:cNvPr id="3643" name="class Query(object):…"/>
          <p:cNvSpPr txBox="1"/>
          <p:nvPr/>
        </p:nvSpPr>
        <p:spPr>
          <a:xfrm>
            <a:off x="1730593" y="2418982"/>
            <a:ext cx="5682814" cy="27203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2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Query</a:t>
            </a:r>
            <a:r>
              <a:rPr>
                <a:solidFill>
                  <a:srgbClr val="666600"/>
                </a:solidFill>
              </a:rPr>
              <a:t>(</a:t>
            </a:r>
            <a:r>
              <a:rPr>
                <a:solidFill>
                  <a:srgbClr val="668099">
                    <a:alpha val="40000"/>
                  </a:srgbClr>
                </a:solidFill>
              </a:rP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t>self</a:t>
            </a:r>
            <a:r>
              <a:rPr>
                <a:solidFill>
                  <a:srgbClr val="666600"/>
                </a:solidFill>
              </a:rPr>
              <a:t>,</a:t>
            </a:r>
            <a:r>
              <a:t> name</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self</a:t>
            </a:r>
            <a:r>
              <a:rPr>
                <a:solidFill>
                  <a:srgbClr val="666600"/>
                </a:solidFill>
              </a:rPr>
              <a:t>.</a:t>
            </a:r>
            <a:r>
              <a:t>name </a:t>
            </a:r>
            <a:r>
              <a:rPr>
                <a:solidFill>
                  <a:srgbClr val="666600"/>
                </a:solidFill>
              </a:rPr>
              <a:t>=</a:t>
            </a:r>
            <a:r>
              <a:t> name</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def</a:t>
            </a:r>
            <a:r>
              <a:t> __enter__</a:t>
            </a:r>
            <a:r>
              <a:rPr>
                <a:solidFill>
                  <a:srgbClr val="666600"/>
                </a:solidFill>
              </a:rPr>
              <a:t>(</a:t>
            </a:r>
            <a:r>
              <a:t>self</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'Begin'</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return</a:t>
            </a:r>
            <a:r>
              <a:t> self</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def</a:t>
            </a:r>
            <a:r>
              <a:t> __exit__</a:t>
            </a:r>
            <a:r>
              <a:rPr>
                <a:solidFill>
                  <a:srgbClr val="666600"/>
                </a:solidFill>
              </a:rPr>
              <a:t>(</a:t>
            </a:r>
            <a:r>
              <a:t>self</a:t>
            </a:r>
            <a:r>
              <a:rPr>
                <a:solidFill>
                  <a:srgbClr val="666600"/>
                </a:solidFill>
              </a:rPr>
              <a:t>,</a:t>
            </a:r>
            <a:r>
              <a:t> exc_type</a:t>
            </a:r>
            <a:r>
              <a:rPr>
                <a:solidFill>
                  <a:srgbClr val="666600"/>
                </a:solidFill>
              </a:rPr>
              <a:t>,</a:t>
            </a:r>
            <a:r>
              <a:t> exc_value</a:t>
            </a:r>
            <a:r>
              <a:rPr>
                <a:solidFill>
                  <a:srgbClr val="666600"/>
                </a:solidFill>
              </a:rPr>
              <a:t>,</a:t>
            </a:r>
            <a:r>
              <a:t> traceback</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if</a:t>
            </a:r>
            <a:r>
              <a:t> exc_type</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'Error'</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else</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'End'</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def</a:t>
            </a:r>
            <a:r>
              <a:t> query</a:t>
            </a:r>
            <a:r>
              <a:rPr>
                <a:solidFill>
                  <a:srgbClr val="666600"/>
                </a:solidFill>
              </a:rPr>
              <a:t>(</a:t>
            </a:r>
            <a:r>
              <a:t>self</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'Query info about %s...'</a:t>
            </a:r>
            <a:r>
              <a:rPr>
                <a:solidFill>
                  <a:srgbClr val="668099">
                    <a:alpha val="40000"/>
                  </a:srgbClr>
                </a:solidFill>
              </a:rPr>
              <a:t> </a:t>
            </a:r>
            <a:r>
              <a:rPr>
                <a:solidFill>
                  <a:srgbClr val="666600"/>
                </a:solidFill>
              </a:rPr>
              <a:t>%</a:t>
            </a:r>
            <a:r>
              <a:rPr>
                <a:solidFill>
                  <a:srgbClr val="668099">
                    <a:alpha val="40000"/>
                  </a:srgbClr>
                </a:solidFill>
              </a:rPr>
              <a:t> self</a:t>
            </a:r>
            <a:r>
              <a:rPr>
                <a:solidFill>
                  <a:srgbClr val="666600"/>
                </a:solidFill>
              </a:rPr>
              <a:t>.</a:t>
            </a:r>
            <a:r>
              <a:rPr>
                <a:solidFill>
                  <a:srgbClr val="668099">
                    <a:alpha val="40000"/>
                  </a:srgbClr>
                </a:solidFill>
              </a:rPr>
              <a:t>name</a:t>
            </a:r>
            <a:r>
              <a:rPr>
                <a:solidFill>
                  <a:srgbClr val="666600"/>
                </a:solidFill>
              </a:rPr>
              <a:t>)</a:t>
            </a:r>
          </a:p>
        </p:txBody>
      </p:sp>
      <p:sp>
        <p:nvSpPr>
          <p:cNvPr id="3644" name="with Query('Bob') as q:…"/>
          <p:cNvSpPr txBox="1"/>
          <p:nvPr/>
        </p:nvSpPr>
        <p:spPr>
          <a:xfrm>
            <a:off x="2747698" y="5684869"/>
            <a:ext cx="3122078"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with</a:t>
            </a:r>
            <a:r>
              <a:rPr>
                <a:solidFill>
                  <a:srgbClr val="668099">
                    <a:alpha val="40000"/>
                  </a:srgbClr>
                </a:solidFill>
              </a:rPr>
              <a:t> </a:t>
            </a:r>
            <a:r>
              <a:rPr>
                <a:solidFill>
                  <a:srgbClr val="660066"/>
                </a:solidFill>
              </a:rPr>
              <a:t>Query</a:t>
            </a:r>
            <a:r>
              <a:rPr>
                <a:solidFill>
                  <a:srgbClr val="666600"/>
                </a:solidFill>
              </a:rPr>
              <a:t>(</a:t>
            </a:r>
            <a:r>
              <a:rPr>
                <a:solidFill>
                  <a:srgbClr val="008800"/>
                </a:solidFill>
              </a:rPr>
              <a:t>'Bob'</a:t>
            </a:r>
            <a:r>
              <a:rPr>
                <a:solidFill>
                  <a:srgbClr val="666600"/>
                </a:solidFill>
              </a:rPr>
              <a:t>)</a:t>
            </a:r>
            <a:r>
              <a:rPr>
                <a:solidFill>
                  <a:srgbClr val="668099">
                    <a:alpha val="40000"/>
                  </a:srgbClr>
                </a:solidFill>
              </a:rPr>
              <a:t> </a:t>
            </a:r>
            <a:r>
              <a:t>as</a:t>
            </a:r>
            <a:r>
              <a:rPr>
                <a:solidFill>
                  <a:srgbClr val="668099">
                    <a:alpha val="40000"/>
                  </a:srgbClr>
                </a:solidFill>
              </a:rPr>
              <a:t> q</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q</a:t>
            </a:r>
            <a:r>
              <a:rPr>
                <a:solidFill>
                  <a:srgbClr val="666600"/>
                </a:solidFill>
              </a:rPr>
              <a:t>.</a:t>
            </a:r>
            <a:r>
              <a:t>query</a:t>
            </a:r>
            <a:r>
              <a:rPr>
                <a:solidFill>
                  <a:srgbClr val="666600"/>
                </a:solidFill>
              </a:rPr>
              <a:t>()</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3.3 输入和输出"/>
          <p:cNvSpPr txBox="1"/>
          <p:nvPr/>
        </p:nvSpPr>
        <p:spPr>
          <a:xfrm>
            <a:off x="-4947"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4.2	</a:t>
            </a:r>
            <a:r>
              <a:t>字符串和编码</a:t>
            </a:r>
          </a:p>
        </p:txBody>
      </p:sp>
      <p:sp>
        <p:nvSpPr>
          <p:cNvPr id="472" name="输入："/>
          <p:cNvSpPr txBox="1"/>
          <p:nvPr/>
        </p:nvSpPr>
        <p:spPr>
          <a:xfrm>
            <a:off x="1027515" y="986014"/>
            <a:ext cx="2034289"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2400">
                <a:solidFill>
                  <a:srgbClr val="000000"/>
                </a:solidFill>
                <a:latin typeface="微软雅黑"/>
                <a:ea typeface="微软雅黑"/>
                <a:cs typeface="微软雅黑"/>
                <a:sym typeface="微软雅黑"/>
              </a:defRPr>
            </a:pPr>
            <a:r>
              <a:t>python</a:t>
            </a:r>
            <a:r>
              <a:t>编码</a:t>
            </a:r>
            <a:r>
              <a:t>：</a:t>
            </a:r>
          </a:p>
        </p:txBody>
      </p:sp>
      <p:sp>
        <p:nvSpPr>
          <p:cNvPr id="473"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474" name="Rectangle 8"/>
          <p:cNvSpPr txBox="1"/>
          <p:nvPr/>
        </p:nvSpPr>
        <p:spPr>
          <a:xfrm>
            <a:off x="502012" y="1883128"/>
            <a:ext cx="7996815" cy="1361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nSpc>
                <a:spcPct val="150000"/>
              </a:lnSpc>
              <a:defRPr>
                <a:solidFill>
                  <a:srgbClr val="191919"/>
                </a:solidFill>
                <a:latin typeface="微软雅黑"/>
                <a:ea typeface="微软雅黑"/>
                <a:cs typeface="微软雅黑"/>
                <a:sym typeface="微软雅黑"/>
              </a:defRPr>
            </a:pPr>
            <a:r>
              <a:t>由于Python的字符串类型是</a:t>
            </a:r>
            <a:r>
              <a:rPr>
                <a:solidFill>
                  <a:srgbClr val="405E7E"/>
                </a:solidFill>
              </a:rPr>
              <a:t>str</a:t>
            </a:r>
            <a:r>
              <a:t>，在内存中以Unicode表示，一个字符对应若干个字节。如果要在网络上传输，或者保存到磁盘上，就需要把</a:t>
            </a:r>
            <a:r>
              <a:rPr>
                <a:solidFill>
                  <a:srgbClr val="405E7E"/>
                </a:solidFill>
              </a:rPr>
              <a:t>str</a:t>
            </a:r>
            <a:r>
              <a:t>变为以字节为单位的</a:t>
            </a:r>
            <a:r>
              <a:rPr>
                <a:solidFill>
                  <a:srgbClr val="405E7E"/>
                </a:solidFill>
              </a:rPr>
              <a:t>bytes</a:t>
            </a:r>
            <a:r>
              <a:t>。 </a:t>
            </a:r>
          </a:p>
        </p:txBody>
      </p:sp>
      <p:sp>
        <p:nvSpPr>
          <p:cNvPr id="475" name="Rectangle 9"/>
          <p:cNvSpPr txBox="1"/>
          <p:nvPr/>
        </p:nvSpPr>
        <p:spPr>
          <a:xfrm>
            <a:off x="632428" y="3503939"/>
            <a:ext cx="7879144" cy="75565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nSpc>
                <a:spcPct val="150000"/>
              </a:lnSpc>
              <a:defRPr>
                <a:solidFill>
                  <a:srgbClr val="191919"/>
                </a:solidFill>
                <a:latin typeface="微软雅黑"/>
                <a:ea typeface="微软雅黑"/>
                <a:cs typeface="微软雅黑"/>
                <a:sym typeface="微软雅黑"/>
              </a:defRPr>
            </a:pPr>
            <a:r>
              <a:t>Python对</a:t>
            </a:r>
            <a:r>
              <a:rPr>
                <a:solidFill>
                  <a:srgbClr val="405E7E"/>
                </a:solidFill>
              </a:rPr>
              <a:t>bytes</a:t>
            </a:r>
            <a:r>
              <a:t>类型的数据用带b前缀的单引号或双引号表示：</a:t>
            </a:r>
          </a:p>
          <a:p>
            <a:pPr>
              <a:lnSpc>
                <a:spcPct val="150000"/>
              </a:lnSpc>
              <a:defRPr>
                <a:solidFill>
                  <a:srgbClr val="191919"/>
                </a:solidFill>
                <a:latin typeface="微软雅黑"/>
                <a:ea typeface="微软雅黑"/>
                <a:cs typeface="微软雅黑"/>
                <a:sym typeface="微软雅黑"/>
              </a:defRPr>
            </a:pPr>
            <a:r>
              <a:t>x = b'ABC' </a:t>
            </a:r>
          </a:p>
        </p:txBody>
      </p:sp>
    </p:spTree>
  </p:cSld>
  <p:clrMapOvr>
    <a:masterClrMapping/>
  </p:clrMapOvr>
  <p:transition xmlns:p14="http://schemas.microsoft.com/office/powerpoint/2010/main" spd="med" advClick="1"/>
</p:sld>
</file>

<file path=ppt/slides/slide4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6"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.8</a:t>
            </a:r>
            <a:r>
              <a:t> </a:t>
            </a:r>
            <a:r>
              <a:t>	</a:t>
            </a:r>
            <a:r>
              <a:t>contextlib</a:t>
            </a:r>
          </a:p>
        </p:txBody>
      </p:sp>
      <p:sp>
        <p:nvSpPr>
          <p:cNvPr id="3647"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648" name="形状"/>
          <p:cNvSpPr/>
          <p:nvPr/>
        </p:nvSpPr>
        <p:spPr>
          <a:xfrm>
            <a:off x="644599" y="856984"/>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649" name="metaclass："/>
          <p:cNvSpPr txBox="1"/>
          <p:nvPr/>
        </p:nvSpPr>
        <p:spPr>
          <a:xfrm>
            <a:off x="1340693" y="843016"/>
            <a:ext cx="2362707" cy="401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@contextmanager:</a:t>
            </a:r>
          </a:p>
        </p:txBody>
      </p:sp>
      <p:sp>
        <p:nvSpPr>
          <p:cNvPr id="3650" name="编写__enter__和__exit__仍然很繁琐，因此Python的标准库contextlib提供了更简单的写法，上面的代码可以改写如下："/>
          <p:cNvSpPr txBox="1"/>
          <p:nvPr/>
        </p:nvSpPr>
        <p:spPr>
          <a:xfrm>
            <a:off x="589165" y="1423975"/>
            <a:ext cx="7965670"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编写</a:t>
            </a:r>
            <a:r>
              <a:rPr>
                <a:solidFill>
                  <a:schemeClr val="accent2">
                    <a:satOff val="-67193"/>
                    <a:lumOff val="20931"/>
                  </a:schemeClr>
                </a:solidFill>
              </a:rPr>
              <a:t>__enter__</a:t>
            </a:r>
            <a:r>
              <a:t>和</a:t>
            </a:r>
            <a:r>
              <a:rPr>
                <a:solidFill>
                  <a:schemeClr val="accent2">
                    <a:satOff val="-67193"/>
                    <a:lumOff val="20931"/>
                  </a:schemeClr>
                </a:solidFill>
              </a:rPr>
              <a:t>__exit__</a:t>
            </a:r>
            <a:r>
              <a:t>仍然很繁琐，因此Python的标准库</a:t>
            </a:r>
            <a:r>
              <a:rPr>
                <a:solidFill>
                  <a:schemeClr val="accent2">
                    <a:satOff val="-67193"/>
                    <a:lumOff val="20931"/>
                  </a:schemeClr>
                </a:solidFill>
              </a:rPr>
              <a:t>contextlib</a:t>
            </a:r>
            <a:r>
              <a:t>提供了更简单的写法，上面的代码可以改写如下：</a:t>
            </a:r>
          </a:p>
        </p:txBody>
      </p:sp>
      <p:sp>
        <p:nvSpPr>
          <p:cNvPr id="3651" name="from contextlib import contextmanager…"/>
          <p:cNvSpPr txBox="1"/>
          <p:nvPr/>
        </p:nvSpPr>
        <p:spPr>
          <a:xfrm>
            <a:off x="1913503" y="2241267"/>
            <a:ext cx="5316995" cy="25171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rPr>
                <a:solidFill>
                  <a:srgbClr val="000088"/>
                </a:solidFill>
              </a:rPr>
              <a:t>from</a:t>
            </a:r>
            <a:r>
              <a:t> contextlib </a:t>
            </a:r>
            <a:r>
              <a:rPr>
                <a:solidFill>
                  <a:srgbClr val="000088"/>
                </a:solidFill>
              </a:rPr>
              <a:t>import</a:t>
            </a:r>
            <a:r>
              <a:t> contextmanager</a:t>
            </a:r>
          </a:p>
          <a:p>
            <a:pPr marL="457200" indent="-317500" defTabSz="457200">
              <a:buClr>
                <a:srgbClr val="668099">
                  <a:alpha val="40000"/>
                </a:srgbClr>
              </a:buClr>
              <a:buSzPct val="100000"/>
              <a:buFont typeface="Monaco"/>
              <a:buAutoNum type="arabicPeriod" startAt="1"/>
              <a:defRPr sz="1200">
                <a:solidFill>
                  <a:srgbClr val="000088"/>
                </a:solidFill>
                <a:latin typeface="Monaco"/>
                <a:ea typeface="Monaco"/>
                <a:cs typeface="Monaco"/>
                <a:sym typeface="Monaco"/>
              </a:defRPr>
            </a:pPr>
            <a:r>
              <a:t>class</a:t>
            </a:r>
            <a:r>
              <a:rPr>
                <a:solidFill>
                  <a:srgbClr val="668099">
                    <a:alpha val="40000"/>
                  </a:srgbClr>
                </a:solidFill>
              </a:rPr>
              <a:t> </a:t>
            </a:r>
            <a:r>
              <a:rPr>
                <a:solidFill>
                  <a:srgbClr val="660066"/>
                </a:solidFill>
              </a:rPr>
              <a:t>Query</a:t>
            </a:r>
            <a:r>
              <a:rPr>
                <a:solidFill>
                  <a:srgbClr val="666600"/>
                </a:solidFill>
              </a:rPr>
              <a:t>(</a:t>
            </a:r>
            <a:r>
              <a:rPr>
                <a:solidFill>
                  <a:srgbClr val="668099">
                    <a:alpha val="40000"/>
                  </a:srgbClr>
                </a:solidFill>
              </a:rP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def</a:t>
            </a:r>
            <a:r>
              <a:t> __init__</a:t>
            </a:r>
            <a:r>
              <a:rPr>
                <a:solidFill>
                  <a:srgbClr val="666600"/>
                </a:solidFill>
              </a:rPr>
              <a:t>(</a:t>
            </a:r>
            <a:r>
              <a:t>self</a:t>
            </a:r>
            <a:r>
              <a:rPr>
                <a:solidFill>
                  <a:srgbClr val="666600"/>
                </a:solidFill>
              </a:rPr>
              <a:t>,</a:t>
            </a:r>
            <a:r>
              <a:t> name</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self</a:t>
            </a:r>
            <a:r>
              <a:rPr>
                <a:solidFill>
                  <a:srgbClr val="666600"/>
                </a:solidFill>
              </a:rPr>
              <a:t>.</a:t>
            </a:r>
            <a:r>
              <a:t>name </a:t>
            </a:r>
            <a:r>
              <a:rPr>
                <a:solidFill>
                  <a:srgbClr val="666600"/>
                </a:solidFill>
              </a:rPr>
              <a:t>=</a:t>
            </a:r>
            <a:r>
              <a:t> name</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def</a:t>
            </a:r>
            <a:r>
              <a:t> query</a:t>
            </a:r>
            <a:r>
              <a:rPr>
                <a:solidFill>
                  <a:srgbClr val="666600"/>
                </a:solidFill>
              </a:rPr>
              <a:t>(</a:t>
            </a:r>
            <a:r>
              <a:t>self</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'Query info about %s...'</a:t>
            </a:r>
            <a:r>
              <a:rPr>
                <a:solidFill>
                  <a:srgbClr val="668099">
                    <a:alpha val="40000"/>
                  </a:srgbClr>
                </a:solidFill>
              </a:rPr>
              <a:t> </a:t>
            </a:r>
            <a:r>
              <a:rPr>
                <a:solidFill>
                  <a:srgbClr val="666600"/>
                </a:solidFill>
              </a:rPr>
              <a:t>%</a:t>
            </a:r>
            <a:r>
              <a:rPr>
                <a:solidFill>
                  <a:srgbClr val="668099">
                    <a:alpha val="40000"/>
                  </a:srgbClr>
                </a:solidFill>
              </a:rPr>
              <a:t> self</a:t>
            </a:r>
            <a:r>
              <a:rPr>
                <a:solidFill>
                  <a:srgbClr val="666600"/>
                </a:solidFill>
              </a:rPr>
              <a:t>.</a:t>
            </a:r>
            <a:r>
              <a:rPr>
                <a:solidFill>
                  <a:srgbClr val="668099">
                    <a:alpha val="40000"/>
                  </a:srgbClr>
                </a:solidFill>
              </a:rPr>
              <a:t>name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006666"/>
                </a:solidFill>
                <a:latin typeface="Monaco"/>
                <a:ea typeface="Monaco"/>
                <a:cs typeface="Monaco"/>
                <a:sym typeface="Monaco"/>
              </a:defRPr>
            </a:pPr>
            <a:r>
              <a:t>@contextmanager</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rPr>
                <a:solidFill>
                  <a:srgbClr val="000088"/>
                </a:solidFill>
              </a:rPr>
              <a:t>def</a:t>
            </a:r>
            <a:r>
              <a:t> create_query</a:t>
            </a:r>
            <a:r>
              <a:rPr>
                <a:solidFill>
                  <a:srgbClr val="666600"/>
                </a:solidFill>
              </a:rPr>
              <a:t>(</a:t>
            </a:r>
            <a:r>
              <a:t>name</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'Begin'</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q </a:t>
            </a:r>
            <a:r>
              <a:rPr>
                <a:solidFill>
                  <a:srgbClr val="666600"/>
                </a:solidFill>
              </a:rPr>
              <a:t>=</a:t>
            </a:r>
            <a:r>
              <a:t> </a:t>
            </a:r>
            <a:r>
              <a:rPr>
                <a:solidFill>
                  <a:srgbClr val="660066"/>
                </a:solidFill>
              </a:rPr>
              <a:t>Query</a:t>
            </a:r>
            <a:r>
              <a:rPr>
                <a:solidFill>
                  <a:srgbClr val="666600"/>
                </a:solidFill>
              </a:rPr>
              <a:t>(</a:t>
            </a:r>
            <a:r>
              <a:t>name</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yield</a:t>
            </a:r>
            <a:r>
              <a:t> q</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'End'</a:t>
            </a:r>
            <a:r>
              <a:rPr>
                <a:solidFill>
                  <a:srgbClr val="666600"/>
                </a:solidFill>
              </a:rPr>
              <a:t>)</a:t>
            </a:r>
          </a:p>
        </p:txBody>
      </p:sp>
      <p:sp>
        <p:nvSpPr>
          <p:cNvPr id="3652" name="@contextmanager这个decorator接受一个generator，用yield语句把with ... as var把变量输出出去，然后，with语句就可以正常地工作了："/>
          <p:cNvSpPr txBox="1"/>
          <p:nvPr/>
        </p:nvSpPr>
        <p:spPr>
          <a:xfrm>
            <a:off x="616193" y="4842833"/>
            <a:ext cx="8202731"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@contextmanager</a:t>
            </a:r>
            <a:r>
              <a:t>这个</a:t>
            </a:r>
            <a:r>
              <a:rPr>
                <a:solidFill>
                  <a:schemeClr val="accent2">
                    <a:satOff val="-67193"/>
                    <a:lumOff val="20931"/>
                  </a:schemeClr>
                </a:solidFill>
              </a:rPr>
              <a:t>decorator</a:t>
            </a:r>
            <a:r>
              <a:t>接受一个</a:t>
            </a:r>
            <a:r>
              <a:rPr>
                <a:solidFill>
                  <a:schemeClr val="accent2">
                    <a:satOff val="-67193"/>
                    <a:lumOff val="20931"/>
                  </a:schemeClr>
                </a:solidFill>
              </a:rPr>
              <a:t>generator</a:t>
            </a:r>
            <a:r>
              <a:t>，用</a:t>
            </a:r>
            <a:r>
              <a:rPr>
                <a:solidFill>
                  <a:schemeClr val="accent2">
                    <a:satOff val="-67193"/>
                    <a:lumOff val="20931"/>
                  </a:schemeClr>
                </a:solidFill>
              </a:rPr>
              <a:t>yield</a:t>
            </a:r>
            <a:r>
              <a:t>语句把</a:t>
            </a:r>
            <a:r>
              <a:rPr>
                <a:solidFill>
                  <a:schemeClr val="accent2">
                    <a:satOff val="-67193"/>
                    <a:lumOff val="20931"/>
                  </a:schemeClr>
                </a:solidFill>
              </a:rPr>
              <a:t>with ... as var</a:t>
            </a:r>
            <a:r>
              <a:t>把变量输出出去，然后，</a:t>
            </a:r>
            <a:r>
              <a:rPr>
                <a:solidFill>
                  <a:schemeClr val="accent2">
                    <a:satOff val="-67193"/>
                    <a:lumOff val="20931"/>
                  </a:schemeClr>
                </a:solidFill>
              </a:rPr>
              <a:t>with</a:t>
            </a:r>
            <a:r>
              <a:t>语句就可以正常地工作了：</a:t>
            </a:r>
          </a:p>
        </p:txBody>
      </p:sp>
      <p:sp>
        <p:nvSpPr>
          <p:cNvPr id="3653" name="with create_query('Bob') as q:…"/>
          <p:cNvSpPr txBox="1"/>
          <p:nvPr/>
        </p:nvSpPr>
        <p:spPr>
          <a:xfrm>
            <a:off x="2321605" y="5660125"/>
            <a:ext cx="3868959"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with</a:t>
            </a:r>
            <a:r>
              <a:t> create_query</a:t>
            </a:r>
            <a:r>
              <a:rPr>
                <a:solidFill>
                  <a:srgbClr val="666600"/>
                </a:solidFill>
              </a:rPr>
              <a:t>(</a:t>
            </a:r>
            <a:r>
              <a:rPr>
                <a:solidFill>
                  <a:srgbClr val="008800"/>
                </a:solidFill>
              </a:rPr>
              <a:t>'Bob'</a:t>
            </a:r>
            <a:r>
              <a:rPr>
                <a:solidFill>
                  <a:srgbClr val="666600"/>
                </a:solidFill>
              </a:rPr>
              <a:t>)</a:t>
            </a:r>
            <a:r>
              <a:t> </a:t>
            </a:r>
            <a:r>
              <a:rPr>
                <a:solidFill>
                  <a:srgbClr val="000088"/>
                </a:solidFill>
              </a:rPr>
              <a:t>as</a:t>
            </a:r>
            <a:r>
              <a:t> q</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q</a:t>
            </a:r>
            <a:r>
              <a:rPr>
                <a:solidFill>
                  <a:srgbClr val="666600"/>
                </a:solidFill>
              </a:rPr>
              <a:t>.</a:t>
            </a:r>
            <a:r>
              <a:t>query</a:t>
            </a:r>
            <a:r>
              <a:rPr>
                <a:solidFill>
                  <a:srgbClr val="666600"/>
                </a:solidFill>
              </a:rPr>
              <a:t>()</a:t>
            </a:r>
          </a:p>
        </p:txBody>
      </p:sp>
    </p:spTree>
  </p:cSld>
  <p:clrMapOvr>
    <a:masterClrMapping/>
  </p:clrMapOvr>
  <p:transition xmlns:p14="http://schemas.microsoft.com/office/powerpoint/2010/main" spd="med" advClick="1"/>
</p:sld>
</file>

<file path=ppt/slides/slide4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5"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.8</a:t>
            </a:r>
            <a:r>
              <a:t> </a:t>
            </a:r>
            <a:r>
              <a:t>	</a:t>
            </a:r>
            <a:r>
              <a:t>contextlib</a:t>
            </a:r>
          </a:p>
        </p:txBody>
      </p:sp>
      <p:sp>
        <p:nvSpPr>
          <p:cNvPr id="3656"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657" name="很多时候，希望在某段代码执行前后自动执行特定代码，也可以用@contextmanager实现。例如："/>
          <p:cNvSpPr txBox="1"/>
          <p:nvPr/>
        </p:nvSpPr>
        <p:spPr>
          <a:xfrm>
            <a:off x="470635" y="876338"/>
            <a:ext cx="8202730"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很多时候，希望在某段代码执行前后自动执行特定代码，也可以用</a:t>
            </a:r>
            <a:r>
              <a:rPr>
                <a:solidFill>
                  <a:schemeClr val="accent2">
                    <a:satOff val="-67193"/>
                    <a:lumOff val="20931"/>
                  </a:schemeClr>
                </a:solidFill>
              </a:rPr>
              <a:t>@contextmanager</a:t>
            </a:r>
            <a:r>
              <a:t>实现。例如：</a:t>
            </a:r>
          </a:p>
        </p:txBody>
      </p:sp>
      <p:sp>
        <p:nvSpPr>
          <p:cNvPr id="3658" name="@contextmanager…"/>
          <p:cNvSpPr txBox="1"/>
          <p:nvPr/>
        </p:nvSpPr>
        <p:spPr>
          <a:xfrm>
            <a:off x="2902968" y="1580952"/>
            <a:ext cx="2939168" cy="292351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200">
                <a:solidFill>
                  <a:srgbClr val="006666"/>
                </a:solidFill>
                <a:latin typeface="Monaco"/>
                <a:ea typeface="Monaco"/>
                <a:cs typeface="Monaco"/>
                <a:sym typeface="Monaco"/>
              </a:defRPr>
            </a:pPr>
            <a:r>
              <a:t>@contextmanager</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rPr>
                <a:solidFill>
                  <a:srgbClr val="000088"/>
                </a:solidFill>
              </a:rPr>
              <a:t>def</a:t>
            </a:r>
            <a:r>
              <a:t> create_query</a:t>
            </a:r>
            <a:r>
              <a:rPr>
                <a:solidFill>
                  <a:srgbClr val="666600"/>
                </a:solidFill>
              </a:rPr>
              <a:t>(</a:t>
            </a:r>
            <a:r>
              <a:t>name</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'Begin'</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q </a:t>
            </a:r>
            <a:r>
              <a:rPr>
                <a:solidFill>
                  <a:srgbClr val="666600"/>
                </a:solidFill>
              </a:rPr>
              <a:t>=</a:t>
            </a:r>
            <a:r>
              <a:t> </a:t>
            </a:r>
            <a:r>
              <a:rPr>
                <a:solidFill>
                  <a:srgbClr val="660066"/>
                </a:solidFill>
              </a:rPr>
              <a:t>Query</a:t>
            </a:r>
            <a:r>
              <a:rPr>
                <a:solidFill>
                  <a:srgbClr val="666600"/>
                </a:solidFill>
              </a:rPr>
              <a:t>(</a:t>
            </a:r>
            <a:r>
              <a:t>name</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yield</a:t>
            </a:r>
            <a:r>
              <a:t> q</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'End'</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006666"/>
                </a:solidFill>
                <a:latin typeface="Monaco"/>
                <a:ea typeface="Monaco"/>
                <a:cs typeface="Monaco"/>
                <a:sym typeface="Monaco"/>
              </a:defRPr>
            </a:pPr>
            <a:r>
              <a:t>@contextmanager</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000088"/>
                </a:solidFill>
                <a:latin typeface="Monaco"/>
                <a:ea typeface="Monaco"/>
                <a:cs typeface="Monaco"/>
                <a:sym typeface="Monaco"/>
              </a:defRPr>
            </a:pPr>
            <a:r>
              <a:t>def</a:t>
            </a:r>
            <a:r>
              <a:rPr>
                <a:solidFill>
                  <a:srgbClr val="668099">
                    <a:alpha val="40000"/>
                  </a:srgbClr>
                </a:solidFill>
              </a:rPr>
              <a:t> tag</a:t>
            </a:r>
            <a:r>
              <a:rPr>
                <a:solidFill>
                  <a:srgbClr val="666600"/>
                </a:solidFill>
              </a:rPr>
              <a:t>(</a:t>
            </a:r>
            <a:r>
              <a:rPr>
                <a:solidFill>
                  <a:srgbClr val="668099">
                    <a:alpha val="40000"/>
                  </a:srgbClr>
                </a:solidFill>
              </a:rPr>
              <a:t>name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"&lt;%s&gt;"</a:t>
            </a:r>
            <a:r>
              <a:t> </a:t>
            </a:r>
            <a:r>
              <a:rPr>
                <a:solidFill>
                  <a:srgbClr val="666600"/>
                </a:solidFill>
              </a:rPr>
              <a:t>%</a:t>
            </a:r>
            <a:r>
              <a:t> name</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yield</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"&lt;/%s&gt;"</a:t>
            </a:r>
            <a:r>
              <a:t> </a:t>
            </a:r>
            <a:r>
              <a:rPr>
                <a:solidFill>
                  <a:srgbClr val="666600"/>
                </a:solidFill>
              </a:rPr>
              <a:t>%</a:t>
            </a:r>
            <a:r>
              <a:t> name</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000088"/>
                </a:solidFill>
                <a:latin typeface="Monaco"/>
                <a:ea typeface="Monaco"/>
                <a:cs typeface="Monaco"/>
                <a:sym typeface="Monaco"/>
              </a:defRPr>
            </a:pPr>
            <a:r>
              <a:t>with</a:t>
            </a:r>
            <a:r>
              <a:rPr>
                <a:solidFill>
                  <a:srgbClr val="668099">
                    <a:alpha val="40000"/>
                  </a:srgbClr>
                </a:solidFill>
              </a:rPr>
              <a:t> tag</a:t>
            </a:r>
            <a:r>
              <a:rPr>
                <a:solidFill>
                  <a:srgbClr val="666600"/>
                </a:solidFill>
              </a:rPr>
              <a:t>(</a:t>
            </a:r>
            <a:r>
              <a:rPr>
                <a:solidFill>
                  <a:srgbClr val="008800"/>
                </a:solidFill>
              </a:rPr>
              <a:t>"h1"</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"hello"</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"world"</a:t>
            </a:r>
            <a:r>
              <a:rPr>
                <a:solidFill>
                  <a:srgbClr val="666600"/>
                </a:solidFill>
              </a:rPr>
              <a:t>)</a:t>
            </a:r>
          </a:p>
        </p:txBody>
      </p:sp>
      <p:sp>
        <p:nvSpPr>
          <p:cNvPr id="3659" name="上述代码执行结果为："/>
          <p:cNvSpPr txBox="1"/>
          <p:nvPr/>
        </p:nvSpPr>
        <p:spPr>
          <a:xfrm>
            <a:off x="1112381" y="4581370"/>
            <a:ext cx="23901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上述代码执行结果为：</a:t>
            </a:r>
          </a:p>
        </p:txBody>
      </p:sp>
      <p:pic>
        <p:nvPicPr>
          <p:cNvPr id="3660" name="图像" descr="图像"/>
          <p:cNvPicPr>
            <a:picLocks noChangeAspect="1"/>
          </p:cNvPicPr>
          <p:nvPr/>
        </p:nvPicPr>
        <p:blipFill>
          <a:blip r:embed="rId2">
            <a:extLst/>
          </a:blip>
          <a:stretch>
            <a:fillRect/>
          </a:stretch>
        </p:blipFill>
        <p:spPr>
          <a:xfrm>
            <a:off x="1908751" y="5067212"/>
            <a:ext cx="4927601" cy="1054101"/>
          </a:xfrm>
          <a:prstGeom prst="rect">
            <a:avLst/>
          </a:prstGeom>
          <a:ln w="12700">
            <a:miter lim="400000"/>
          </a:ln>
        </p:spPr>
      </p:pic>
    </p:spTree>
  </p:cSld>
  <p:clrMapOvr>
    <a:masterClrMapping/>
  </p:clrMapOvr>
  <p:transition xmlns:p14="http://schemas.microsoft.com/office/powerpoint/2010/main" spd="med" advClick="1"/>
</p:sld>
</file>

<file path=ppt/slides/slide4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2"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.8</a:t>
            </a:r>
            <a:r>
              <a:t> </a:t>
            </a:r>
            <a:r>
              <a:t>	</a:t>
            </a:r>
            <a:r>
              <a:t>contextlib</a:t>
            </a:r>
          </a:p>
        </p:txBody>
      </p:sp>
      <p:sp>
        <p:nvSpPr>
          <p:cNvPr id="3663"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664" name="代码的执行顺序是：…"/>
          <p:cNvSpPr txBox="1"/>
          <p:nvPr/>
        </p:nvSpPr>
        <p:spPr>
          <a:xfrm>
            <a:off x="470635" y="1578372"/>
            <a:ext cx="8202730" cy="19839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代码的执行顺序是：</a:t>
            </a:r>
          </a:p>
          <a:p>
            <a:pPr marL="510116" indent="-370416" defTabSz="457200">
              <a:buClr>
                <a:srgbClr val="666666"/>
              </a:buClr>
              <a:buSzPct val="100000"/>
              <a:buFont typeface="Helvetica Neue"/>
              <a:buAutoNum type="arabicPeriod" startAt="1"/>
              <a:defRPr>
                <a:solidFill>
                  <a:srgbClr val="000000"/>
                </a:solidFill>
                <a:latin typeface="Helvetica Neue"/>
                <a:ea typeface="Helvetica Neue"/>
                <a:cs typeface="Helvetica Neue"/>
                <a:sym typeface="Helvetica Neue"/>
              </a:defRPr>
            </a:pPr>
            <a:r>
              <a:rPr>
                <a:solidFill>
                  <a:schemeClr val="accent2">
                    <a:satOff val="-67193"/>
                    <a:lumOff val="20931"/>
                  </a:schemeClr>
                </a:solidFill>
              </a:rPr>
              <a:t>with</a:t>
            </a:r>
            <a:r>
              <a:t>语句首先执行</a:t>
            </a:r>
            <a:r>
              <a:rPr>
                <a:solidFill>
                  <a:schemeClr val="accent2">
                    <a:satOff val="-67193"/>
                    <a:lumOff val="20931"/>
                  </a:schemeClr>
                </a:solidFill>
              </a:rPr>
              <a:t>yield</a:t>
            </a:r>
            <a:r>
              <a:t>之前的语句，因此打印出</a:t>
            </a:r>
            <a:r>
              <a:rPr>
                <a:solidFill>
                  <a:schemeClr val="accent2">
                    <a:satOff val="-67193"/>
                    <a:lumOff val="20931"/>
                  </a:schemeClr>
                </a:solidFill>
              </a:rPr>
              <a:t>&lt;h1&gt;</a:t>
            </a:r>
            <a:r>
              <a:t>；</a:t>
            </a:r>
          </a:p>
          <a:p>
            <a:pPr marL="510116" indent="-370416" defTabSz="457200">
              <a:buClr>
                <a:srgbClr val="666666"/>
              </a:buClr>
              <a:buSzPct val="100000"/>
              <a:buFont typeface="Helvetica Neue"/>
              <a:buAutoNum type="arabicPeriod" startAt="1"/>
              <a:defRPr>
                <a:solidFill>
                  <a:srgbClr val="000000"/>
                </a:solidFill>
                <a:latin typeface="Helvetica Neue"/>
                <a:ea typeface="Helvetica Neue"/>
                <a:cs typeface="Helvetica Neue"/>
                <a:sym typeface="Helvetica Neue"/>
              </a:defRPr>
            </a:pPr>
            <a:r>
              <a:rPr>
                <a:solidFill>
                  <a:schemeClr val="accent2">
                    <a:satOff val="-67193"/>
                    <a:lumOff val="20931"/>
                  </a:schemeClr>
                </a:solidFill>
              </a:rPr>
              <a:t>yield</a:t>
            </a:r>
            <a:r>
              <a:t>调用会执行</a:t>
            </a:r>
            <a:r>
              <a:rPr>
                <a:solidFill>
                  <a:schemeClr val="accent2">
                    <a:satOff val="-67193"/>
                    <a:lumOff val="20931"/>
                  </a:schemeClr>
                </a:solidFill>
              </a:rPr>
              <a:t>with</a:t>
            </a:r>
            <a:r>
              <a:t>语句内部的所有语句，因此打印出</a:t>
            </a:r>
            <a:r>
              <a:rPr>
                <a:solidFill>
                  <a:schemeClr val="accent2">
                    <a:satOff val="-67193"/>
                    <a:lumOff val="20931"/>
                  </a:schemeClr>
                </a:solidFill>
              </a:rPr>
              <a:t>hello</a:t>
            </a:r>
            <a:r>
              <a:t>和</a:t>
            </a:r>
            <a:r>
              <a:rPr>
                <a:solidFill>
                  <a:schemeClr val="accent2">
                    <a:satOff val="-67193"/>
                    <a:lumOff val="20931"/>
                  </a:schemeClr>
                </a:solidFill>
              </a:rPr>
              <a:t>world</a:t>
            </a:r>
            <a:r>
              <a:t>；</a:t>
            </a:r>
          </a:p>
          <a:p>
            <a:pPr marL="510116" indent="-370416" defTabSz="457200">
              <a:buClr>
                <a:srgbClr val="666666"/>
              </a:buClr>
              <a:buSzPct val="100000"/>
              <a:buFont typeface="Helvetica Neue"/>
              <a:buAutoNum type="arabicPeriod" startAt="1"/>
              <a:defRPr>
                <a:solidFill>
                  <a:srgbClr val="000000"/>
                </a:solidFill>
                <a:latin typeface="Helvetica Neue"/>
                <a:ea typeface="Helvetica Neue"/>
                <a:cs typeface="Helvetica Neue"/>
                <a:sym typeface="Helvetica Neue"/>
              </a:defRPr>
            </a:pPr>
            <a:r>
              <a:t>最后执行</a:t>
            </a:r>
            <a:r>
              <a:rPr>
                <a:solidFill>
                  <a:schemeClr val="accent2">
                    <a:satOff val="-67193"/>
                    <a:lumOff val="20931"/>
                  </a:schemeClr>
                </a:solidFill>
              </a:rPr>
              <a:t>yield</a:t>
            </a:r>
            <a:r>
              <a:t>之后的语句，打印出</a:t>
            </a:r>
            <a:r>
              <a:rPr>
                <a:solidFill>
                  <a:schemeClr val="accent2">
                    <a:satOff val="-67193"/>
                    <a:lumOff val="20931"/>
                  </a:schemeClr>
                </a:solidFill>
              </a:rPr>
              <a:t>&lt;/h1&gt;</a:t>
            </a:r>
            <a:r>
              <a:t>。</a:t>
            </a:r>
          </a:p>
          <a:p>
            <a:pPr defTabSz="457200">
              <a:defRPr>
                <a:solidFill>
                  <a:srgbClr val="000000"/>
                </a:solidFill>
                <a:latin typeface="Helvetica Neue"/>
                <a:ea typeface="Helvetica Neue"/>
                <a:cs typeface="Helvetica Neue"/>
                <a:sym typeface="Helvetica Neue"/>
              </a:defRPr>
            </a:pPr>
            <a:r>
              <a:t>        因此，</a:t>
            </a:r>
            <a:r>
              <a:rPr>
                <a:solidFill>
                  <a:schemeClr val="accent2">
                    <a:satOff val="-67193"/>
                    <a:lumOff val="20931"/>
                  </a:schemeClr>
                </a:solidFill>
              </a:rPr>
              <a:t>@contextmanager</a:t>
            </a:r>
            <a:r>
              <a:t>让我们通过编写</a:t>
            </a:r>
            <a:r>
              <a:rPr>
                <a:solidFill>
                  <a:schemeClr val="accent2">
                    <a:satOff val="-67193"/>
                    <a:lumOff val="20931"/>
                  </a:schemeClr>
                </a:solidFill>
              </a:rPr>
              <a:t>generator</a:t>
            </a:r>
            <a:r>
              <a:t>来简化上下文管理。</a:t>
            </a:r>
          </a:p>
        </p:txBody>
      </p:sp>
    </p:spTree>
  </p:cSld>
  <p:clrMapOvr>
    <a:masterClrMapping/>
  </p:clrMapOvr>
  <p:transition xmlns:p14="http://schemas.microsoft.com/office/powerpoint/2010/main" spd="med" advClick="1"/>
</p:sld>
</file>

<file path=ppt/slides/slide4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6"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.8</a:t>
            </a:r>
            <a:r>
              <a:t> </a:t>
            </a:r>
            <a:r>
              <a:t>	</a:t>
            </a:r>
            <a:r>
              <a:t>contextlib</a:t>
            </a:r>
          </a:p>
        </p:txBody>
      </p:sp>
      <p:sp>
        <p:nvSpPr>
          <p:cNvPr id="3667"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668" name="形状"/>
          <p:cNvSpPr/>
          <p:nvPr/>
        </p:nvSpPr>
        <p:spPr>
          <a:xfrm>
            <a:off x="644599" y="856984"/>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669" name="metaclass："/>
          <p:cNvSpPr txBox="1"/>
          <p:nvPr/>
        </p:nvSpPr>
        <p:spPr>
          <a:xfrm>
            <a:off x="1340693" y="843016"/>
            <a:ext cx="1252219" cy="401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@closing:</a:t>
            </a:r>
          </a:p>
        </p:txBody>
      </p:sp>
      <p:sp>
        <p:nvSpPr>
          <p:cNvPr id="3670" name="如果一个对象没有实现上下文，我们就不能把它用于with语句。这个时候，可以用closing()来把该对象变为上下文对象。例如，用with语句使用urlopen()："/>
          <p:cNvSpPr txBox="1"/>
          <p:nvPr/>
        </p:nvSpPr>
        <p:spPr>
          <a:xfrm>
            <a:off x="589165" y="1336221"/>
            <a:ext cx="7965670"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如果一个对象没有实现上下文，我们就不能把它用于</a:t>
            </a:r>
            <a:r>
              <a:rPr>
                <a:solidFill>
                  <a:schemeClr val="accent2">
                    <a:satOff val="-67193"/>
                    <a:lumOff val="20931"/>
                  </a:schemeClr>
                </a:solidFill>
              </a:rPr>
              <a:t>with</a:t>
            </a:r>
            <a:r>
              <a:t>语句。这个时候，可以用</a:t>
            </a:r>
            <a:r>
              <a:rPr>
                <a:solidFill>
                  <a:schemeClr val="accent2">
                    <a:satOff val="-67193"/>
                    <a:lumOff val="20931"/>
                  </a:schemeClr>
                </a:solidFill>
              </a:rPr>
              <a:t>closing()</a:t>
            </a:r>
            <a:r>
              <a:t>来把该对象变为上下文对象。例如，用</a:t>
            </a:r>
            <a:r>
              <a:rPr>
                <a:solidFill>
                  <a:schemeClr val="accent2">
                    <a:satOff val="-67193"/>
                    <a:lumOff val="20931"/>
                  </a:schemeClr>
                </a:solidFill>
              </a:rPr>
              <a:t>with</a:t>
            </a:r>
            <a:r>
              <a:t>语句使用</a:t>
            </a:r>
            <a:r>
              <a:rPr>
                <a:solidFill>
                  <a:schemeClr val="accent2">
                    <a:satOff val="-67193"/>
                    <a:lumOff val="20931"/>
                  </a:schemeClr>
                </a:solidFill>
              </a:rPr>
              <a:t>urlopen()</a:t>
            </a:r>
            <a:r>
              <a:t>：</a:t>
            </a:r>
          </a:p>
        </p:txBody>
      </p:sp>
      <p:sp>
        <p:nvSpPr>
          <p:cNvPr id="3671" name="closing也是一个经过@contextmanager装饰的generator，这个generator编写起来其实非常简单："/>
          <p:cNvSpPr txBox="1"/>
          <p:nvPr/>
        </p:nvSpPr>
        <p:spPr>
          <a:xfrm>
            <a:off x="470635" y="3745921"/>
            <a:ext cx="8202730"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closing</a:t>
            </a:r>
            <a:r>
              <a:t>也是一个经过</a:t>
            </a:r>
            <a:r>
              <a:rPr>
                <a:solidFill>
                  <a:schemeClr val="accent2">
                    <a:satOff val="-67193"/>
                    <a:lumOff val="20931"/>
                  </a:schemeClr>
                </a:solidFill>
              </a:rPr>
              <a:t>@contextmanager</a:t>
            </a:r>
            <a:r>
              <a:t>装饰的</a:t>
            </a:r>
            <a:r>
              <a:rPr>
                <a:solidFill>
                  <a:schemeClr val="accent2">
                    <a:satOff val="-67193"/>
                    <a:lumOff val="20931"/>
                  </a:schemeClr>
                </a:solidFill>
              </a:rPr>
              <a:t>generator</a:t>
            </a:r>
            <a:r>
              <a:t>，这个</a:t>
            </a:r>
            <a:r>
              <a:rPr>
                <a:solidFill>
                  <a:schemeClr val="accent2">
                    <a:satOff val="-67193"/>
                    <a:lumOff val="20931"/>
                  </a:schemeClr>
                </a:solidFill>
              </a:rPr>
              <a:t>generator</a:t>
            </a:r>
            <a:r>
              <a:t>编写起来其实非常简单：</a:t>
            </a:r>
          </a:p>
        </p:txBody>
      </p:sp>
      <p:sp>
        <p:nvSpPr>
          <p:cNvPr id="3672" name="from contextlib import closing…"/>
          <p:cNvSpPr txBox="1"/>
          <p:nvPr/>
        </p:nvSpPr>
        <p:spPr>
          <a:xfrm>
            <a:off x="1250455" y="2335415"/>
            <a:ext cx="6643090" cy="12830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from</a:t>
            </a:r>
            <a:r>
              <a:t> contextlib </a:t>
            </a:r>
            <a:r>
              <a:rPr>
                <a:solidFill>
                  <a:srgbClr val="000088"/>
                </a:solidFill>
              </a:rPr>
              <a:t>import</a:t>
            </a:r>
            <a:r>
              <a:t> closing</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from</a:t>
            </a:r>
            <a:r>
              <a:t> urllib</a:t>
            </a:r>
            <a:r>
              <a:rPr>
                <a:solidFill>
                  <a:srgbClr val="666600"/>
                </a:solidFill>
              </a:rPr>
              <a:t>.</a:t>
            </a:r>
            <a:r>
              <a:t>request </a:t>
            </a:r>
            <a:r>
              <a:rPr>
                <a:solidFill>
                  <a:srgbClr val="000088"/>
                </a:solidFill>
              </a:rPr>
              <a:t>import</a:t>
            </a:r>
            <a:r>
              <a:t> urlopen</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000088"/>
                </a:solidFill>
              </a:rPr>
              <a:t>with</a:t>
            </a:r>
            <a:r>
              <a:rPr>
                <a:solidFill>
                  <a:srgbClr val="668099">
                    <a:alpha val="40000"/>
                  </a:srgbClr>
                </a:solidFill>
              </a:rPr>
              <a:t> closing</a:t>
            </a:r>
            <a:r>
              <a:rPr>
                <a:solidFill>
                  <a:srgbClr val="666600"/>
                </a:solidFill>
              </a:rPr>
              <a:t>(</a:t>
            </a:r>
            <a:r>
              <a:rPr>
                <a:solidFill>
                  <a:srgbClr val="668099">
                    <a:alpha val="40000"/>
                  </a:srgbClr>
                </a:solidFill>
              </a:rPr>
              <a:t>urlopen</a:t>
            </a:r>
            <a:r>
              <a:rPr>
                <a:solidFill>
                  <a:srgbClr val="666600"/>
                </a:solidFill>
              </a:rPr>
              <a:t>(</a:t>
            </a:r>
            <a:r>
              <a:t>'https://www.python.org'</a:t>
            </a:r>
            <a:r>
              <a:rPr>
                <a:solidFill>
                  <a:srgbClr val="666600"/>
                </a:solidFill>
              </a:rPr>
              <a:t>))</a:t>
            </a:r>
            <a:r>
              <a:rPr>
                <a:solidFill>
                  <a:srgbClr val="668099">
                    <a:alpha val="40000"/>
                  </a:srgbClr>
                </a:solidFill>
              </a:rPr>
              <a:t> </a:t>
            </a:r>
            <a:r>
              <a:rPr>
                <a:solidFill>
                  <a:srgbClr val="000088"/>
                </a:solidFill>
              </a:rPr>
              <a:t>as</a:t>
            </a:r>
            <a:r>
              <a:rPr>
                <a:solidFill>
                  <a:srgbClr val="668099">
                    <a:alpha val="40000"/>
                  </a:srgbClr>
                </a:solidFill>
              </a:rPr>
              <a:t> page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for</a:t>
            </a:r>
            <a:r>
              <a:t> line </a:t>
            </a:r>
            <a:r>
              <a:rPr>
                <a:solidFill>
                  <a:srgbClr val="000088"/>
                </a:solidFill>
              </a:rPr>
              <a:t>in</a:t>
            </a:r>
            <a:r>
              <a:t> page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t>line</a:t>
            </a:r>
            <a:r>
              <a:rPr>
                <a:solidFill>
                  <a:srgbClr val="666600"/>
                </a:solidFill>
              </a:rPr>
              <a:t>)</a:t>
            </a:r>
          </a:p>
        </p:txBody>
      </p:sp>
      <p:sp>
        <p:nvSpPr>
          <p:cNvPr id="3673" name="@contextmanager…"/>
          <p:cNvSpPr txBox="1"/>
          <p:nvPr/>
        </p:nvSpPr>
        <p:spPr>
          <a:xfrm>
            <a:off x="2951621" y="4430664"/>
            <a:ext cx="2801986" cy="15243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6666"/>
                </a:solidFill>
                <a:latin typeface="Monaco"/>
                <a:ea typeface="Monaco"/>
                <a:cs typeface="Monaco"/>
                <a:sym typeface="Monaco"/>
              </a:defRPr>
            </a:pPr>
            <a:r>
              <a:t>@contextmanager</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closing</a:t>
            </a:r>
            <a:r>
              <a:rPr>
                <a:solidFill>
                  <a:srgbClr val="666600"/>
                </a:solidFill>
              </a:rPr>
              <a:t>(</a:t>
            </a:r>
            <a:r>
              <a:t>thing</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try</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yield</a:t>
            </a:r>
            <a:r>
              <a:t> thing</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finally</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thing</a:t>
            </a:r>
            <a:r>
              <a:rPr>
                <a:solidFill>
                  <a:srgbClr val="666600"/>
                </a:solidFill>
              </a:rPr>
              <a:t>.</a:t>
            </a:r>
            <a:r>
              <a:t>close</a:t>
            </a:r>
            <a:r>
              <a:rPr>
                <a:solidFill>
                  <a:srgbClr val="666600"/>
                </a:solidFill>
              </a:rPr>
              <a:t>()</a:t>
            </a:r>
          </a:p>
        </p:txBody>
      </p:sp>
      <p:sp>
        <p:nvSpPr>
          <p:cNvPr id="3674" name="它的作用就是把任意对象变为上下文对象，并支持with语句。…"/>
          <p:cNvSpPr txBox="1"/>
          <p:nvPr/>
        </p:nvSpPr>
        <p:spPr>
          <a:xfrm>
            <a:off x="590060" y="6055204"/>
            <a:ext cx="7963880"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它的作用就是把任意对象变为上下文对象，并支持</a:t>
            </a:r>
            <a:r>
              <a:rPr>
                <a:solidFill>
                  <a:schemeClr val="accent2">
                    <a:satOff val="-67193"/>
                    <a:lumOff val="20931"/>
                  </a:schemeClr>
                </a:solidFill>
              </a:rPr>
              <a:t>with</a:t>
            </a:r>
            <a:r>
              <a:t>语句。</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@contextlib</a:t>
            </a:r>
            <a:r>
              <a:t>还有一些其他</a:t>
            </a:r>
            <a:r>
              <a:rPr>
                <a:solidFill>
                  <a:schemeClr val="accent2">
                    <a:satOff val="-67193"/>
                    <a:lumOff val="20931"/>
                  </a:schemeClr>
                </a:solidFill>
              </a:rPr>
              <a:t>decorator</a:t>
            </a:r>
            <a:r>
              <a:t>，便于编写更简洁的代码。</a:t>
            </a:r>
          </a:p>
        </p:txBody>
      </p:sp>
    </p:spTree>
  </p:cSld>
  <p:clrMapOvr>
    <a:masterClrMapping/>
  </p:clrMapOvr>
  <p:transition xmlns:p14="http://schemas.microsoft.com/office/powerpoint/2010/main" spd="med" advClick="1"/>
</p:sld>
</file>

<file path=ppt/slides/slide4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6"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.9</a:t>
            </a:r>
            <a:r>
              <a:t> </a:t>
            </a:r>
            <a:r>
              <a:t>	</a:t>
            </a:r>
            <a:r>
              <a:t>urllib</a:t>
            </a:r>
          </a:p>
        </p:txBody>
      </p:sp>
      <p:sp>
        <p:nvSpPr>
          <p:cNvPr id="3677"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678" name="形状"/>
          <p:cNvSpPr/>
          <p:nvPr/>
        </p:nvSpPr>
        <p:spPr>
          <a:xfrm>
            <a:off x="627048" y="1343571"/>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679" name="metaclass："/>
          <p:cNvSpPr txBox="1"/>
          <p:nvPr/>
        </p:nvSpPr>
        <p:spPr>
          <a:xfrm>
            <a:off x="1323142" y="1329602"/>
            <a:ext cx="602741" cy="401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Get:</a:t>
            </a:r>
          </a:p>
        </p:txBody>
      </p:sp>
      <p:sp>
        <p:nvSpPr>
          <p:cNvPr id="3680" name="urllib提供了一系列用于操作URL的功能。"/>
          <p:cNvSpPr txBox="1"/>
          <p:nvPr/>
        </p:nvSpPr>
        <p:spPr>
          <a:xfrm>
            <a:off x="589165" y="728925"/>
            <a:ext cx="796567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urllib提供了一系列用于操作URL的功能。</a:t>
            </a:r>
          </a:p>
        </p:txBody>
      </p:sp>
      <p:sp>
        <p:nvSpPr>
          <p:cNvPr id="3681" name="urllib的request模块可以非常方便地抓取URL内容，也就是发送一个GET请求到指定的页面，然后返回HTTP的响应：…"/>
          <p:cNvSpPr txBox="1"/>
          <p:nvPr/>
        </p:nvSpPr>
        <p:spPr>
          <a:xfrm>
            <a:off x="589165" y="1968377"/>
            <a:ext cx="7965670" cy="13806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urllib</a:t>
            </a:r>
            <a:r>
              <a:t>的</a:t>
            </a:r>
            <a:r>
              <a:rPr>
                <a:solidFill>
                  <a:schemeClr val="accent2">
                    <a:satOff val="-67193"/>
                    <a:lumOff val="20931"/>
                  </a:schemeClr>
                </a:solidFill>
              </a:rPr>
              <a:t>request</a:t>
            </a:r>
            <a:r>
              <a:t>模块可以非常方便地抓取</a:t>
            </a:r>
            <a:r>
              <a:rPr>
                <a:solidFill>
                  <a:schemeClr val="accent2">
                    <a:satOff val="-67193"/>
                    <a:lumOff val="20931"/>
                  </a:schemeClr>
                </a:solidFill>
              </a:rPr>
              <a:t>URL</a:t>
            </a:r>
            <a:r>
              <a:t>内容，也就是发送一个</a:t>
            </a:r>
            <a:r>
              <a:rPr>
                <a:solidFill>
                  <a:schemeClr val="accent2">
                    <a:satOff val="-67193"/>
                    <a:lumOff val="20931"/>
                  </a:schemeClr>
                </a:solidFill>
              </a:rPr>
              <a:t>GET</a:t>
            </a:r>
            <a:r>
              <a:t>请求到指定的页面，然后返回HTTP的响应：</a:t>
            </a:r>
          </a:p>
          <a:p>
            <a:pPr defTabSz="457200">
              <a:defRPr>
                <a:solidFill>
                  <a:srgbClr val="000000"/>
                </a:solidFill>
                <a:latin typeface="Helvetica Neue"/>
                <a:ea typeface="Helvetica Neue"/>
                <a:cs typeface="Helvetica Neue"/>
                <a:sym typeface="Helvetica Neue"/>
              </a:defRPr>
            </a:pPr>
            <a:r>
              <a:t>        例如，对豆瓣的一个URL</a:t>
            </a:r>
            <a:r>
              <a:rPr>
                <a:solidFill>
                  <a:schemeClr val="accent2">
                    <a:satOff val="-67193"/>
                    <a:lumOff val="20931"/>
                  </a:schemeClr>
                </a:solidFill>
              </a:rPr>
              <a:t>https://www.douban.com/note/725667393/</a:t>
            </a:r>
            <a:r>
              <a:t>进行抓取，并返回响应：</a:t>
            </a:r>
          </a:p>
        </p:txBody>
      </p:sp>
      <p:sp>
        <p:nvSpPr>
          <p:cNvPr id="3682" name="from urllib import request…"/>
          <p:cNvSpPr txBox="1"/>
          <p:nvPr/>
        </p:nvSpPr>
        <p:spPr>
          <a:xfrm>
            <a:off x="566393" y="3761942"/>
            <a:ext cx="6871728" cy="150111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rPr>
                <a:solidFill>
                  <a:srgbClr val="000088"/>
                </a:solidFill>
              </a:rPr>
              <a:t>from</a:t>
            </a:r>
            <a:r>
              <a:t> urllib </a:t>
            </a:r>
            <a:r>
              <a:rPr>
                <a:solidFill>
                  <a:srgbClr val="000088"/>
                </a:solidFill>
              </a:rPr>
              <a:t>import</a:t>
            </a:r>
            <a:r>
              <a:t> request</a:t>
            </a:r>
          </a:p>
          <a:p>
            <a:pPr marL="457200" indent="-317500" defTabSz="457200">
              <a:buClr>
                <a:srgbClr val="668099">
                  <a:alpha val="40000"/>
                </a:srgbClr>
              </a:buClr>
              <a:buSzPct val="100000"/>
              <a:buFont typeface="Monaco"/>
              <a:buAutoNum type="arabicPeriod" startAt="1"/>
              <a:defRPr sz="1200">
                <a:solidFill>
                  <a:srgbClr val="008800"/>
                </a:solidFill>
                <a:latin typeface="Monaco"/>
                <a:ea typeface="Monaco"/>
                <a:cs typeface="Monaco"/>
                <a:sym typeface="Monaco"/>
              </a:defRPr>
            </a:pPr>
            <a:r>
              <a:rPr>
                <a:solidFill>
                  <a:srgbClr val="000088"/>
                </a:solidFill>
              </a:rPr>
              <a:t>with</a:t>
            </a:r>
            <a:r>
              <a:rPr>
                <a:solidFill>
                  <a:srgbClr val="668099">
                    <a:alpha val="40000"/>
                  </a:srgbClr>
                </a:solidFill>
              </a:rPr>
              <a:t> request</a:t>
            </a:r>
            <a:r>
              <a:rPr>
                <a:solidFill>
                  <a:srgbClr val="666600"/>
                </a:solidFill>
              </a:rPr>
              <a:t>.</a:t>
            </a:r>
            <a:r>
              <a:rPr>
                <a:solidFill>
                  <a:srgbClr val="668099">
                    <a:alpha val="40000"/>
                  </a:srgbClr>
                </a:solidFill>
              </a:rPr>
              <a:t>urlopen</a:t>
            </a:r>
            <a:r>
              <a:rPr>
                <a:solidFill>
                  <a:srgbClr val="666600"/>
                </a:solidFill>
              </a:rPr>
              <a:t>(</a:t>
            </a:r>
            <a:r>
              <a:t>'https://www.douban.com/note/725667393/'</a:t>
            </a:r>
            <a:r>
              <a:rPr>
                <a:solidFill>
                  <a:srgbClr val="666600"/>
                </a:solidFill>
              </a:rPr>
              <a:t>)</a:t>
            </a:r>
            <a:r>
              <a:rPr>
                <a:solidFill>
                  <a:srgbClr val="668099">
                    <a:alpha val="40000"/>
                  </a:srgbClr>
                </a:solidFill>
              </a:rPr>
              <a:t> </a:t>
            </a:r>
            <a:r>
              <a:rPr>
                <a:solidFill>
                  <a:srgbClr val="000088"/>
                </a:solidFill>
              </a:rPr>
              <a:t>as</a:t>
            </a:r>
            <a:r>
              <a:rPr>
                <a:solidFill>
                  <a:srgbClr val="668099">
                    <a:alpha val="40000"/>
                  </a:srgbClr>
                </a:solidFill>
              </a:rPr>
              <a:t> f</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data </a:t>
            </a:r>
            <a:r>
              <a:rPr>
                <a:solidFill>
                  <a:srgbClr val="666600"/>
                </a:solidFill>
              </a:rPr>
              <a:t>=</a:t>
            </a:r>
            <a:r>
              <a:t> f</a:t>
            </a:r>
            <a:r>
              <a:rPr>
                <a:solidFill>
                  <a:srgbClr val="666600"/>
                </a:solidFill>
              </a:rPr>
              <a:t>.</a:t>
            </a:r>
            <a:r>
              <a:t>read</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'Status:'</a:t>
            </a:r>
            <a:r>
              <a:rPr>
                <a:solidFill>
                  <a:srgbClr val="666600"/>
                </a:solidFill>
              </a:rPr>
              <a:t>,</a:t>
            </a:r>
            <a:r>
              <a:rPr>
                <a:solidFill>
                  <a:srgbClr val="668099">
                    <a:alpha val="40000"/>
                  </a:srgbClr>
                </a:solidFill>
              </a:rPr>
              <a:t> f</a:t>
            </a:r>
            <a:r>
              <a:rPr>
                <a:solidFill>
                  <a:srgbClr val="666600"/>
                </a:solidFill>
              </a:rPr>
              <a:t>.</a:t>
            </a:r>
            <a:r>
              <a:rPr>
                <a:solidFill>
                  <a:srgbClr val="668099">
                    <a:alpha val="40000"/>
                  </a:srgbClr>
                </a:solidFill>
              </a:rPr>
              <a:t>status</a:t>
            </a:r>
            <a:r>
              <a:rPr>
                <a:solidFill>
                  <a:srgbClr val="666600"/>
                </a:solidFill>
              </a:rPr>
              <a:t>,</a:t>
            </a:r>
            <a:r>
              <a:rPr>
                <a:solidFill>
                  <a:srgbClr val="668099">
                    <a:alpha val="40000"/>
                  </a:srgbClr>
                </a:solidFill>
              </a:rPr>
              <a:t> f</a:t>
            </a:r>
            <a:r>
              <a:rPr>
                <a:solidFill>
                  <a:srgbClr val="666600"/>
                </a:solidFill>
              </a:rPr>
              <a:t>.</a:t>
            </a:r>
            <a:r>
              <a:rPr>
                <a:solidFill>
                  <a:srgbClr val="668099">
                    <a:alpha val="40000"/>
                  </a:srgbClr>
                </a:solidFill>
              </a:rPr>
              <a:t>reason</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for</a:t>
            </a:r>
            <a:r>
              <a:t> k</a:t>
            </a:r>
            <a:r>
              <a:rPr>
                <a:solidFill>
                  <a:srgbClr val="666600"/>
                </a:solidFill>
              </a:rPr>
              <a:t>,</a:t>
            </a:r>
            <a:r>
              <a:t> v </a:t>
            </a:r>
            <a:r>
              <a:rPr>
                <a:solidFill>
                  <a:srgbClr val="000088"/>
                </a:solidFill>
              </a:rPr>
              <a:t>in</a:t>
            </a:r>
            <a:r>
              <a:t> f</a:t>
            </a:r>
            <a:r>
              <a:rPr>
                <a:solidFill>
                  <a:srgbClr val="666600"/>
                </a:solidFill>
              </a:rPr>
              <a:t>.</a:t>
            </a:r>
            <a:r>
              <a:t>getheaders</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'%s: %s'</a:t>
            </a:r>
            <a:r>
              <a:t> </a:t>
            </a:r>
            <a:r>
              <a:rPr>
                <a:solidFill>
                  <a:srgbClr val="666600"/>
                </a:solidFill>
              </a:rPr>
              <a:t>%</a:t>
            </a:r>
            <a:r>
              <a:t> </a:t>
            </a:r>
            <a:r>
              <a:rPr>
                <a:solidFill>
                  <a:srgbClr val="666600"/>
                </a:solidFill>
              </a:rPr>
              <a:t>(</a:t>
            </a:r>
            <a:r>
              <a:t>k</a:t>
            </a:r>
            <a:r>
              <a:rPr>
                <a:solidFill>
                  <a:srgbClr val="666600"/>
                </a:solidFill>
              </a:rPr>
              <a:t>,</a:t>
            </a:r>
            <a:r>
              <a:t> v</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'Data:'</a:t>
            </a:r>
            <a:r>
              <a:rPr>
                <a:solidFill>
                  <a:srgbClr val="666600"/>
                </a:solidFill>
              </a:rPr>
              <a:t>,</a:t>
            </a:r>
            <a:r>
              <a:t> data</a:t>
            </a:r>
            <a:r>
              <a:rPr>
                <a:solidFill>
                  <a:srgbClr val="666600"/>
                </a:solidFill>
              </a:rPr>
              <a:t>.</a:t>
            </a:r>
            <a:r>
              <a:t>decode</a:t>
            </a:r>
            <a:r>
              <a:rPr>
                <a:solidFill>
                  <a:srgbClr val="666600"/>
                </a:solidFill>
              </a:rPr>
              <a:t>(</a:t>
            </a:r>
            <a:r>
              <a:rPr>
                <a:solidFill>
                  <a:srgbClr val="008800"/>
                </a:solidFill>
              </a:rPr>
              <a:t>'utf-8'</a:t>
            </a:r>
            <a:r>
              <a:rPr>
                <a:solidFill>
                  <a:srgbClr val="666600"/>
                </a:solidFill>
              </a:rPr>
              <a:t>))</a:t>
            </a:r>
          </a:p>
        </p:txBody>
      </p:sp>
    </p:spTree>
  </p:cSld>
  <p:clrMapOvr>
    <a:masterClrMapping/>
  </p:clrMapOvr>
  <p:transition xmlns:p14="http://schemas.microsoft.com/office/powerpoint/2010/main" spd="med" advClick="1"/>
</p:sld>
</file>

<file path=ppt/slides/slide4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4"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.9</a:t>
            </a:r>
            <a:r>
              <a:t> </a:t>
            </a:r>
            <a:r>
              <a:t>	</a:t>
            </a:r>
            <a:r>
              <a:t>urllib</a:t>
            </a:r>
          </a:p>
        </p:txBody>
      </p:sp>
      <p:sp>
        <p:nvSpPr>
          <p:cNvPr id="3685"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686" name="可以看到HTTP响应的头和JSON数据："/>
          <p:cNvSpPr txBox="1"/>
          <p:nvPr/>
        </p:nvSpPr>
        <p:spPr>
          <a:xfrm>
            <a:off x="685845" y="1260779"/>
            <a:ext cx="4028517"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可以看到HTTP响应的头和JSON数据：</a:t>
            </a:r>
          </a:p>
        </p:txBody>
      </p:sp>
      <p:pic>
        <p:nvPicPr>
          <p:cNvPr id="3687" name="图像" descr="图像"/>
          <p:cNvPicPr>
            <a:picLocks noChangeAspect="1"/>
          </p:cNvPicPr>
          <p:nvPr/>
        </p:nvPicPr>
        <p:blipFill>
          <a:blip r:embed="rId2">
            <a:extLst/>
          </a:blip>
          <a:stretch>
            <a:fillRect/>
          </a:stretch>
        </p:blipFill>
        <p:spPr>
          <a:xfrm>
            <a:off x="1495780" y="2407279"/>
            <a:ext cx="6152440" cy="3020119"/>
          </a:xfrm>
          <a:prstGeom prst="rect">
            <a:avLst/>
          </a:prstGeom>
          <a:ln w="12700">
            <a:miter lim="400000"/>
          </a:ln>
        </p:spPr>
      </p:pic>
    </p:spTree>
  </p:cSld>
  <p:clrMapOvr>
    <a:masterClrMapping/>
  </p:clrMapOvr>
  <p:transition xmlns:p14="http://schemas.microsoft.com/office/powerpoint/2010/main" spd="med" advClick="1"/>
</p:sld>
</file>

<file path=ppt/slides/slide4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9"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.9</a:t>
            </a:r>
            <a:r>
              <a:t> </a:t>
            </a:r>
            <a:r>
              <a:t>	</a:t>
            </a:r>
            <a:r>
              <a:t>urllib</a:t>
            </a:r>
          </a:p>
        </p:txBody>
      </p:sp>
      <p:sp>
        <p:nvSpPr>
          <p:cNvPr id="3690"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691" name="如果要想模拟浏览器发送GET请求，就需要使用Request对象，通过往Request对象添加HTTP头，就可以把请求伪装成浏览器。例如，模拟iPhone6去请求豆瓣首页："/>
          <p:cNvSpPr txBox="1"/>
          <p:nvPr/>
        </p:nvSpPr>
        <p:spPr>
          <a:xfrm>
            <a:off x="509334" y="769355"/>
            <a:ext cx="8125332"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如果要想模拟浏览器发送</a:t>
            </a:r>
            <a:r>
              <a:rPr>
                <a:solidFill>
                  <a:schemeClr val="accent2">
                    <a:satOff val="-67193"/>
                    <a:lumOff val="20931"/>
                  </a:schemeClr>
                </a:solidFill>
              </a:rPr>
              <a:t>GET</a:t>
            </a:r>
            <a:r>
              <a:t>请求，就需要使用</a:t>
            </a:r>
            <a:r>
              <a:rPr>
                <a:solidFill>
                  <a:schemeClr val="accent2">
                    <a:satOff val="-67193"/>
                    <a:lumOff val="20931"/>
                  </a:schemeClr>
                </a:solidFill>
              </a:rPr>
              <a:t>Request</a:t>
            </a:r>
            <a:r>
              <a:t>对象，通过往</a:t>
            </a:r>
            <a:r>
              <a:rPr>
                <a:solidFill>
                  <a:schemeClr val="accent2">
                    <a:satOff val="-67193"/>
                    <a:lumOff val="20931"/>
                  </a:schemeClr>
                </a:solidFill>
              </a:rPr>
              <a:t>Request</a:t>
            </a:r>
            <a:r>
              <a:t>对象添加</a:t>
            </a:r>
            <a:r>
              <a:rPr>
                <a:solidFill>
                  <a:schemeClr val="accent2">
                    <a:satOff val="-67193"/>
                    <a:lumOff val="20931"/>
                  </a:schemeClr>
                </a:solidFill>
              </a:rPr>
              <a:t>HTTP</a:t>
            </a:r>
            <a:r>
              <a:t>头，就可以把请求伪装成浏览器。例如，模拟</a:t>
            </a:r>
            <a:r>
              <a:rPr>
                <a:solidFill>
                  <a:schemeClr val="accent2">
                    <a:satOff val="-67193"/>
                    <a:lumOff val="20931"/>
                  </a:schemeClr>
                </a:solidFill>
              </a:rPr>
              <a:t>iPhone6</a:t>
            </a:r>
            <a:r>
              <a:t>去请求豆瓣首页：</a:t>
            </a:r>
          </a:p>
        </p:txBody>
      </p:sp>
      <p:sp>
        <p:nvSpPr>
          <p:cNvPr id="3692" name="from urllib import request…"/>
          <p:cNvSpPr txBox="1"/>
          <p:nvPr/>
        </p:nvSpPr>
        <p:spPr>
          <a:xfrm>
            <a:off x="509334" y="1857305"/>
            <a:ext cx="8125332" cy="21107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rPr>
                <a:solidFill>
                  <a:srgbClr val="000088"/>
                </a:solidFill>
              </a:rPr>
              <a:t>from</a:t>
            </a:r>
            <a:r>
              <a:t> urllib </a:t>
            </a:r>
            <a:r>
              <a:rPr>
                <a:solidFill>
                  <a:srgbClr val="000088"/>
                </a:solidFill>
              </a:rPr>
              <a:t>import</a:t>
            </a:r>
            <a:r>
              <a:t> request</a:t>
            </a:r>
          </a:p>
          <a:p>
            <a:pPr marL="457200" indent="-317500" defTabSz="457200">
              <a:buClr>
                <a:srgbClr val="668099">
                  <a:alpha val="40000"/>
                </a:srgbClr>
              </a:buClr>
              <a:buSzPct val="100000"/>
              <a:buFont typeface="Monaco"/>
              <a:buAutoNum type="arabicPeriod" startAt="1"/>
              <a:defRPr sz="1200">
                <a:solidFill>
                  <a:srgbClr val="008800"/>
                </a:solidFill>
                <a:latin typeface="Monaco"/>
                <a:ea typeface="Monaco"/>
                <a:cs typeface="Monaco"/>
                <a:sym typeface="Monaco"/>
              </a:defRPr>
            </a:pPr>
            <a:r>
              <a:rPr>
                <a:solidFill>
                  <a:srgbClr val="668099">
                    <a:alpha val="40000"/>
                  </a:srgbClr>
                </a:solidFill>
              </a:rPr>
              <a:t>req </a:t>
            </a:r>
            <a:r>
              <a:rPr>
                <a:solidFill>
                  <a:srgbClr val="666600"/>
                </a:solidFill>
              </a:rPr>
              <a:t>=</a:t>
            </a:r>
            <a:r>
              <a:rPr>
                <a:solidFill>
                  <a:srgbClr val="668099">
                    <a:alpha val="40000"/>
                  </a:srgbClr>
                </a:solidFill>
              </a:rPr>
              <a:t> request</a:t>
            </a:r>
            <a:r>
              <a:rPr>
                <a:solidFill>
                  <a:srgbClr val="666600"/>
                </a:solidFill>
              </a:rPr>
              <a:t>.</a:t>
            </a:r>
            <a:r>
              <a:rPr>
                <a:solidFill>
                  <a:srgbClr val="660066"/>
                </a:solidFill>
              </a:rPr>
              <a:t>Request</a:t>
            </a:r>
            <a:r>
              <a:rPr>
                <a:solidFill>
                  <a:srgbClr val="666600"/>
                </a:solidFill>
              </a:rPr>
              <a:t>(</a:t>
            </a:r>
            <a:r>
              <a:t>'http://www.douban.com/'</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008800"/>
                </a:solidFill>
                <a:latin typeface="Monaco"/>
                <a:ea typeface="Monaco"/>
                <a:cs typeface="Monaco"/>
                <a:sym typeface="Monaco"/>
              </a:defRPr>
            </a:pPr>
            <a:r>
              <a:rPr>
                <a:solidFill>
                  <a:srgbClr val="668099">
                    <a:alpha val="40000"/>
                  </a:srgbClr>
                </a:solidFill>
              </a:rPr>
              <a:t>req</a:t>
            </a:r>
            <a:r>
              <a:rPr>
                <a:solidFill>
                  <a:srgbClr val="666600"/>
                </a:solidFill>
              </a:rPr>
              <a:t>.</a:t>
            </a:r>
            <a:r>
              <a:rPr>
                <a:solidFill>
                  <a:srgbClr val="668099">
                    <a:alpha val="40000"/>
                  </a:srgbClr>
                </a:solidFill>
              </a:rPr>
              <a:t>add_header</a:t>
            </a:r>
            <a:r>
              <a:rPr>
                <a:solidFill>
                  <a:srgbClr val="666600"/>
                </a:solidFill>
              </a:rPr>
              <a:t>(</a:t>
            </a:r>
            <a:r>
              <a:t>'User-Agent'</a:t>
            </a:r>
            <a:r>
              <a:rPr>
                <a:solidFill>
                  <a:srgbClr val="666600"/>
                </a:solidFill>
              </a:rPr>
              <a:t>,</a:t>
            </a:r>
            <a:r>
              <a:rPr>
                <a:solidFill>
                  <a:srgbClr val="668099">
                    <a:alpha val="40000"/>
                  </a:srgbClr>
                </a:solidFill>
              </a:rPr>
              <a:t> </a:t>
            </a:r>
            <a:r>
              <a:t>'Mozilla/6.0 (iPhone; CPU iPhone OS 8_0 like Mac OS X) AppleWebKit/536.26 (KHTML, like Gecko) Version/8.0 Mobile/10A5376e Safari/8536.25'</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rPr>
                <a:solidFill>
                  <a:srgbClr val="000088"/>
                </a:solidFill>
              </a:rPr>
              <a:t>with</a:t>
            </a:r>
            <a:r>
              <a:t> request</a:t>
            </a:r>
            <a:r>
              <a:rPr>
                <a:solidFill>
                  <a:srgbClr val="666600"/>
                </a:solidFill>
              </a:rPr>
              <a:t>.</a:t>
            </a:r>
            <a:r>
              <a:t>urlopen</a:t>
            </a:r>
            <a:r>
              <a:rPr>
                <a:solidFill>
                  <a:srgbClr val="666600"/>
                </a:solidFill>
              </a:rPr>
              <a:t>(</a:t>
            </a:r>
            <a:r>
              <a:t>req</a:t>
            </a:r>
            <a:r>
              <a:rPr>
                <a:solidFill>
                  <a:srgbClr val="666600"/>
                </a:solidFill>
              </a:rPr>
              <a:t>)</a:t>
            </a:r>
            <a:r>
              <a:t> </a:t>
            </a:r>
            <a:r>
              <a:rPr>
                <a:solidFill>
                  <a:srgbClr val="000088"/>
                </a:solidFill>
              </a:rPr>
              <a:t>as</a:t>
            </a:r>
            <a:r>
              <a:t> f</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'Status:'</a:t>
            </a:r>
            <a:r>
              <a:rPr>
                <a:solidFill>
                  <a:srgbClr val="666600"/>
                </a:solidFill>
              </a:rPr>
              <a:t>,</a:t>
            </a:r>
            <a:r>
              <a:rPr>
                <a:solidFill>
                  <a:srgbClr val="668099">
                    <a:alpha val="40000"/>
                  </a:srgbClr>
                </a:solidFill>
              </a:rPr>
              <a:t> f</a:t>
            </a:r>
            <a:r>
              <a:rPr>
                <a:solidFill>
                  <a:srgbClr val="666600"/>
                </a:solidFill>
              </a:rPr>
              <a:t>.</a:t>
            </a:r>
            <a:r>
              <a:rPr>
                <a:solidFill>
                  <a:srgbClr val="668099">
                    <a:alpha val="40000"/>
                  </a:srgbClr>
                </a:solidFill>
              </a:rPr>
              <a:t>status</a:t>
            </a:r>
            <a:r>
              <a:rPr>
                <a:solidFill>
                  <a:srgbClr val="666600"/>
                </a:solidFill>
              </a:rPr>
              <a:t>,</a:t>
            </a:r>
            <a:r>
              <a:rPr>
                <a:solidFill>
                  <a:srgbClr val="668099">
                    <a:alpha val="40000"/>
                  </a:srgbClr>
                </a:solidFill>
              </a:rPr>
              <a:t> f</a:t>
            </a:r>
            <a:r>
              <a:rPr>
                <a:solidFill>
                  <a:srgbClr val="666600"/>
                </a:solidFill>
              </a:rPr>
              <a:t>.</a:t>
            </a:r>
            <a:r>
              <a:rPr>
                <a:solidFill>
                  <a:srgbClr val="668099">
                    <a:alpha val="40000"/>
                  </a:srgbClr>
                </a:solidFill>
              </a:rPr>
              <a:t>reason</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for</a:t>
            </a:r>
            <a:r>
              <a:t> k</a:t>
            </a:r>
            <a:r>
              <a:rPr>
                <a:solidFill>
                  <a:srgbClr val="666600"/>
                </a:solidFill>
              </a:rPr>
              <a:t>,</a:t>
            </a:r>
            <a:r>
              <a:t> v </a:t>
            </a:r>
            <a:r>
              <a:rPr>
                <a:solidFill>
                  <a:srgbClr val="000088"/>
                </a:solidFill>
              </a:rPr>
              <a:t>in</a:t>
            </a:r>
            <a:r>
              <a:t> f</a:t>
            </a:r>
            <a:r>
              <a:rPr>
                <a:solidFill>
                  <a:srgbClr val="666600"/>
                </a:solidFill>
              </a:rPr>
              <a:t>.</a:t>
            </a:r>
            <a:r>
              <a:t>getheaders</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'%s: %s'</a:t>
            </a:r>
            <a:r>
              <a:t> </a:t>
            </a:r>
            <a:r>
              <a:rPr>
                <a:solidFill>
                  <a:srgbClr val="666600"/>
                </a:solidFill>
              </a:rPr>
              <a:t>%</a:t>
            </a:r>
            <a:r>
              <a:t> </a:t>
            </a:r>
            <a:r>
              <a:rPr>
                <a:solidFill>
                  <a:srgbClr val="666600"/>
                </a:solidFill>
              </a:rPr>
              <a:t>(</a:t>
            </a:r>
            <a:r>
              <a:t>k</a:t>
            </a:r>
            <a:r>
              <a:rPr>
                <a:solidFill>
                  <a:srgbClr val="666600"/>
                </a:solidFill>
              </a:rPr>
              <a:t>,</a:t>
            </a:r>
            <a:r>
              <a:t> v</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'Data:'</a:t>
            </a:r>
            <a:r>
              <a:rPr>
                <a:solidFill>
                  <a:srgbClr val="666600"/>
                </a:solidFill>
              </a:rPr>
              <a:t>,</a:t>
            </a:r>
            <a:r>
              <a:t> f</a:t>
            </a:r>
            <a:r>
              <a:rPr>
                <a:solidFill>
                  <a:srgbClr val="666600"/>
                </a:solidFill>
              </a:rPr>
              <a:t>.</a:t>
            </a:r>
            <a:r>
              <a:t>read</a:t>
            </a:r>
            <a:r>
              <a:rPr>
                <a:solidFill>
                  <a:srgbClr val="666600"/>
                </a:solidFill>
              </a:rPr>
              <a:t>().</a:t>
            </a:r>
            <a:r>
              <a:t>decode</a:t>
            </a:r>
            <a:r>
              <a:rPr>
                <a:solidFill>
                  <a:srgbClr val="666600"/>
                </a:solidFill>
              </a:rPr>
              <a:t>(</a:t>
            </a:r>
            <a:r>
              <a:rPr>
                <a:solidFill>
                  <a:srgbClr val="008800"/>
                </a:solidFill>
              </a:rPr>
              <a:t>'utf-8'</a:t>
            </a:r>
            <a:r>
              <a:rPr>
                <a:solidFill>
                  <a:srgbClr val="666600"/>
                </a:solidFill>
              </a:rPr>
              <a:t>))</a:t>
            </a:r>
          </a:p>
        </p:txBody>
      </p:sp>
      <p:sp>
        <p:nvSpPr>
          <p:cNvPr id="3693" name="这样豆瓣会返回适合iPhone的移动版网页："/>
          <p:cNvSpPr txBox="1"/>
          <p:nvPr/>
        </p:nvSpPr>
        <p:spPr>
          <a:xfrm>
            <a:off x="1058700" y="4173047"/>
            <a:ext cx="446880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这样豆瓣会返回适合iPhone的移动版网页：</a:t>
            </a:r>
          </a:p>
        </p:txBody>
      </p:sp>
      <p:pic>
        <p:nvPicPr>
          <p:cNvPr id="3694" name="图像" descr="图像"/>
          <p:cNvPicPr>
            <a:picLocks noChangeAspect="1"/>
          </p:cNvPicPr>
          <p:nvPr/>
        </p:nvPicPr>
        <p:blipFill>
          <a:blip r:embed="rId2">
            <a:extLst/>
          </a:blip>
          <a:stretch>
            <a:fillRect/>
          </a:stretch>
        </p:blipFill>
        <p:spPr>
          <a:xfrm>
            <a:off x="792832" y="4787013"/>
            <a:ext cx="7558336" cy="742914"/>
          </a:xfrm>
          <a:prstGeom prst="rect">
            <a:avLst/>
          </a:prstGeom>
          <a:ln w="12700">
            <a:miter lim="400000"/>
          </a:ln>
        </p:spPr>
      </p:pic>
    </p:spTree>
  </p:cSld>
  <p:clrMapOvr>
    <a:masterClrMapping/>
  </p:clrMapOvr>
  <p:transition xmlns:p14="http://schemas.microsoft.com/office/powerpoint/2010/main" spd="med" advClick="1"/>
</p:sld>
</file>

<file path=ppt/slides/slide4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6"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.9</a:t>
            </a:r>
            <a:r>
              <a:t> </a:t>
            </a:r>
            <a:r>
              <a:t>	</a:t>
            </a:r>
            <a:r>
              <a:t>urllib</a:t>
            </a:r>
          </a:p>
        </p:txBody>
      </p:sp>
      <p:sp>
        <p:nvSpPr>
          <p:cNvPr id="3697"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698" name="形状"/>
          <p:cNvSpPr/>
          <p:nvPr/>
        </p:nvSpPr>
        <p:spPr>
          <a:xfrm>
            <a:off x="609497" y="773168"/>
            <a:ext cx="431802"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699" name="metaclass："/>
          <p:cNvSpPr txBox="1"/>
          <p:nvPr/>
        </p:nvSpPr>
        <p:spPr>
          <a:xfrm>
            <a:off x="1305591" y="759199"/>
            <a:ext cx="725169" cy="401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Post:</a:t>
            </a:r>
          </a:p>
        </p:txBody>
      </p:sp>
      <p:sp>
        <p:nvSpPr>
          <p:cNvPr id="3700" name="如果要以POST发送一个请求，只需要把参数data以bytes形式传入。模拟一个微博登录，先读取登录的邮箱和口令，然后按照weibo.cn的登录页的格式以username=xxx&amp;password=xxx的编码传入："/>
          <p:cNvSpPr txBox="1"/>
          <p:nvPr/>
        </p:nvSpPr>
        <p:spPr>
          <a:xfrm>
            <a:off x="589165" y="1221255"/>
            <a:ext cx="7965670"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如果要以</a:t>
            </a:r>
            <a:r>
              <a:rPr>
                <a:solidFill>
                  <a:schemeClr val="accent2">
                    <a:satOff val="-67193"/>
                    <a:lumOff val="20931"/>
                  </a:schemeClr>
                </a:solidFill>
              </a:rPr>
              <a:t>POST</a:t>
            </a:r>
            <a:r>
              <a:t>发送一个请求，只需要把参数</a:t>
            </a:r>
            <a:r>
              <a:rPr>
                <a:solidFill>
                  <a:schemeClr val="accent2">
                    <a:satOff val="-67193"/>
                    <a:lumOff val="20931"/>
                  </a:schemeClr>
                </a:solidFill>
              </a:rPr>
              <a:t>data</a:t>
            </a:r>
            <a:r>
              <a:t>以</a:t>
            </a:r>
            <a:r>
              <a:rPr>
                <a:solidFill>
                  <a:schemeClr val="accent2">
                    <a:satOff val="-67193"/>
                    <a:lumOff val="20931"/>
                  </a:schemeClr>
                </a:solidFill>
              </a:rPr>
              <a:t>bytes</a:t>
            </a:r>
            <a:r>
              <a:t>形式传入。模拟一个微博登录，先读取登录的邮箱和口令，然后按照</a:t>
            </a:r>
            <a:r>
              <a:rPr>
                <a:solidFill>
                  <a:schemeClr val="accent2">
                    <a:satOff val="-67193"/>
                    <a:lumOff val="20931"/>
                  </a:schemeClr>
                </a:solidFill>
              </a:rPr>
              <a:t>weibo.cn</a:t>
            </a:r>
            <a:r>
              <a:t>的登录页的格式以</a:t>
            </a:r>
            <a:r>
              <a:rPr>
                <a:solidFill>
                  <a:schemeClr val="accent2">
                    <a:satOff val="-67193"/>
                    <a:lumOff val="20931"/>
                  </a:schemeClr>
                </a:solidFill>
              </a:rPr>
              <a:t>username=xxx&amp;password=xxx</a:t>
            </a:r>
            <a:r>
              <a:t>的编码传入：</a:t>
            </a:r>
          </a:p>
        </p:txBody>
      </p:sp>
      <p:sp>
        <p:nvSpPr>
          <p:cNvPr id="3701" name="from urllib import request, parse…"/>
          <p:cNvSpPr txBox="1"/>
          <p:nvPr/>
        </p:nvSpPr>
        <p:spPr>
          <a:xfrm>
            <a:off x="242942" y="2338482"/>
            <a:ext cx="9184641" cy="434803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000">
                <a:solidFill>
                  <a:srgbClr val="668099">
                    <a:alpha val="40000"/>
                  </a:srgbClr>
                </a:solidFill>
                <a:latin typeface="Monaco"/>
                <a:ea typeface="Monaco"/>
                <a:cs typeface="Monaco"/>
                <a:sym typeface="Monaco"/>
              </a:defRPr>
            </a:pPr>
            <a:r>
              <a:rPr>
                <a:solidFill>
                  <a:srgbClr val="000088"/>
                </a:solidFill>
              </a:rPr>
              <a:t>from</a:t>
            </a:r>
            <a:r>
              <a:t> urllib </a:t>
            </a:r>
            <a:r>
              <a:rPr>
                <a:solidFill>
                  <a:srgbClr val="000088"/>
                </a:solidFill>
              </a:rPr>
              <a:t>import</a:t>
            </a:r>
            <a:r>
              <a:t> request</a:t>
            </a:r>
            <a:r>
              <a:rPr>
                <a:solidFill>
                  <a:srgbClr val="666600"/>
                </a:solidFill>
              </a:rPr>
              <a:t>,</a:t>
            </a:r>
            <a:r>
              <a:t> parse</a:t>
            </a:r>
          </a:p>
          <a:p>
            <a:pPr marL="457200" indent="-317500" defTabSz="457200">
              <a:buClr>
                <a:srgbClr val="668099">
                  <a:alpha val="40000"/>
                </a:srgbClr>
              </a:buClr>
              <a:buSzPct val="100000"/>
              <a:buFont typeface="Monaco"/>
              <a:buAutoNum type="arabicPeriod" startAt="1"/>
              <a:defRPr sz="1000">
                <a:solidFill>
                  <a:srgbClr val="008800"/>
                </a:solidFill>
                <a:latin typeface="Monaco"/>
                <a:ea typeface="Monaco"/>
                <a:cs typeface="Monaco"/>
                <a:sym typeface="Monaco"/>
              </a:defRPr>
            </a:pPr>
            <a:r>
              <a:rPr>
                <a:solidFill>
                  <a:srgbClr val="000088"/>
                </a:solidFill>
              </a:rPr>
              <a:t>print</a:t>
            </a:r>
            <a:r>
              <a:rPr>
                <a:solidFill>
                  <a:srgbClr val="666600"/>
                </a:solidFill>
              </a:rPr>
              <a:t>(</a:t>
            </a:r>
            <a:r>
              <a:t>'Login to weibo.cn...'</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668099">
                    <a:alpha val="40000"/>
                  </a:srgbClr>
                </a:solidFill>
                <a:latin typeface="Monaco"/>
                <a:ea typeface="Monaco"/>
                <a:cs typeface="Monaco"/>
                <a:sym typeface="Monaco"/>
              </a:defRPr>
            </a:pPr>
            <a:r>
              <a:t>email </a:t>
            </a:r>
            <a:r>
              <a:rPr>
                <a:solidFill>
                  <a:srgbClr val="666600"/>
                </a:solidFill>
              </a:rPr>
              <a:t>=</a:t>
            </a:r>
            <a:r>
              <a:t> input</a:t>
            </a:r>
            <a:r>
              <a:rPr>
                <a:solidFill>
                  <a:srgbClr val="666600"/>
                </a:solidFill>
              </a:rPr>
              <a:t>(</a:t>
            </a:r>
            <a:r>
              <a:rPr>
                <a:solidFill>
                  <a:srgbClr val="008800"/>
                </a:solidFill>
              </a:rPr>
              <a:t>'Email: '</a:t>
            </a:r>
            <a:r>
              <a:rPr>
                <a:solidFill>
                  <a:srgbClr val="666600"/>
                </a:solidFill>
              </a:rPr>
              <a:t>)</a:t>
            </a:r>
          </a:p>
          <a:p>
            <a:pPr marL="457200" indent="-317500" defTabSz="457200">
              <a:buClr>
                <a:srgbClr val="668099">
                  <a:alpha val="40000"/>
                </a:srgbClr>
              </a:buClr>
              <a:buSzPct val="100000"/>
              <a:buFont typeface="Monaco"/>
              <a:buAutoNum type="arabicPeriod" startAt="1"/>
              <a:defRPr sz="1000">
                <a:solidFill>
                  <a:srgbClr val="008800"/>
                </a:solidFill>
                <a:latin typeface="Monaco"/>
                <a:ea typeface="Monaco"/>
                <a:cs typeface="Monaco"/>
                <a:sym typeface="Monaco"/>
              </a:defRPr>
            </a:pPr>
            <a:r>
              <a:rPr>
                <a:solidFill>
                  <a:srgbClr val="668099">
                    <a:alpha val="40000"/>
                  </a:srgbClr>
                </a:solidFill>
              </a:rPr>
              <a:t>passwd </a:t>
            </a:r>
            <a:r>
              <a:rPr>
                <a:solidFill>
                  <a:srgbClr val="666600"/>
                </a:solidFill>
              </a:rPr>
              <a:t>=</a:t>
            </a:r>
            <a:r>
              <a:rPr>
                <a:solidFill>
                  <a:srgbClr val="668099">
                    <a:alpha val="40000"/>
                  </a:srgbClr>
                </a:solidFill>
              </a:rPr>
              <a:t> input</a:t>
            </a:r>
            <a:r>
              <a:rPr>
                <a:solidFill>
                  <a:srgbClr val="666600"/>
                </a:solidFill>
              </a:rPr>
              <a:t>(</a:t>
            </a:r>
            <a:r>
              <a:t>'Password: '</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668099">
                    <a:alpha val="40000"/>
                  </a:srgbClr>
                </a:solidFill>
                <a:latin typeface="Monaco"/>
                <a:ea typeface="Monaco"/>
                <a:cs typeface="Monaco"/>
                <a:sym typeface="Monaco"/>
              </a:defRPr>
            </a:pPr>
            <a:r>
              <a:t>login_data </a:t>
            </a:r>
            <a:r>
              <a:rPr>
                <a:solidFill>
                  <a:srgbClr val="666600"/>
                </a:solidFill>
              </a:rPr>
              <a:t>=</a:t>
            </a:r>
            <a:r>
              <a:t> parse</a:t>
            </a:r>
            <a:r>
              <a:rPr>
                <a:solidFill>
                  <a:srgbClr val="666600"/>
                </a:solidFill>
              </a:rPr>
              <a:t>.</a:t>
            </a:r>
            <a:r>
              <a:t>urlencode</a:t>
            </a:r>
            <a:r>
              <a:rPr>
                <a:solidFill>
                  <a:srgbClr val="666600"/>
                </a:solidFill>
              </a:rPr>
              <a:t>([</a:t>
            </a:r>
          </a:p>
          <a:p>
            <a:pPr marL="457200" indent="-317500" defTabSz="457200">
              <a:buClr>
                <a:srgbClr val="668099">
                  <a:alpha val="40000"/>
                </a:srgbClr>
              </a:buClr>
              <a:buSzPct val="100000"/>
              <a:buFont typeface="Monaco"/>
              <a:buAutoNum type="arabicPeriod" startAt="1"/>
              <a:defRPr sz="1000">
                <a:solidFill>
                  <a:srgbClr val="008800"/>
                </a:solidFill>
                <a:latin typeface="Monaco"/>
                <a:ea typeface="Monaco"/>
                <a:cs typeface="Monaco"/>
                <a:sym typeface="Monaco"/>
              </a:defRPr>
            </a:pPr>
            <a:r>
              <a:rPr>
                <a:solidFill>
                  <a:srgbClr val="668099">
                    <a:alpha val="40000"/>
                  </a:srgbClr>
                </a:solidFill>
              </a:rPr>
              <a:t>    </a:t>
            </a:r>
            <a:r>
              <a:rPr>
                <a:solidFill>
                  <a:srgbClr val="666600"/>
                </a:solidFill>
              </a:rPr>
              <a:t>(</a:t>
            </a:r>
            <a:r>
              <a:t>'username'</a:t>
            </a:r>
            <a:r>
              <a:rPr>
                <a:solidFill>
                  <a:srgbClr val="666600"/>
                </a:solidFill>
              </a:rPr>
              <a:t>,</a:t>
            </a:r>
            <a:r>
              <a:rPr>
                <a:solidFill>
                  <a:srgbClr val="668099">
                    <a:alpha val="40000"/>
                  </a:srgbClr>
                </a:solidFill>
              </a:rPr>
              <a:t> email</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008800"/>
                </a:solidFill>
                <a:latin typeface="Monaco"/>
                <a:ea typeface="Monaco"/>
                <a:cs typeface="Monaco"/>
                <a:sym typeface="Monaco"/>
              </a:defRPr>
            </a:pPr>
            <a:r>
              <a:rPr>
                <a:solidFill>
                  <a:srgbClr val="668099">
                    <a:alpha val="40000"/>
                  </a:srgbClr>
                </a:solidFill>
              </a:rPr>
              <a:t>    </a:t>
            </a:r>
            <a:r>
              <a:rPr>
                <a:solidFill>
                  <a:srgbClr val="666600"/>
                </a:solidFill>
              </a:rPr>
              <a:t>(</a:t>
            </a:r>
            <a:r>
              <a:t>'password'</a:t>
            </a:r>
            <a:r>
              <a:rPr>
                <a:solidFill>
                  <a:srgbClr val="666600"/>
                </a:solidFill>
              </a:rPr>
              <a:t>,</a:t>
            </a:r>
            <a:r>
              <a:rPr>
                <a:solidFill>
                  <a:srgbClr val="668099">
                    <a:alpha val="40000"/>
                  </a:srgbClr>
                </a:solidFill>
              </a:rPr>
              <a:t> passwd</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008800"/>
                </a:solidFill>
                <a:latin typeface="Monaco"/>
                <a:ea typeface="Monaco"/>
                <a:cs typeface="Monaco"/>
                <a:sym typeface="Monaco"/>
              </a:defRPr>
            </a:pPr>
            <a:r>
              <a:rPr>
                <a:solidFill>
                  <a:srgbClr val="668099">
                    <a:alpha val="40000"/>
                  </a:srgbClr>
                </a:solidFill>
              </a:rPr>
              <a:t>    </a:t>
            </a:r>
            <a:r>
              <a:rPr>
                <a:solidFill>
                  <a:srgbClr val="666600"/>
                </a:solidFill>
              </a:rPr>
              <a:t>(</a:t>
            </a:r>
            <a:r>
              <a:t>'entry'</a:t>
            </a:r>
            <a:r>
              <a:rPr>
                <a:solidFill>
                  <a:srgbClr val="666600"/>
                </a:solidFill>
              </a:rPr>
              <a:t>,</a:t>
            </a:r>
            <a:r>
              <a:rPr>
                <a:solidFill>
                  <a:srgbClr val="668099">
                    <a:alpha val="40000"/>
                  </a:srgbClr>
                </a:solidFill>
              </a:rPr>
              <a:t> </a:t>
            </a:r>
            <a:r>
              <a:t>'mweibo'</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008800"/>
                </a:solidFill>
                <a:latin typeface="Monaco"/>
                <a:ea typeface="Monaco"/>
                <a:cs typeface="Monaco"/>
                <a:sym typeface="Monaco"/>
              </a:defRPr>
            </a:pPr>
            <a:r>
              <a:rPr>
                <a:solidFill>
                  <a:srgbClr val="668099">
                    <a:alpha val="40000"/>
                  </a:srgbClr>
                </a:solidFill>
              </a:rPr>
              <a:t>    </a:t>
            </a:r>
            <a:r>
              <a:rPr>
                <a:solidFill>
                  <a:srgbClr val="666600"/>
                </a:solidFill>
              </a:rPr>
              <a:t>(</a:t>
            </a:r>
            <a:r>
              <a:t>'client_id'</a:t>
            </a:r>
            <a:r>
              <a:rPr>
                <a:solidFill>
                  <a:srgbClr val="666600"/>
                </a:solidFill>
              </a:rPr>
              <a:t>,</a:t>
            </a:r>
            <a:r>
              <a:rPr>
                <a:solidFill>
                  <a:srgbClr val="668099">
                    <a:alpha val="40000"/>
                  </a:srgbClr>
                </a:solidFill>
              </a:rPr>
              <a:t> </a:t>
            </a:r>
            <a:r>
              <a: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008800"/>
                </a:solidFill>
                <a:latin typeface="Monaco"/>
                <a:ea typeface="Monaco"/>
                <a:cs typeface="Monaco"/>
                <a:sym typeface="Monaco"/>
              </a:defRPr>
            </a:pPr>
            <a:r>
              <a:rPr>
                <a:solidFill>
                  <a:srgbClr val="668099">
                    <a:alpha val="40000"/>
                  </a:srgbClr>
                </a:solidFill>
              </a:rPr>
              <a:t>    </a:t>
            </a:r>
            <a:r>
              <a:rPr>
                <a:solidFill>
                  <a:srgbClr val="666600"/>
                </a:solidFill>
              </a:rPr>
              <a:t>(</a:t>
            </a:r>
            <a:r>
              <a:t>'savestate'</a:t>
            </a:r>
            <a:r>
              <a:rPr>
                <a:solidFill>
                  <a:srgbClr val="666600"/>
                </a:solidFill>
              </a:rPr>
              <a:t>,</a:t>
            </a:r>
            <a:r>
              <a:rPr>
                <a:solidFill>
                  <a:srgbClr val="668099">
                    <a:alpha val="40000"/>
                  </a:srgbClr>
                </a:solidFill>
              </a:rPr>
              <a:t> </a:t>
            </a:r>
            <a:r>
              <a:t>'1'</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666600"/>
                </a:solidFill>
              </a:rPr>
              <a:t>(</a:t>
            </a:r>
            <a:r>
              <a:rPr>
                <a:solidFill>
                  <a:srgbClr val="008800"/>
                </a:solidFill>
              </a:rPr>
              <a:t>'ec'</a:t>
            </a:r>
            <a:r>
              <a:rPr>
                <a:solidFill>
                  <a:srgbClr val="666600"/>
                </a:solidFill>
              </a:rPr>
              <a:t>,</a:t>
            </a:r>
            <a:r>
              <a:t> </a:t>
            </a:r>
            <a:r>
              <a:rPr>
                <a:solidFill>
                  <a:srgbClr val="008800"/>
                </a:solidFill>
              </a:rPr>
              <a:t>''</a:t>
            </a:r>
            <a:r>
              <a:rPr>
                <a:solidFill>
                  <a:srgbClr val="666600"/>
                </a:solidFill>
              </a:rPr>
              <a:t>),</a:t>
            </a:r>
          </a:p>
          <a:p>
            <a:pPr marL="457200" indent="-317500" defTabSz="457200">
              <a:buClr>
                <a:srgbClr val="668099">
                  <a:alpha val="40000"/>
                </a:srgbClr>
              </a:buClr>
              <a:buSzPct val="100000"/>
              <a:buFont typeface="Monaco"/>
              <a:buAutoNum type="arabicPeriod" startAt="1"/>
              <a:defRPr sz="1000">
                <a:solidFill>
                  <a:srgbClr val="008800"/>
                </a:solidFill>
                <a:latin typeface="Monaco"/>
                <a:ea typeface="Monaco"/>
                <a:cs typeface="Monaco"/>
                <a:sym typeface="Monaco"/>
              </a:defRPr>
            </a:pPr>
            <a:r>
              <a:rPr>
                <a:solidFill>
                  <a:srgbClr val="668099">
                    <a:alpha val="40000"/>
                  </a:srgbClr>
                </a:solidFill>
              </a:rPr>
              <a:t>    </a:t>
            </a:r>
            <a:r>
              <a:rPr>
                <a:solidFill>
                  <a:srgbClr val="666600"/>
                </a:solidFill>
              </a:rPr>
              <a:t>(</a:t>
            </a:r>
            <a:r>
              <a:t>'pagerefer'</a:t>
            </a:r>
            <a:r>
              <a:rPr>
                <a:solidFill>
                  <a:srgbClr val="666600"/>
                </a:solidFill>
              </a:rPr>
              <a:t>,</a:t>
            </a:r>
            <a:r>
              <a:rPr>
                <a:solidFill>
                  <a:srgbClr val="668099">
                    <a:alpha val="40000"/>
                  </a:srgbClr>
                </a:solidFill>
              </a:rPr>
              <a:t> </a:t>
            </a:r>
            <a:r>
              <a:t>'https://passport.weibo.cn/signin/welcome?entry=mweibo&amp;r=http%3A%2F%2Fm.weibo.cn%2F'</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666600"/>
                </a:solidFill>
                <a:latin typeface="Monaco"/>
                <a:ea typeface="Monaco"/>
                <a:cs typeface="Monaco"/>
                <a:sym typeface="Monaco"/>
              </a:defRPr>
            </a:pPr>
            <a: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008800"/>
                </a:solidFill>
                <a:latin typeface="Monaco"/>
                <a:ea typeface="Monaco"/>
                <a:cs typeface="Monaco"/>
                <a:sym typeface="Monaco"/>
              </a:defRPr>
            </a:pPr>
            <a:r>
              <a:rPr>
                <a:solidFill>
                  <a:srgbClr val="668099">
                    <a:alpha val="40000"/>
                  </a:srgbClr>
                </a:solidFill>
              </a:rPr>
              <a:t>req </a:t>
            </a:r>
            <a:r>
              <a:rPr>
                <a:solidFill>
                  <a:srgbClr val="666600"/>
                </a:solidFill>
              </a:rPr>
              <a:t>=</a:t>
            </a:r>
            <a:r>
              <a:rPr>
                <a:solidFill>
                  <a:srgbClr val="668099">
                    <a:alpha val="40000"/>
                  </a:srgbClr>
                </a:solidFill>
              </a:rPr>
              <a:t> request</a:t>
            </a:r>
            <a:r>
              <a:rPr>
                <a:solidFill>
                  <a:srgbClr val="666600"/>
                </a:solidFill>
              </a:rPr>
              <a:t>.</a:t>
            </a:r>
            <a:r>
              <a:rPr>
                <a:solidFill>
                  <a:srgbClr val="660066"/>
                </a:solidFill>
              </a:rPr>
              <a:t>Request</a:t>
            </a:r>
            <a:r>
              <a:rPr>
                <a:solidFill>
                  <a:srgbClr val="666600"/>
                </a:solidFill>
              </a:rPr>
              <a:t>(</a:t>
            </a:r>
            <a:r>
              <a:t>'https://passport.weibo.cn/sso/login'</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008800"/>
                </a:solidFill>
                <a:latin typeface="Monaco"/>
                <a:ea typeface="Monaco"/>
                <a:cs typeface="Monaco"/>
                <a:sym typeface="Monaco"/>
              </a:defRPr>
            </a:pPr>
            <a:r>
              <a:rPr>
                <a:solidFill>
                  <a:srgbClr val="668099">
                    <a:alpha val="40000"/>
                  </a:srgbClr>
                </a:solidFill>
              </a:rPr>
              <a:t>req</a:t>
            </a:r>
            <a:r>
              <a:rPr>
                <a:solidFill>
                  <a:srgbClr val="666600"/>
                </a:solidFill>
              </a:rPr>
              <a:t>.</a:t>
            </a:r>
            <a:r>
              <a:rPr>
                <a:solidFill>
                  <a:srgbClr val="668099">
                    <a:alpha val="40000"/>
                  </a:srgbClr>
                </a:solidFill>
              </a:rPr>
              <a:t>add_header</a:t>
            </a:r>
            <a:r>
              <a:rPr>
                <a:solidFill>
                  <a:srgbClr val="666600"/>
                </a:solidFill>
              </a:rPr>
              <a:t>(</a:t>
            </a:r>
            <a:r>
              <a:t>'Origin'</a:t>
            </a:r>
            <a:r>
              <a:rPr>
                <a:solidFill>
                  <a:srgbClr val="666600"/>
                </a:solidFill>
              </a:rPr>
              <a:t>,</a:t>
            </a:r>
            <a:r>
              <a:rPr>
                <a:solidFill>
                  <a:srgbClr val="668099">
                    <a:alpha val="40000"/>
                  </a:srgbClr>
                </a:solidFill>
              </a:rPr>
              <a:t> </a:t>
            </a:r>
            <a:r>
              <a:t>'https://passport.weibo.cn'</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008800"/>
                </a:solidFill>
                <a:latin typeface="Monaco"/>
                <a:ea typeface="Monaco"/>
                <a:cs typeface="Monaco"/>
                <a:sym typeface="Monaco"/>
              </a:defRPr>
            </a:pPr>
            <a:r>
              <a:rPr>
                <a:solidFill>
                  <a:srgbClr val="668099">
                    <a:alpha val="40000"/>
                  </a:srgbClr>
                </a:solidFill>
              </a:rPr>
              <a:t>req</a:t>
            </a:r>
            <a:r>
              <a:rPr>
                <a:solidFill>
                  <a:srgbClr val="666600"/>
                </a:solidFill>
              </a:rPr>
              <a:t>.</a:t>
            </a:r>
            <a:r>
              <a:rPr>
                <a:solidFill>
                  <a:srgbClr val="668099">
                    <a:alpha val="40000"/>
                  </a:srgbClr>
                </a:solidFill>
              </a:rPr>
              <a:t>add_header</a:t>
            </a:r>
            <a:r>
              <a:rPr>
                <a:solidFill>
                  <a:srgbClr val="666600"/>
                </a:solidFill>
              </a:rPr>
              <a:t>(</a:t>
            </a:r>
            <a:r>
              <a:t>'User-Agent'</a:t>
            </a:r>
            <a:r>
              <a:rPr>
                <a:solidFill>
                  <a:srgbClr val="666600"/>
                </a:solidFill>
              </a:rPr>
              <a:t>,</a:t>
            </a:r>
            <a:r>
              <a:rPr>
                <a:solidFill>
                  <a:srgbClr val="668099">
                    <a:alpha val="40000"/>
                  </a:srgbClr>
                </a:solidFill>
              </a:rPr>
              <a:t> </a:t>
            </a:r>
            <a:r>
              <a:t>'Mozilla/6.0 (iPhone; CPU iPhone OS 8_0 like Mac OS X) AppleWebKit/536.26 (KHTML, like Gecko) Version/8.0 Mobile/10A5376e Safari/8536.25'</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008800"/>
                </a:solidFill>
                <a:latin typeface="Monaco"/>
                <a:ea typeface="Monaco"/>
                <a:cs typeface="Monaco"/>
                <a:sym typeface="Monaco"/>
              </a:defRPr>
            </a:pPr>
            <a:r>
              <a:rPr>
                <a:solidFill>
                  <a:srgbClr val="668099">
                    <a:alpha val="40000"/>
                  </a:srgbClr>
                </a:solidFill>
              </a:rPr>
              <a:t>req</a:t>
            </a:r>
            <a:r>
              <a:rPr>
                <a:solidFill>
                  <a:srgbClr val="666600"/>
                </a:solidFill>
              </a:rPr>
              <a:t>.</a:t>
            </a:r>
            <a:r>
              <a:rPr>
                <a:solidFill>
                  <a:srgbClr val="668099">
                    <a:alpha val="40000"/>
                  </a:srgbClr>
                </a:solidFill>
              </a:rPr>
              <a:t>add_header</a:t>
            </a:r>
            <a:r>
              <a:rPr>
                <a:solidFill>
                  <a:srgbClr val="666600"/>
                </a:solidFill>
              </a:rPr>
              <a:t>(</a:t>
            </a:r>
            <a:r>
              <a:t>'Referer'</a:t>
            </a:r>
            <a:r>
              <a:rPr>
                <a:solidFill>
                  <a:srgbClr val="666600"/>
                </a:solidFill>
              </a:rPr>
              <a:t>,</a:t>
            </a:r>
            <a:r>
              <a:rPr>
                <a:solidFill>
                  <a:srgbClr val="668099">
                    <a:alpha val="40000"/>
                  </a:srgbClr>
                </a:solidFill>
              </a:rPr>
              <a:t> </a:t>
            </a:r>
            <a:r>
              <a:t>'https://passport.weibo.cn/signin/login?entry=mweibo&amp;res=wel&amp;wm=3349&amp;r=http%3A%2F%2Fm.weibo.cn%2F'</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668099">
                    <a:alpha val="40000"/>
                  </a:srgbClr>
                </a:solidFill>
                <a:latin typeface="Monaco"/>
                <a:ea typeface="Monaco"/>
                <a:cs typeface="Monaco"/>
                <a:sym typeface="Monaco"/>
              </a:defRPr>
            </a:pPr>
            <a:r>
              <a:rPr>
                <a:solidFill>
                  <a:srgbClr val="000088"/>
                </a:solidFill>
              </a:rPr>
              <a:t>with</a:t>
            </a:r>
            <a:r>
              <a:t> request</a:t>
            </a:r>
            <a:r>
              <a:rPr>
                <a:solidFill>
                  <a:srgbClr val="666600"/>
                </a:solidFill>
              </a:rPr>
              <a:t>.</a:t>
            </a:r>
            <a:r>
              <a:t>urlopen</a:t>
            </a:r>
            <a:r>
              <a:rPr>
                <a:solidFill>
                  <a:srgbClr val="666600"/>
                </a:solidFill>
              </a:rPr>
              <a:t>(</a:t>
            </a:r>
            <a:r>
              <a:t>req</a:t>
            </a:r>
            <a:r>
              <a:rPr>
                <a:solidFill>
                  <a:srgbClr val="666600"/>
                </a:solidFill>
              </a:rPr>
              <a:t>,</a:t>
            </a:r>
            <a:r>
              <a:t> data</a:t>
            </a:r>
            <a:r>
              <a:rPr>
                <a:solidFill>
                  <a:srgbClr val="666600"/>
                </a:solidFill>
              </a:rPr>
              <a:t>=</a:t>
            </a:r>
            <a:r>
              <a:t>login_data</a:t>
            </a:r>
            <a:r>
              <a:rPr>
                <a:solidFill>
                  <a:srgbClr val="666600"/>
                </a:solidFill>
              </a:rPr>
              <a:t>.</a:t>
            </a:r>
            <a:r>
              <a:t>encode</a:t>
            </a:r>
            <a:r>
              <a:rPr>
                <a:solidFill>
                  <a:srgbClr val="666600"/>
                </a:solidFill>
              </a:rPr>
              <a:t>(</a:t>
            </a:r>
            <a:r>
              <a:rPr>
                <a:solidFill>
                  <a:srgbClr val="008800"/>
                </a:solidFill>
              </a:rPr>
              <a:t>'utf-8'</a:t>
            </a:r>
            <a:r>
              <a:rPr>
                <a:solidFill>
                  <a:srgbClr val="666600"/>
                </a:solidFill>
              </a:rPr>
              <a:t>))</a:t>
            </a:r>
            <a:r>
              <a:t> </a:t>
            </a:r>
            <a:r>
              <a:rPr>
                <a:solidFill>
                  <a:srgbClr val="000088"/>
                </a:solidFill>
              </a:rPr>
              <a:t>as</a:t>
            </a:r>
            <a:r>
              <a:t> f</a:t>
            </a:r>
            <a:r>
              <a:rPr>
                <a:solidFill>
                  <a:srgbClr val="666600"/>
                </a:solidFill>
              </a:rPr>
              <a:t>:</a:t>
            </a:r>
          </a:p>
          <a:p>
            <a:pPr marL="457200" indent="-317500" defTabSz="457200">
              <a:buClr>
                <a:srgbClr val="668099">
                  <a:alpha val="40000"/>
                </a:srgbClr>
              </a:buClr>
              <a:buSzPct val="100000"/>
              <a:buFont typeface="Monaco"/>
              <a:buAutoNum type="arabicPeriod" startAt="1"/>
              <a:defRPr sz="10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'Status:'</a:t>
            </a:r>
            <a:r>
              <a:rPr>
                <a:solidFill>
                  <a:srgbClr val="666600"/>
                </a:solidFill>
              </a:rPr>
              <a:t>,</a:t>
            </a:r>
            <a:r>
              <a:rPr>
                <a:solidFill>
                  <a:srgbClr val="668099">
                    <a:alpha val="40000"/>
                  </a:srgbClr>
                </a:solidFill>
              </a:rPr>
              <a:t> f</a:t>
            </a:r>
            <a:r>
              <a:rPr>
                <a:solidFill>
                  <a:srgbClr val="666600"/>
                </a:solidFill>
              </a:rPr>
              <a:t>.</a:t>
            </a:r>
            <a:r>
              <a:rPr>
                <a:solidFill>
                  <a:srgbClr val="668099">
                    <a:alpha val="40000"/>
                  </a:srgbClr>
                </a:solidFill>
              </a:rPr>
              <a:t>status</a:t>
            </a:r>
            <a:r>
              <a:rPr>
                <a:solidFill>
                  <a:srgbClr val="666600"/>
                </a:solidFill>
              </a:rPr>
              <a:t>,</a:t>
            </a:r>
            <a:r>
              <a:rPr>
                <a:solidFill>
                  <a:srgbClr val="668099">
                    <a:alpha val="40000"/>
                  </a:srgbClr>
                </a:solidFill>
              </a:rPr>
              <a:t> f</a:t>
            </a:r>
            <a:r>
              <a:rPr>
                <a:solidFill>
                  <a:srgbClr val="666600"/>
                </a:solidFill>
              </a:rPr>
              <a:t>.</a:t>
            </a:r>
            <a:r>
              <a:rPr>
                <a:solidFill>
                  <a:srgbClr val="668099">
                    <a:alpha val="40000"/>
                  </a:srgbClr>
                </a:solidFill>
              </a:rPr>
              <a:t>reason</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for</a:t>
            </a:r>
            <a:r>
              <a:t> k</a:t>
            </a:r>
            <a:r>
              <a:rPr>
                <a:solidFill>
                  <a:srgbClr val="666600"/>
                </a:solidFill>
              </a:rPr>
              <a:t>,</a:t>
            </a:r>
            <a:r>
              <a:t> v </a:t>
            </a:r>
            <a:r>
              <a:rPr>
                <a:solidFill>
                  <a:srgbClr val="000088"/>
                </a:solidFill>
              </a:rPr>
              <a:t>in</a:t>
            </a:r>
            <a:r>
              <a:t> f</a:t>
            </a:r>
            <a:r>
              <a:rPr>
                <a:solidFill>
                  <a:srgbClr val="666600"/>
                </a:solidFill>
              </a:rPr>
              <a:t>.</a:t>
            </a:r>
            <a:r>
              <a:t>getheaders</a:t>
            </a:r>
            <a:r>
              <a:rPr>
                <a:solidFill>
                  <a:srgbClr val="666600"/>
                </a:solidFill>
              </a:rPr>
              <a:t>():</a:t>
            </a:r>
          </a:p>
          <a:p>
            <a:pPr marL="457200" indent="-317500" defTabSz="457200">
              <a:buClr>
                <a:srgbClr val="668099">
                  <a:alpha val="40000"/>
                </a:srgbClr>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'%s: %s'</a:t>
            </a:r>
            <a:r>
              <a:t> </a:t>
            </a:r>
            <a:r>
              <a:rPr>
                <a:solidFill>
                  <a:srgbClr val="666600"/>
                </a:solidFill>
              </a:rPr>
              <a:t>%</a:t>
            </a:r>
            <a:r>
              <a:t> </a:t>
            </a:r>
            <a:r>
              <a:rPr>
                <a:solidFill>
                  <a:srgbClr val="666600"/>
                </a:solidFill>
              </a:rPr>
              <a:t>(</a:t>
            </a:r>
            <a:r>
              <a:t>k</a:t>
            </a:r>
            <a:r>
              <a:rPr>
                <a:solidFill>
                  <a:srgbClr val="666600"/>
                </a:solidFill>
              </a:rPr>
              <a:t>,</a:t>
            </a:r>
            <a:r>
              <a:t> v</a:t>
            </a:r>
            <a:r>
              <a:rPr>
                <a:solidFill>
                  <a:srgbClr val="666600"/>
                </a:solidFill>
              </a:rPr>
              <a:t>))</a:t>
            </a:r>
          </a:p>
          <a:p>
            <a:pPr marL="457200" indent="-317500" defTabSz="457200">
              <a:buClr>
                <a:srgbClr val="668099">
                  <a:alpha val="40000"/>
                </a:srgbClr>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'Data:'</a:t>
            </a:r>
            <a:r>
              <a:rPr>
                <a:solidFill>
                  <a:srgbClr val="666600"/>
                </a:solidFill>
              </a:rPr>
              <a:t>,</a:t>
            </a:r>
            <a:r>
              <a:t> f</a:t>
            </a:r>
            <a:r>
              <a:rPr>
                <a:solidFill>
                  <a:srgbClr val="666600"/>
                </a:solidFill>
              </a:rPr>
              <a:t>.</a:t>
            </a:r>
            <a:r>
              <a:t>read</a:t>
            </a:r>
            <a:r>
              <a:rPr>
                <a:solidFill>
                  <a:srgbClr val="666600"/>
                </a:solidFill>
              </a:rPr>
              <a:t>().</a:t>
            </a:r>
            <a:r>
              <a:t>decode</a:t>
            </a:r>
            <a:r>
              <a:rPr>
                <a:solidFill>
                  <a:srgbClr val="666600"/>
                </a:solidFill>
              </a:rPr>
              <a:t>(</a:t>
            </a:r>
            <a:r>
              <a:rPr>
                <a:solidFill>
                  <a:srgbClr val="008800"/>
                </a:solidFill>
              </a:rPr>
              <a:t>'utf-8'</a:t>
            </a:r>
            <a:r>
              <a:rPr>
                <a:solidFill>
                  <a:srgbClr val="666600"/>
                </a:solidFill>
              </a:rPr>
              <a:t>))</a:t>
            </a:r>
          </a:p>
        </p:txBody>
      </p:sp>
    </p:spTree>
  </p:cSld>
  <p:clrMapOvr>
    <a:masterClrMapping/>
  </p:clrMapOvr>
  <p:transition xmlns:p14="http://schemas.microsoft.com/office/powerpoint/2010/main" spd="med" advClick="1"/>
</p:sld>
</file>

<file path=ppt/slides/slide4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3"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.9</a:t>
            </a:r>
            <a:r>
              <a:t> </a:t>
            </a:r>
            <a:r>
              <a:t>	</a:t>
            </a:r>
            <a:r>
              <a:t>urllib</a:t>
            </a:r>
          </a:p>
        </p:txBody>
      </p:sp>
      <p:sp>
        <p:nvSpPr>
          <p:cNvPr id="3704"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705" name="如果登录成功，我们获得的响应如下："/>
          <p:cNvSpPr txBox="1"/>
          <p:nvPr/>
        </p:nvSpPr>
        <p:spPr>
          <a:xfrm>
            <a:off x="589165" y="782483"/>
            <a:ext cx="796567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如果登录成功，我们获得的响应如下：</a:t>
            </a:r>
          </a:p>
        </p:txBody>
      </p:sp>
      <p:sp>
        <p:nvSpPr>
          <p:cNvPr id="3706" name="如果登录失败，我们获得的响应如下："/>
          <p:cNvSpPr txBox="1"/>
          <p:nvPr/>
        </p:nvSpPr>
        <p:spPr>
          <a:xfrm>
            <a:off x="1086810" y="2116017"/>
            <a:ext cx="39903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如果登录失败，我们获得的响应如下：</a:t>
            </a:r>
          </a:p>
        </p:txBody>
      </p:sp>
      <p:pic>
        <p:nvPicPr>
          <p:cNvPr id="3707" name="图像" descr="图像"/>
          <p:cNvPicPr>
            <a:picLocks noChangeAspect="1"/>
          </p:cNvPicPr>
          <p:nvPr/>
        </p:nvPicPr>
        <p:blipFill>
          <a:blip r:embed="rId2">
            <a:extLst/>
          </a:blip>
          <a:stretch>
            <a:fillRect/>
          </a:stretch>
        </p:blipFill>
        <p:spPr>
          <a:xfrm>
            <a:off x="862921" y="2859708"/>
            <a:ext cx="7824757" cy="182782"/>
          </a:xfrm>
          <a:prstGeom prst="rect">
            <a:avLst/>
          </a:prstGeom>
          <a:ln w="12700">
            <a:miter lim="400000"/>
          </a:ln>
        </p:spPr>
      </p:pic>
      <p:pic>
        <p:nvPicPr>
          <p:cNvPr id="3708" name="图像" descr="图像"/>
          <p:cNvPicPr>
            <a:picLocks noChangeAspect="1"/>
          </p:cNvPicPr>
          <p:nvPr/>
        </p:nvPicPr>
        <p:blipFill>
          <a:blip r:embed="rId3">
            <a:extLst/>
          </a:blip>
          <a:stretch>
            <a:fillRect/>
          </a:stretch>
        </p:blipFill>
        <p:spPr>
          <a:xfrm>
            <a:off x="906849" y="1379563"/>
            <a:ext cx="7736901" cy="401704"/>
          </a:xfrm>
          <a:prstGeom prst="rect">
            <a:avLst/>
          </a:prstGeom>
          <a:ln w="12700">
            <a:miter lim="400000"/>
          </a:ln>
        </p:spPr>
      </p:pic>
    </p:spTree>
  </p:cSld>
  <p:clrMapOvr>
    <a:masterClrMapping/>
  </p:clrMapOvr>
  <p:transition xmlns:p14="http://schemas.microsoft.com/office/powerpoint/2010/main" spd="med" advClick="1"/>
</p:sld>
</file>

<file path=ppt/slides/slide4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0"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.9</a:t>
            </a:r>
            <a:r>
              <a:t> </a:t>
            </a:r>
            <a:r>
              <a:t>	</a:t>
            </a:r>
            <a:r>
              <a:t>urllib</a:t>
            </a:r>
          </a:p>
        </p:txBody>
      </p:sp>
      <p:sp>
        <p:nvSpPr>
          <p:cNvPr id="3711"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712" name="形状"/>
          <p:cNvSpPr/>
          <p:nvPr/>
        </p:nvSpPr>
        <p:spPr>
          <a:xfrm>
            <a:off x="609497" y="773168"/>
            <a:ext cx="431802" cy="419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713" name="metaclass："/>
          <p:cNvSpPr txBox="1"/>
          <p:nvPr/>
        </p:nvSpPr>
        <p:spPr>
          <a:xfrm>
            <a:off x="1305591" y="759199"/>
            <a:ext cx="1124711" cy="401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Handler:</a:t>
            </a:r>
          </a:p>
        </p:txBody>
      </p:sp>
      <p:sp>
        <p:nvSpPr>
          <p:cNvPr id="3714" name="如果还需要更复杂的控制，比如通过一个Proxy去访问网站，需要利用ProxyHandler来处理，示例代码如下："/>
          <p:cNvSpPr txBox="1"/>
          <p:nvPr/>
        </p:nvSpPr>
        <p:spPr>
          <a:xfrm>
            <a:off x="589165" y="1428469"/>
            <a:ext cx="7965670"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如果还需要更复杂的控制，比如通过一个</a:t>
            </a:r>
            <a:r>
              <a:rPr>
                <a:solidFill>
                  <a:schemeClr val="accent2">
                    <a:satOff val="-67193"/>
                    <a:lumOff val="20931"/>
                  </a:schemeClr>
                </a:solidFill>
              </a:rPr>
              <a:t>Proxy</a:t>
            </a:r>
            <a:r>
              <a:t>去访问网站，需要利用</a:t>
            </a:r>
            <a:r>
              <a:rPr>
                <a:solidFill>
                  <a:schemeClr val="accent2">
                    <a:satOff val="-67193"/>
                    <a:lumOff val="20931"/>
                  </a:schemeClr>
                </a:solidFill>
              </a:rPr>
              <a:t>ProxyHandler</a:t>
            </a:r>
            <a:r>
              <a:t>来处理，示例代码如下：</a:t>
            </a:r>
          </a:p>
        </p:txBody>
      </p:sp>
      <p:sp>
        <p:nvSpPr>
          <p:cNvPr id="3715" name="proxy_handler = urllib.request.ProxyHandler({'http': 'http://www.example.com:3128/'})…"/>
          <p:cNvSpPr txBox="1"/>
          <p:nvPr/>
        </p:nvSpPr>
        <p:spPr>
          <a:xfrm>
            <a:off x="358770" y="2532616"/>
            <a:ext cx="8426460" cy="12979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200">
                <a:solidFill>
                  <a:srgbClr val="008800"/>
                </a:solidFill>
                <a:latin typeface="Monaco"/>
                <a:ea typeface="Monaco"/>
                <a:cs typeface="Monaco"/>
                <a:sym typeface="Monaco"/>
              </a:defRPr>
            </a:pPr>
            <a:r>
              <a:rPr>
                <a:solidFill>
                  <a:srgbClr val="668099">
                    <a:alpha val="40000"/>
                  </a:srgbClr>
                </a:solidFill>
              </a:rPr>
              <a:t>proxy_handler </a:t>
            </a:r>
            <a:r>
              <a:rPr>
                <a:solidFill>
                  <a:srgbClr val="666600"/>
                </a:solidFill>
              </a:rPr>
              <a:t>=</a:t>
            </a:r>
            <a:r>
              <a:rPr>
                <a:solidFill>
                  <a:srgbClr val="668099">
                    <a:alpha val="40000"/>
                  </a:srgbClr>
                </a:solidFill>
              </a:rPr>
              <a:t> urllib</a:t>
            </a:r>
            <a:r>
              <a:rPr>
                <a:solidFill>
                  <a:srgbClr val="666600"/>
                </a:solidFill>
              </a:rPr>
              <a:t>.</a:t>
            </a:r>
            <a:r>
              <a:rPr>
                <a:solidFill>
                  <a:srgbClr val="668099">
                    <a:alpha val="40000"/>
                  </a:srgbClr>
                </a:solidFill>
              </a:rPr>
              <a:t>request</a:t>
            </a:r>
            <a:r>
              <a:rPr>
                <a:solidFill>
                  <a:srgbClr val="666600"/>
                </a:solidFill>
              </a:rPr>
              <a:t>.</a:t>
            </a:r>
            <a:r>
              <a:rPr>
                <a:solidFill>
                  <a:srgbClr val="660066"/>
                </a:solidFill>
              </a:rPr>
              <a:t>ProxyHandler</a:t>
            </a:r>
            <a:r>
              <a:rPr>
                <a:solidFill>
                  <a:srgbClr val="666600"/>
                </a:solidFill>
              </a:rPr>
              <a:t>({</a:t>
            </a:r>
            <a:r>
              <a:t>'http'</a:t>
            </a:r>
            <a:r>
              <a:rPr>
                <a:solidFill>
                  <a:srgbClr val="666600"/>
                </a:solidFill>
              </a:rPr>
              <a:t>:</a:t>
            </a:r>
            <a:r>
              <a:rPr>
                <a:solidFill>
                  <a:srgbClr val="668099">
                    <a:alpha val="40000"/>
                  </a:srgbClr>
                </a:solidFill>
              </a:rPr>
              <a:t> </a:t>
            </a:r>
            <a:r>
              <a:t>'http://www.example.com:3128/'</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proxy_auth_handler </a:t>
            </a:r>
            <a:r>
              <a:rPr>
                <a:solidFill>
                  <a:srgbClr val="666600"/>
                </a:solidFill>
              </a:rPr>
              <a:t>=</a:t>
            </a:r>
            <a:r>
              <a:t> urllib</a:t>
            </a:r>
            <a:r>
              <a:rPr>
                <a:solidFill>
                  <a:srgbClr val="666600"/>
                </a:solidFill>
              </a:rPr>
              <a:t>.</a:t>
            </a:r>
            <a:r>
              <a:t>request</a:t>
            </a:r>
            <a:r>
              <a:rPr>
                <a:solidFill>
                  <a:srgbClr val="666600"/>
                </a:solidFill>
              </a:rPr>
              <a:t>.</a:t>
            </a:r>
            <a:r>
              <a:rPr>
                <a:solidFill>
                  <a:srgbClr val="660066"/>
                </a:solidFill>
              </a:rPr>
              <a:t>ProxyBasicAuthHandler</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proxy_auth_handler</a:t>
            </a:r>
            <a:r>
              <a:rPr>
                <a:solidFill>
                  <a:srgbClr val="666600"/>
                </a:solidFill>
              </a:rPr>
              <a:t>.</a:t>
            </a:r>
            <a:r>
              <a:t>add_password</a:t>
            </a:r>
            <a:r>
              <a:rPr>
                <a:solidFill>
                  <a:srgbClr val="666600"/>
                </a:solidFill>
              </a:rPr>
              <a:t>(</a:t>
            </a:r>
            <a:r>
              <a:rPr>
                <a:solidFill>
                  <a:srgbClr val="008800"/>
                </a:solidFill>
              </a:rPr>
              <a:t>'realm'</a:t>
            </a:r>
            <a:r>
              <a:rPr>
                <a:solidFill>
                  <a:srgbClr val="666600"/>
                </a:solidFill>
              </a:rPr>
              <a:t>,</a:t>
            </a:r>
            <a:r>
              <a:t> </a:t>
            </a:r>
            <a:r>
              <a:rPr>
                <a:solidFill>
                  <a:srgbClr val="008800"/>
                </a:solidFill>
              </a:rPr>
              <a:t>'host'</a:t>
            </a:r>
            <a:r>
              <a:rPr>
                <a:solidFill>
                  <a:srgbClr val="666600"/>
                </a:solidFill>
              </a:rPr>
              <a:t>,</a:t>
            </a:r>
            <a:r>
              <a:t> </a:t>
            </a:r>
            <a:r>
              <a:rPr>
                <a:solidFill>
                  <a:srgbClr val="008800"/>
                </a:solidFill>
              </a:rPr>
              <a:t>'username'</a:t>
            </a:r>
            <a:r>
              <a:rPr>
                <a:solidFill>
                  <a:srgbClr val="666600"/>
                </a:solidFill>
              </a:rPr>
              <a:t>,</a:t>
            </a:r>
            <a:r>
              <a:t> </a:t>
            </a:r>
            <a:r>
              <a:rPr>
                <a:solidFill>
                  <a:srgbClr val="008800"/>
                </a:solidFill>
              </a:rPr>
              <a:t>'password'</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opener </a:t>
            </a:r>
            <a:r>
              <a:rPr>
                <a:solidFill>
                  <a:srgbClr val="666600"/>
                </a:solidFill>
              </a:rPr>
              <a:t>=</a:t>
            </a:r>
            <a:r>
              <a:t> urllib</a:t>
            </a:r>
            <a:r>
              <a:rPr>
                <a:solidFill>
                  <a:srgbClr val="666600"/>
                </a:solidFill>
              </a:rPr>
              <a:t>.</a:t>
            </a:r>
            <a:r>
              <a:t>request</a:t>
            </a:r>
            <a:r>
              <a:rPr>
                <a:solidFill>
                  <a:srgbClr val="666600"/>
                </a:solidFill>
              </a:rPr>
              <a:t>.</a:t>
            </a:r>
            <a:r>
              <a:t>build_opener</a:t>
            </a:r>
            <a:r>
              <a:rPr>
                <a:solidFill>
                  <a:srgbClr val="666600"/>
                </a:solidFill>
              </a:rPr>
              <a:t>(</a:t>
            </a:r>
            <a:r>
              <a:t>proxy_handler</a:t>
            </a:r>
            <a:r>
              <a:rPr>
                <a:solidFill>
                  <a:srgbClr val="666600"/>
                </a:solidFill>
              </a:rPr>
              <a:t>,</a:t>
            </a:r>
            <a:r>
              <a:t> proxy_auth_handler</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008800"/>
                </a:solidFill>
                <a:latin typeface="Monaco"/>
                <a:ea typeface="Monaco"/>
                <a:cs typeface="Monaco"/>
                <a:sym typeface="Monaco"/>
              </a:defRPr>
            </a:pPr>
            <a:r>
              <a:rPr>
                <a:solidFill>
                  <a:srgbClr val="000088"/>
                </a:solidFill>
              </a:rPr>
              <a:t>with</a:t>
            </a:r>
            <a:r>
              <a:rPr>
                <a:solidFill>
                  <a:srgbClr val="668099">
                    <a:alpha val="40000"/>
                  </a:srgbClr>
                </a:solidFill>
              </a:rPr>
              <a:t> opener</a:t>
            </a:r>
            <a:r>
              <a:rPr>
                <a:solidFill>
                  <a:srgbClr val="666600"/>
                </a:solidFill>
              </a:rPr>
              <a:t>.</a:t>
            </a:r>
            <a:r>
              <a:rPr>
                <a:solidFill>
                  <a:srgbClr val="668099">
                    <a:alpha val="40000"/>
                  </a:srgbClr>
                </a:solidFill>
              </a:rPr>
              <a:t>open</a:t>
            </a:r>
            <a:r>
              <a:rPr>
                <a:solidFill>
                  <a:srgbClr val="666600"/>
                </a:solidFill>
              </a:rPr>
              <a:t>(</a:t>
            </a:r>
            <a:r>
              <a:t>'http://www.example.com/login.html'</a:t>
            </a:r>
            <a:r>
              <a:rPr>
                <a:solidFill>
                  <a:srgbClr val="666600"/>
                </a:solidFill>
              </a:rPr>
              <a:t>)</a:t>
            </a:r>
            <a:r>
              <a:rPr>
                <a:solidFill>
                  <a:srgbClr val="668099">
                    <a:alpha val="40000"/>
                  </a:srgbClr>
                </a:solidFill>
              </a:rPr>
              <a:t> </a:t>
            </a:r>
            <a:r>
              <a:rPr>
                <a:solidFill>
                  <a:srgbClr val="000088"/>
                </a:solidFill>
              </a:rPr>
              <a:t>as</a:t>
            </a:r>
            <a:r>
              <a:rPr>
                <a:solidFill>
                  <a:srgbClr val="668099">
                    <a:alpha val="40000"/>
                  </a:srgbClr>
                </a:solidFill>
              </a:rPr>
              <a:t> f</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pass</a:t>
            </a:r>
          </a:p>
        </p:txBody>
      </p:sp>
      <p:sp>
        <p:nvSpPr>
          <p:cNvPr id="3716" name="urllib提供的功能就是利用程序去执行各种HTTP请求。如果要模拟浏览器完成特定功能，需要把请求伪装成浏览器。伪装的方法是先监控浏览器发出的请求，再根据浏览器的请求头来伪装，User-Agent头就是用来标识浏览器的。"/>
          <p:cNvSpPr txBox="1"/>
          <p:nvPr/>
        </p:nvSpPr>
        <p:spPr>
          <a:xfrm>
            <a:off x="514077" y="4201838"/>
            <a:ext cx="8115846" cy="105057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b="1">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urllib</a:t>
            </a:r>
            <a:r>
              <a:t>提供的功能就是利用程序去执行各种</a:t>
            </a:r>
            <a:r>
              <a:rPr>
                <a:solidFill>
                  <a:schemeClr val="accent2">
                    <a:satOff val="-67193"/>
                    <a:lumOff val="20931"/>
                  </a:schemeClr>
                </a:solidFill>
              </a:rPr>
              <a:t>HTTP</a:t>
            </a:r>
            <a:r>
              <a:t>请求。如果要模拟浏览器完成特定功能，需要把请求伪装成浏览器。伪装的方法是先监控浏览器发出的请求，再根据浏览器的请求头来伪装，</a:t>
            </a:r>
            <a:r>
              <a:rPr>
                <a:solidFill>
                  <a:schemeClr val="accent2">
                    <a:satOff val="-67193"/>
                    <a:lumOff val="20931"/>
                  </a:schemeClr>
                </a:solidFill>
              </a:rPr>
              <a:t>User-Agent</a:t>
            </a:r>
            <a:r>
              <a:t>头就是用来标识浏览器的。</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3.3 输入和输出"/>
          <p:cNvSpPr txBox="1"/>
          <p:nvPr/>
        </p:nvSpPr>
        <p:spPr>
          <a:xfrm>
            <a:off x="-4947"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4.2	</a:t>
            </a:r>
            <a:r>
              <a:t>字符串和编码</a:t>
            </a:r>
          </a:p>
        </p:txBody>
      </p:sp>
      <p:sp>
        <p:nvSpPr>
          <p:cNvPr id="478" name="输入："/>
          <p:cNvSpPr txBox="1"/>
          <p:nvPr/>
        </p:nvSpPr>
        <p:spPr>
          <a:xfrm>
            <a:off x="1027515" y="986014"/>
            <a:ext cx="2034289"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2400">
                <a:solidFill>
                  <a:srgbClr val="000000"/>
                </a:solidFill>
                <a:latin typeface="微软雅黑"/>
                <a:ea typeface="微软雅黑"/>
                <a:cs typeface="微软雅黑"/>
                <a:sym typeface="微软雅黑"/>
              </a:defRPr>
            </a:pPr>
            <a:r>
              <a:t>python</a:t>
            </a:r>
            <a:r>
              <a:t>编码</a:t>
            </a:r>
            <a:r>
              <a:t>：</a:t>
            </a:r>
          </a:p>
        </p:txBody>
      </p:sp>
      <p:sp>
        <p:nvSpPr>
          <p:cNvPr id="479"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480" name="Rectangle 1"/>
          <p:cNvSpPr txBox="1"/>
          <p:nvPr/>
        </p:nvSpPr>
        <p:spPr>
          <a:xfrm>
            <a:off x="344482" y="1856378"/>
            <a:ext cx="6595130"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p>
            <a:pPr>
              <a:defRPr>
                <a:solidFill>
                  <a:srgbClr val="191919"/>
                </a:solidFill>
                <a:latin typeface="微软雅黑"/>
                <a:ea typeface="微软雅黑"/>
                <a:cs typeface="微软雅黑"/>
                <a:sym typeface="微软雅黑"/>
              </a:defRPr>
            </a:pPr>
            <a:r>
              <a:t>以</a:t>
            </a:r>
            <a:r>
              <a:rPr>
                <a:solidFill>
                  <a:srgbClr val="405E7E"/>
                </a:solidFill>
              </a:rPr>
              <a:t>Unicode</a:t>
            </a:r>
            <a:r>
              <a:t>表示的</a:t>
            </a:r>
            <a:r>
              <a:rPr>
                <a:solidFill>
                  <a:srgbClr val="405E7E"/>
                </a:solidFill>
              </a:rPr>
              <a:t>str</a:t>
            </a:r>
            <a:r>
              <a:t>通过</a:t>
            </a:r>
            <a:r>
              <a:rPr>
                <a:solidFill>
                  <a:srgbClr val="405E7E"/>
                </a:solidFill>
              </a:rPr>
              <a:t>encode()</a:t>
            </a:r>
            <a:r>
              <a:t>方法可以编码为指定的</a:t>
            </a:r>
            <a:r>
              <a:rPr>
                <a:solidFill>
                  <a:srgbClr val="405E7E"/>
                </a:solidFill>
              </a:rPr>
              <a:t>bytes</a:t>
            </a:r>
            <a:r>
              <a:t>， </a:t>
            </a:r>
          </a:p>
        </p:txBody>
      </p:sp>
      <p:pic>
        <p:nvPicPr>
          <p:cNvPr id="481" name="Picture 3" descr="Picture 3"/>
          <p:cNvPicPr>
            <a:picLocks noChangeAspect="1"/>
          </p:cNvPicPr>
          <p:nvPr/>
        </p:nvPicPr>
        <p:blipFill>
          <a:blip r:embed="rId2">
            <a:extLst/>
          </a:blip>
          <a:stretch>
            <a:fillRect/>
          </a:stretch>
        </p:blipFill>
        <p:spPr>
          <a:xfrm>
            <a:off x="421880" y="2564903"/>
            <a:ext cx="7800976" cy="1944217"/>
          </a:xfrm>
          <a:prstGeom prst="rect">
            <a:avLst/>
          </a:prstGeom>
          <a:ln w="12700">
            <a:miter lim="400000"/>
          </a:ln>
        </p:spPr>
      </p:pic>
    </p:spTree>
  </p:cSld>
  <p:clrMapOvr>
    <a:masterClrMapping/>
  </p:clrMapOvr>
  <p:transition xmlns:p14="http://schemas.microsoft.com/office/powerpoint/2010/main" spd="med" advClick="1"/>
</p:sld>
</file>

<file path=ppt/slides/slide4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8"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.10</a:t>
            </a:r>
            <a:r>
              <a:t>   XML</a:t>
            </a:r>
          </a:p>
        </p:txBody>
      </p:sp>
      <p:sp>
        <p:nvSpPr>
          <p:cNvPr id="3719"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720" name="形状"/>
          <p:cNvSpPr/>
          <p:nvPr/>
        </p:nvSpPr>
        <p:spPr>
          <a:xfrm>
            <a:off x="492842" y="1731530"/>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721" name="metaclass："/>
          <p:cNvSpPr txBox="1"/>
          <p:nvPr/>
        </p:nvSpPr>
        <p:spPr>
          <a:xfrm>
            <a:off x="1224829" y="1731530"/>
            <a:ext cx="1708911" cy="40157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DOM vs SAX:</a:t>
            </a:r>
          </a:p>
        </p:txBody>
      </p:sp>
      <p:sp>
        <p:nvSpPr>
          <p:cNvPr id="3722" name="XML虽然比JSON复杂，在Web中应用也不如以前多了，不过仍有很多地方在用，所以，有必要了解如何操作XML。"/>
          <p:cNvSpPr txBox="1"/>
          <p:nvPr/>
        </p:nvSpPr>
        <p:spPr>
          <a:xfrm>
            <a:off x="492130" y="832743"/>
            <a:ext cx="8159740"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XML</a:t>
            </a:r>
            <a:r>
              <a:t>虽然比JSON复杂，在Web中应用也不如以前多了，不过仍有很多地方在用，所以，有必要了解如何操作</a:t>
            </a:r>
            <a:r>
              <a:rPr>
                <a:solidFill>
                  <a:schemeClr val="accent2">
                    <a:satOff val="-67193"/>
                    <a:lumOff val="20931"/>
                  </a:schemeClr>
                </a:solidFill>
              </a:rPr>
              <a:t>XML</a:t>
            </a:r>
            <a:r>
              <a:t>。</a:t>
            </a:r>
          </a:p>
        </p:txBody>
      </p:sp>
      <p:sp>
        <p:nvSpPr>
          <p:cNvPr id="3723" name="操作XML有两种方法：DOM和SAX。DOM会把整个XML读入内存，解析为树，因此占用内存大，解析慢，优点是可以任意遍历树的节点。SAX是流模式，边读边解析，占用内存小，解析快，缺点是我们需要自己处理事件。…"/>
          <p:cNvSpPr txBox="1"/>
          <p:nvPr/>
        </p:nvSpPr>
        <p:spPr>
          <a:xfrm>
            <a:off x="492130" y="2417978"/>
            <a:ext cx="8159740" cy="36415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操作</a:t>
            </a:r>
            <a:r>
              <a:rPr>
                <a:solidFill>
                  <a:schemeClr val="accent2">
                    <a:satOff val="-67193"/>
                    <a:lumOff val="20931"/>
                  </a:schemeClr>
                </a:solidFill>
              </a:rPr>
              <a:t>XML</a:t>
            </a:r>
            <a:r>
              <a:t>有两种方法：</a:t>
            </a:r>
            <a:r>
              <a:rPr>
                <a:solidFill>
                  <a:schemeClr val="accent2">
                    <a:satOff val="-67193"/>
                    <a:lumOff val="20931"/>
                  </a:schemeClr>
                </a:solidFill>
              </a:rPr>
              <a:t>DOM</a:t>
            </a:r>
            <a:r>
              <a:t>和</a:t>
            </a:r>
            <a:r>
              <a:rPr>
                <a:solidFill>
                  <a:schemeClr val="accent2">
                    <a:satOff val="-67193"/>
                    <a:lumOff val="20931"/>
                  </a:schemeClr>
                </a:solidFill>
              </a:rPr>
              <a:t>SAX</a:t>
            </a:r>
            <a:r>
              <a:t>。</a:t>
            </a:r>
            <a:r>
              <a:rPr>
                <a:solidFill>
                  <a:schemeClr val="accent2">
                    <a:satOff val="-67193"/>
                    <a:lumOff val="20931"/>
                  </a:schemeClr>
                </a:solidFill>
              </a:rPr>
              <a:t>DOM</a:t>
            </a:r>
            <a:r>
              <a:t>会把整个</a:t>
            </a:r>
            <a:r>
              <a:rPr>
                <a:solidFill>
                  <a:schemeClr val="accent2">
                    <a:satOff val="-67193"/>
                    <a:lumOff val="20931"/>
                  </a:schemeClr>
                </a:solidFill>
              </a:rPr>
              <a:t>XML</a:t>
            </a:r>
            <a:r>
              <a:t>读入内存，解析为树，因此占用内存大，解析慢，优点是可以任意遍历树的节点。</a:t>
            </a:r>
            <a:r>
              <a:rPr>
                <a:solidFill>
                  <a:schemeClr val="accent2">
                    <a:satOff val="-67193"/>
                    <a:lumOff val="20931"/>
                  </a:schemeClr>
                </a:solidFill>
              </a:rPr>
              <a:t>SAX</a:t>
            </a:r>
            <a:r>
              <a:t>是流模式，边读边解析，占用内存小，解析快，缺点是我们需要自己处理事件。</a:t>
            </a:r>
          </a:p>
          <a:p>
            <a:pPr defTabSz="457200">
              <a:defRPr>
                <a:solidFill>
                  <a:srgbClr val="000000"/>
                </a:solidFill>
                <a:latin typeface="Helvetica Neue"/>
                <a:ea typeface="Helvetica Neue"/>
                <a:cs typeface="Helvetica Neue"/>
                <a:sym typeface="Helvetica Neue"/>
              </a:defRPr>
            </a:pPr>
            <a:r>
              <a:t>        正常情况下，优先考虑</a:t>
            </a:r>
            <a:r>
              <a:rPr>
                <a:solidFill>
                  <a:schemeClr val="accent2">
                    <a:satOff val="-67193"/>
                    <a:lumOff val="20931"/>
                  </a:schemeClr>
                </a:solidFill>
              </a:rPr>
              <a:t>SAX</a:t>
            </a:r>
            <a:r>
              <a:t>，因为</a:t>
            </a:r>
            <a:r>
              <a:rPr>
                <a:solidFill>
                  <a:schemeClr val="accent2">
                    <a:satOff val="-67193"/>
                    <a:lumOff val="20931"/>
                  </a:schemeClr>
                </a:solidFill>
              </a:rPr>
              <a:t>DOM</a:t>
            </a:r>
            <a:r>
              <a:t>实在太占内存。在Python中使用</a:t>
            </a:r>
            <a:r>
              <a:rPr>
                <a:solidFill>
                  <a:schemeClr val="accent2">
                    <a:satOff val="-67193"/>
                    <a:lumOff val="20931"/>
                  </a:schemeClr>
                </a:solidFill>
              </a:rPr>
              <a:t>SAX</a:t>
            </a:r>
            <a:r>
              <a:t>解析</a:t>
            </a:r>
            <a:r>
              <a:rPr>
                <a:solidFill>
                  <a:schemeClr val="accent2">
                    <a:satOff val="-67193"/>
                    <a:lumOff val="20931"/>
                  </a:schemeClr>
                </a:solidFill>
              </a:rPr>
              <a:t>XML</a:t>
            </a:r>
            <a:r>
              <a:t>非常简洁，通常我们关心的事件是</a:t>
            </a:r>
            <a:r>
              <a:rPr>
                <a:solidFill>
                  <a:schemeClr val="accent2">
                    <a:satOff val="-67193"/>
                    <a:lumOff val="20931"/>
                  </a:schemeClr>
                </a:solidFill>
              </a:rPr>
              <a:t>start_element</a:t>
            </a:r>
            <a:r>
              <a:t>，</a:t>
            </a:r>
            <a:r>
              <a:rPr>
                <a:solidFill>
                  <a:schemeClr val="accent2">
                    <a:satOff val="-67193"/>
                    <a:lumOff val="20931"/>
                  </a:schemeClr>
                </a:solidFill>
              </a:rPr>
              <a:t>end_element</a:t>
            </a:r>
            <a:r>
              <a:t>和</a:t>
            </a:r>
            <a:r>
              <a:rPr>
                <a:solidFill>
                  <a:schemeClr val="accent2">
                    <a:satOff val="-67193"/>
                    <a:lumOff val="20931"/>
                  </a:schemeClr>
                </a:solidFill>
              </a:rPr>
              <a:t>char_data</a:t>
            </a:r>
            <a:r>
              <a:t>，准备好这3个函数，然后就可以解析</a:t>
            </a:r>
            <a:r>
              <a:rPr>
                <a:solidFill>
                  <a:schemeClr val="accent2">
                    <a:satOff val="-67193"/>
                    <a:lumOff val="20931"/>
                  </a:schemeClr>
                </a:solidFill>
              </a:rPr>
              <a:t>xml</a:t>
            </a:r>
            <a:r>
              <a:t>了。</a:t>
            </a:r>
          </a:p>
          <a:p>
            <a:pPr defTabSz="457200">
              <a:defRPr>
                <a:solidFill>
                  <a:srgbClr val="000000"/>
                </a:solidFill>
                <a:latin typeface="Helvetica Neue"/>
                <a:ea typeface="Helvetica Neue"/>
                <a:cs typeface="Helvetica Neue"/>
                <a:sym typeface="Helvetica Neue"/>
              </a:defRPr>
            </a:pPr>
            <a:r>
              <a:t>        举个例子，当</a:t>
            </a:r>
            <a:r>
              <a:rPr>
                <a:solidFill>
                  <a:schemeClr val="accent2">
                    <a:satOff val="-67193"/>
                    <a:lumOff val="20931"/>
                  </a:schemeClr>
                </a:solidFill>
              </a:rPr>
              <a:t>SAX</a:t>
            </a:r>
            <a:r>
              <a:t>解析器读到一个节点时：</a:t>
            </a:r>
            <a:r>
              <a:rPr>
                <a:solidFill>
                  <a:srgbClr val="000080"/>
                </a:solidFill>
              </a:rPr>
              <a:t>&lt;a </a:t>
            </a:r>
            <a:r>
              <a:rPr>
                <a:solidFill>
                  <a:srgbClr val="008080"/>
                </a:solidFill>
              </a:rPr>
              <a:t>href</a:t>
            </a:r>
            <a:r>
              <a:rPr>
                <a:solidFill>
                  <a:srgbClr val="000080"/>
                </a:solidFill>
              </a:rPr>
              <a:t>=</a:t>
            </a:r>
            <a:r>
              <a:rPr>
                <a:solidFill>
                  <a:srgbClr val="DD1144"/>
                </a:solidFill>
              </a:rPr>
              <a:t>“/“</a:t>
            </a:r>
            <a:r>
              <a:rPr>
                <a:solidFill>
                  <a:srgbClr val="000080"/>
                </a:solidFill>
              </a:rPr>
              <a:t>&gt;</a:t>
            </a:r>
            <a:r>
              <a:t>python</a:t>
            </a:r>
            <a:r>
              <a:rPr>
                <a:solidFill>
                  <a:srgbClr val="000080"/>
                </a:solidFill>
              </a:rPr>
              <a:t>&lt;/a&gt;</a:t>
            </a:r>
            <a:endParaRPr>
              <a:solidFill>
                <a:srgbClr val="000080"/>
              </a:solidFill>
            </a:endParaRPr>
          </a:p>
          <a:p>
            <a:pPr defTabSz="457200">
              <a:defRPr>
                <a:solidFill>
                  <a:srgbClr val="000000"/>
                </a:solidFill>
                <a:latin typeface="Helvetica Neue"/>
                <a:ea typeface="Helvetica Neue"/>
                <a:cs typeface="Helvetica Neue"/>
                <a:sym typeface="Helvetica Neue"/>
              </a:defRPr>
            </a:pPr>
            <a:r>
              <a:rPr>
                <a:solidFill>
                  <a:srgbClr val="000080"/>
                </a:solidFill>
              </a:rPr>
              <a:t>        </a:t>
            </a:r>
            <a:r>
              <a:t>会产生3个事件：</a:t>
            </a:r>
          </a:p>
          <a:p>
            <a:pPr marL="457200" indent="-317500" defTabSz="457200">
              <a:buClr>
                <a:srgbClr val="666666"/>
              </a:buClr>
              <a:buSzPct val="100000"/>
              <a:buFont typeface="Helvetica Neue"/>
              <a:buAutoNum type="arabicPeriod" startAt="1"/>
              <a:defRPr>
                <a:solidFill>
                  <a:srgbClr val="000000"/>
                </a:solidFill>
                <a:latin typeface="Helvetica Neue"/>
                <a:ea typeface="Helvetica Neue"/>
                <a:cs typeface="Helvetica Neue"/>
                <a:sym typeface="Helvetica Neue"/>
              </a:defRPr>
            </a:pPr>
            <a:r>
              <a:rPr>
                <a:solidFill>
                  <a:schemeClr val="accent2">
                    <a:satOff val="-67193"/>
                    <a:lumOff val="20931"/>
                  </a:schemeClr>
                </a:solidFill>
              </a:rPr>
              <a:t>start_element</a:t>
            </a:r>
            <a:r>
              <a:t>事件，在读取</a:t>
            </a:r>
            <a:r>
              <a:rPr>
                <a:solidFill>
                  <a:schemeClr val="accent2">
                    <a:satOff val="-67193"/>
                    <a:lumOff val="20931"/>
                  </a:schemeClr>
                </a:solidFill>
              </a:rPr>
              <a:t>&lt;a href="/"&gt;</a:t>
            </a:r>
            <a:r>
              <a:t>时；</a:t>
            </a:r>
          </a:p>
          <a:p>
            <a:pPr marL="457200" indent="-317500" defTabSz="457200">
              <a:buClr>
                <a:srgbClr val="666666"/>
              </a:buClr>
              <a:buSzPct val="100000"/>
              <a:buFont typeface="Helvetica Neue"/>
              <a:buAutoNum type="arabicPeriod" startAt="1"/>
              <a:defRPr>
                <a:solidFill>
                  <a:srgbClr val="000000"/>
                </a:solidFill>
                <a:latin typeface="Helvetica Neue"/>
                <a:ea typeface="Helvetica Neue"/>
                <a:cs typeface="Helvetica Neue"/>
                <a:sym typeface="Helvetica Neue"/>
              </a:defRPr>
            </a:pPr>
            <a:r>
              <a:rPr>
                <a:solidFill>
                  <a:schemeClr val="accent2">
                    <a:satOff val="-67193"/>
                    <a:lumOff val="20931"/>
                  </a:schemeClr>
                </a:solidFill>
              </a:rPr>
              <a:t>char_data</a:t>
            </a:r>
            <a:r>
              <a:t>事件，在读取</a:t>
            </a:r>
            <a:r>
              <a:rPr>
                <a:solidFill>
                  <a:schemeClr val="accent2">
                    <a:satOff val="-67193"/>
                    <a:lumOff val="20931"/>
                  </a:schemeClr>
                </a:solidFill>
              </a:rPr>
              <a:t>python</a:t>
            </a:r>
            <a:r>
              <a:t>时；</a:t>
            </a:r>
          </a:p>
          <a:p>
            <a:pPr marL="457200" indent="-317500" defTabSz="457200">
              <a:buClr>
                <a:srgbClr val="666666"/>
              </a:buClr>
              <a:buSzPct val="100000"/>
              <a:buFont typeface="Helvetica Neue"/>
              <a:buAutoNum type="arabicPeriod" startAt="1"/>
              <a:defRPr>
                <a:solidFill>
                  <a:srgbClr val="000000"/>
                </a:solidFill>
                <a:latin typeface="Helvetica Neue"/>
                <a:ea typeface="Helvetica Neue"/>
                <a:cs typeface="Helvetica Neue"/>
                <a:sym typeface="Helvetica Neue"/>
              </a:defRPr>
            </a:pPr>
            <a:r>
              <a:rPr>
                <a:solidFill>
                  <a:schemeClr val="accent2">
                    <a:satOff val="-67193"/>
                    <a:lumOff val="20931"/>
                  </a:schemeClr>
                </a:solidFill>
              </a:rPr>
              <a:t>end_element</a:t>
            </a:r>
            <a:r>
              <a:t>事件，在读取</a:t>
            </a:r>
            <a:r>
              <a:rPr>
                <a:solidFill>
                  <a:schemeClr val="accent2">
                    <a:satOff val="-67193"/>
                    <a:lumOff val="20931"/>
                  </a:schemeClr>
                </a:solidFill>
              </a:rPr>
              <a:t>&lt;/a&gt;</a:t>
            </a:r>
            <a:r>
              <a:t>时。</a:t>
            </a:r>
          </a:p>
        </p:txBody>
      </p:sp>
    </p:spTree>
  </p:cSld>
  <p:clrMapOvr>
    <a:masterClrMapping/>
  </p:clrMapOvr>
  <p:transition xmlns:p14="http://schemas.microsoft.com/office/powerpoint/2010/main" spd="med" advClick="1"/>
</p:sld>
</file>

<file path=ppt/slides/slide4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5"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.10</a:t>
            </a:r>
            <a:r>
              <a:t>   XML</a:t>
            </a:r>
          </a:p>
        </p:txBody>
      </p:sp>
      <p:sp>
        <p:nvSpPr>
          <p:cNvPr id="3726"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727" name="用代码实验一下："/>
          <p:cNvSpPr txBox="1"/>
          <p:nvPr/>
        </p:nvSpPr>
        <p:spPr>
          <a:xfrm>
            <a:off x="492130" y="751981"/>
            <a:ext cx="815974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用代码实验一下：</a:t>
            </a:r>
          </a:p>
        </p:txBody>
      </p:sp>
      <p:sp>
        <p:nvSpPr>
          <p:cNvPr id="3728" name="from xml.parsers.expat import ParserCreate…"/>
          <p:cNvSpPr txBox="1"/>
          <p:nvPr/>
        </p:nvSpPr>
        <p:spPr>
          <a:xfrm>
            <a:off x="1044681" y="1257850"/>
            <a:ext cx="7054638" cy="47523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200">
                <a:solidFill>
                  <a:srgbClr val="660066"/>
                </a:solidFill>
                <a:latin typeface="Monaco"/>
                <a:ea typeface="Monaco"/>
                <a:cs typeface="Monaco"/>
                <a:sym typeface="Monaco"/>
              </a:defRPr>
            </a:pPr>
            <a:r>
              <a:rPr>
                <a:solidFill>
                  <a:srgbClr val="000088"/>
                </a:solidFill>
              </a:rPr>
              <a:t>from</a:t>
            </a:r>
            <a:r>
              <a:rPr>
                <a:solidFill>
                  <a:srgbClr val="668099">
                    <a:alpha val="40000"/>
                  </a:srgbClr>
                </a:solidFill>
              </a:rPr>
              <a:t> xml</a:t>
            </a:r>
            <a:r>
              <a:rPr>
                <a:solidFill>
                  <a:srgbClr val="666600"/>
                </a:solidFill>
              </a:rPr>
              <a:t>.</a:t>
            </a:r>
            <a:r>
              <a:rPr>
                <a:solidFill>
                  <a:srgbClr val="668099">
                    <a:alpha val="40000"/>
                  </a:srgbClr>
                </a:solidFill>
              </a:rPr>
              <a:t>parsers</a:t>
            </a:r>
            <a:r>
              <a:rPr>
                <a:solidFill>
                  <a:srgbClr val="666600"/>
                </a:solidFill>
              </a:rPr>
              <a:t>.</a:t>
            </a:r>
            <a:r>
              <a:rPr>
                <a:solidFill>
                  <a:srgbClr val="668099">
                    <a:alpha val="40000"/>
                  </a:srgbClr>
                </a:solidFill>
              </a:rPr>
              <a:t>expat </a:t>
            </a:r>
            <a:r>
              <a:rPr>
                <a:solidFill>
                  <a:srgbClr val="000088"/>
                </a:solidFill>
              </a:rPr>
              <a:t>import</a:t>
            </a:r>
            <a:r>
              <a:rPr>
                <a:solidFill>
                  <a:srgbClr val="668099">
                    <a:alpha val="40000"/>
                  </a:srgbClr>
                </a:solidFill>
              </a:rPr>
              <a:t> </a:t>
            </a:r>
            <a:r>
              <a:t>ParserCreate</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0066"/>
                </a:solidFill>
                <a:latin typeface="Monaco"/>
                <a:ea typeface="Monaco"/>
                <a:cs typeface="Monaco"/>
                <a:sym typeface="Monaco"/>
              </a:defRPr>
            </a:pPr>
            <a:r>
              <a:rPr>
                <a:solidFill>
                  <a:srgbClr val="000088"/>
                </a:solidFill>
              </a:rPr>
              <a:t>class</a:t>
            </a:r>
            <a:r>
              <a:rPr>
                <a:solidFill>
                  <a:srgbClr val="668099">
                    <a:alpha val="40000"/>
                  </a:srgbClr>
                </a:solidFill>
              </a:rPr>
              <a:t> </a:t>
            </a:r>
            <a:r>
              <a:t>DefaultSaxHandler</a:t>
            </a:r>
            <a:r>
              <a:rPr>
                <a:solidFill>
                  <a:srgbClr val="666600"/>
                </a:solidFill>
              </a:rPr>
              <a:t>(</a:t>
            </a:r>
            <a:r>
              <a:rPr>
                <a:solidFill>
                  <a:srgbClr val="668099">
                    <a:alpha val="40000"/>
                  </a:srgbClr>
                </a:solidFill>
              </a:rPr>
              <a:t>object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def</a:t>
            </a:r>
            <a:r>
              <a:t> start_element</a:t>
            </a:r>
            <a:r>
              <a:rPr>
                <a:solidFill>
                  <a:srgbClr val="666600"/>
                </a:solidFill>
              </a:rPr>
              <a:t>(</a:t>
            </a:r>
            <a:r>
              <a:t>self</a:t>
            </a:r>
            <a:r>
              <a:rPr>
                <a:solidFill>
                  <a:srgbClr val="666600"/>
                </a:solidFill>
              </a:rPr>
              <a:t>,</a:t>
            </a:r>
            <a:r>
              <a:t> name</a:t>
            </a:r>
            <a:r>
              <a:rPr>
                <a:solidFill>
                  <a:srgbClr val="666600"/>
                </a:solidFill>
              </a:rPr>
              <a:t>,</a:t>
            </a:r>
            <a:r>
              <a:t> attrs</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'sax:start_element: %s, attrs: %s'</a:t>
            </a:r>
            <a:r>
              <a:rPr>
                <a:solidFill>
                  <a:srgbClr val="668099">
                    <a:alpha val="40000"/>
                  </a:srgbClr>
                </a:solidFill>
              </a:rPr>
              <a:t> </a:t>
            </a:r>
            <a:r>
              <a:rPr>
                <a:solidFill>
                  <a:srgbClr val="666600"/>
                </a:solidFill>
              </a:rPr>
              <a:t>%</a:t>
            </a:r>
            <a:r>
              <a:rPr>
                <a:solidFill>
                  <a:srgbClr val="668099">
                    <a:alpha val="40000"/>
                  </a:srgbClr>
                </a:solidFill>
              </a:rPr>
              <a:t> </a:t>
            </a:r>
            <a:r>
              <a:rPr>
                <a:solidFill>
                  <a:srgbClr val="666600"/>
                </a:solidFill>
              </a:rPr>
              <a:t>(</a:t>
            </a:r>
            <a:r>
              <a:rPr>
                <a:solidFill>
                  <a:srgbClr val="668099">
                    <a:alpha val="40000"/>
                  </a:srgbClr>
                </a:solidFill>
              </a:rPr>
              <a:t>name</a:t>
            </a:r>
            <a:r>
              <a:rPr>
                <a:solidFill>
                  <a:srgbClr val="666600"/>
                </a:solidFill>
              </a:rPr>
              <a:t>,</a:t>
            </a:r>
            <a:r>
              <a:rPr>
                <a:solidFill>
                  <a:srgbClr val="668099">
                    <a:alpha val="40000"/>
                  </a:srgbClr>
                </a:solidFill>
              </a:rPr>
              <a:t> str</a:t>
            </a:r>
            <a:r>
              <a:rPr>
                <a:solidFill>
                  <a:srgbClr val="666600"/>
                </a:solidFill>
              </a:rPr>
              <a:t>(</a:t>
            </a:r>
            <a:r>
              <a:rPr>
                <a:solidFill>
                  <a:srgbClr val="668099">
                    <a:alpha val="40000"/>
                  </a:srgbClr>
                </a:solidFill>
              </a:rPr>
              <a:t>attrs</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p>
          <a:p>
            <a:pPr marL="457200" indent="-317500" defTabSz="457200">
              <a:buClr>
                <a:srgbClr val="668099">
                  <a:alpha val="40000"/>
                </a:srgbClr>
              </a:buClr>
              <a:buSzPct val="100000"/>
              <a:buFont typeface="Monaco"/>
              <a:buAutoNum type="arabicPeriod" startAt="6"/>
              <a:defRPr sz="1200">
                <a:solidFill>
                  <a:srgbClr val="668099">
                    <a:alpha val="40000"/>
                  </a:srgbClr>
                </a:solidFill>
                <a:latin typeface="Monaco"/>
                <a:ea typeface="Monaco"/>
                <a:cs typeface="Monaco"/>
                <a:sym typeface="Monaco"/>
              </a:defRPr>
            </a:pPr>
            <a:r>
              <a:t>    </a:t>
            </a:r>
            <a:r>
              <a:rPr>
                <a:solidFill>
                  <a:srgbClr val="000088"/>
                </a:solidFill>
              </a:rPr>
              <a:t>def</a:t>
            </a:r>
            <a:r>
              <a:t> end_element</a:t>
            </a:r>
            <a:r>
              <a:rPr>
                <a:solidFill>
                  <a:srgbClr val="666600"/>
                </a:solidFill>
              </a:rPr>
              <a:t>(</a:t>
            </a:r>
            <a:r>
              <a:t>self</a:t>
            </a:r>
            <a:r>
              <a:rPr>
                <a:solidFill>
                  <a:srgbClr val="666600"/>
                </a:solidFill>
              </a:rPr>
              <a:t>,</a:t>
            </a:r>
            <a:r>
              <a:t> name</a:t>
            </a:r>
            <a:r>
              <a:rPr>
                <a:solidFill>
                  <a:srgbClr val="666600"/>
                </a:solidFill>
              </a:rPr>
              <a:t>):</a:t>
            </a:r>
          </a:p>
          <a:p>
            <a:pPr marL="457200" indent="-317500" defTabSz="457200">
              <a:buClr>
                <a:srgbClr val="668099">
                  <a:alpha val="40000"/>
                </a:srgbClr>
              </a:buClr>
              <a:buSzPct val="100000"/>
              <a:buFont typeface="Monaco"/>
              <a:buAutoNum type="arabicPeriod" startAt="6"/>
              <a:defRPr sz="12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'sax:end_element: %s'</a:t>
            </a:r>
            <a:r>
              <a:rPr>
                <a:solidFill>
                  <a:srgbClr val="668099">
                    <a:alpha val="40000"/>
                  </a:srgbClr>
                </a:solidFill>
              </a:rPr>
              <a:t> </a:t>
            </a:r>
            <a:r>
              <a:rPr>
                <a:solidFill>
                  <a:srgbClr val="666600"/>
                </a:solidFill>
              </a:rPr>
              <a:t>%</a:t>
            </a:r>
            <a:r>
              <a:rPr>
                <a:solidFill>
                  <a:srgbClr val="668099">
                    <a:alpha val="40000"/>
                  </a:srgbClr>
                </a:solidFill>
              </a:rPr>
              <a:t> name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6"/>
              <a:defRPr sz="1200">
                <a:solidFill>
                  <a:srgbClr val="668099">
                    <a:alpha val="40000"/>
                  </a:srgbClr>
                </a:solidFill>
                <a:latin typeface="Monaco"/>
                <a:ea typeface="Monaco"/>
                <a:cs typeface="Monaco"/>
                <a:sym typeface="Monaco"/>
              </a:defRPr>
            </a:pPr>
          </a:p>
          <a:p>
            <a:pPr marL="457200" indent="-317500" defTabSz="457200">
              <a:buClr>
                <a:srgbClr val="668099">
                  <a:alpha val="40000"/>
                </a:srgbClr>
              </a:buClr>
              <a:buSzPct val="100000"/>
              <a:buFont typeface="Monaco"/>
              <a:buAutoNum type="arabicPeriod" startAt="9"/>
              <a:defRPr sz="1200">
                <a:solidFill>
                  <a:srgbClr val="668099">
                    <a:alpha val="40000"/>
                  </a:srgbClr>
                </a:solidFill>
                <a:latin typeface="Monaco"/>
                <a:ea typeface="Monaco"/>
                <a:cs typeface="Monaco"/>
                <a:sym typeface="Monaco"/>
              </a:defRPr>
            </a:pPr>
            <a:r>
              <a:t>    </a:t>
            </a:r>
            <a:r>
              <a:rPr>
                <a:solidFill>
                  <a:srgbClr val="000088"/>
                </a:solidFill>
              </a:rPr>
              <a:t>def</a:t>
            </a:r>
            <a:r>
              <a:t> char_data</a:t>
            </a:r>
            <a:r>
              <a:rPr>
                <a:solidFill>
                  <a:srgbClr val="666600"/>
                </a:solidFill>
              </a:rPr>
              <a:t>(</a:t>
            </a:r>
            <a:r>
              <a:t>self</a:t>
            </a:r>
            <a:r>
              <a:rPr>
                <a:solidFill>
                  <a:srgbClr val="666600"/>
                </a:solidFill>
              </a:rPr>
              <a:t>,</a:t>
            </a:r>
            <a:r>
              <a:t> text</a:t>
            </a:r>
            <a:r>
              <a:rPr>
                <a:solidFill>
                  <a:srgbClr val="666600"/>
                </a:solidFill>
              </a:rPr>
              <a:t>):</a:t>
            </a:r>
          </a:p>
          <a:p>
            <a:pPr marL="457200" indent="-317500" defTabSz="457200">
              <a:buClr>
                <a:srgbClr val="668099">
                  <a:alpha val="40000"/>
                </a:srgbClr>
              </a:buClr>
              <a:buSzPct val="100000"/>
              <a:buFont typeface="Monaco"/>
              <a:buAutoNum type="arabicPeriod" startAt="9"/>
              <a:defRPr sz="12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'sax:char_data: %s'</a:t>
            </a:r>
            <a:r>
              <a:rPr>
                <a:solidFill>
                  <a:srgbClr val="668099">
                    <a:alpha val="40000"/>
                  </a:srgbClr>
                </a:solidFill>
              </a:rPr>
              <a:t> </a:t>
            </a:r>
            <a:r>
              <a:rPr>
                <a:solidFill>
                  <a:srgbClr val="666600"/>
                </a:solidFill>
              </a:rPr>
              <a:t>%</a:t>
            </a:r>
            <a:r>
              <a:rPr>
                <a:solidFill>
                  <a:srgbClr val="668099">
                    <a:alpha val="40000"/>
                  </a:srgbClr>
                </a:solidFill>
              </a:rPr>
              <a:t> text</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9"/>
              <a:defRPr sz="1200">
                <a:solidFill>
                  <a:srgbClr val="668099">
                    <a:alpha val="40000"/>
                  </a:srgbClr>
                </a:solidFill>
                <a:latin typeface="Monaco"/>
                <a:ea typeface="Monaco"/>
                <a:cs typeface="Monaco"/>
                <a:sym typeface="Monaco"/>
              </a:defRPr>
            </a:pPr>
          </a:p>
          <a:p>
            <a:pPr marL="457200" indent="-317500" defTabSz="457200">
              <a:buClr>
                <a:srgbClr val="668099">
                  <a:alpha val="40000"/>
                </a:srgbClr>
              </a:buClr>
              <a:buSzPct val="100000"/>
              <a:buFont typeface="Monaco"/>
              <a:buAutoNum type="arabicPeriod" startAt="12"/>
              <a:defRPr sz="1200">
                <a:solidFill>
                  <a:srgbClr val="008800"/>
                </a:solidFill>
                <a:latin typeface="Monaco"/>
                <a:ea typeface="Monaco"/>
                <a:cs typeface="Monaco"/>
                <a:sym typeface="Monaco"/>
              </a:defRPr>
            </a:pPr>
            <a:r>
              <a:rPr>
                <a:solidFill>
                  <a:srgbClr val="668099">
                    <a:alpha val="40000"/>
                  </a:srgbClr>
                </a:solidFill>
              </a:rPr>
              <a:t>xml </a:t>
            </a:r>
            <a:r>
              <a:rPr>
                <a:solidFill>
                  <a:srgbClr val="666600"/>
                </a:solidFill>
              </a:rPr>
              <a:t>=</a:t>
            </a:r>
            <a:r>
              <a:rPr>
                <a:solidFill>
                  <a:srgbClr val="668099">
                    <a:alpha val="40000"/>
                  </a:srgbClr>
                </a:solidFill>
              </a:rPr>
              <a:t> r</a:t>
            </a:r>
            <a:r>
              <a:t>'''&lt;?xml version="1.0"?&gt;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2"/>
              <a:defRPr sz="1200">
                <a:solidFill>
                  <a:srgbClr val="008800"/>
                </a:solidFill>
                <a:latin typeface="Monaco"/>
                <a:ea typeface="Monaco"/>
                <a:cs typeface="Monaco"/>
                <a:sym typeface="Monaco"/>
              </a:defRPr>
            </a:pPr>
            <a:r>
              <a:t>&lt;ol&gt;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2"/>
              <a:defRPr sz="1200">
                <a:solidFill>
                  <a:srgbClr val="008800"/>
                </a:solidFill>
                <a:latin typeface="Monaco"/>
                <a:ea typeface="Monaco"/>
                <a:cs typeface="Monaco"/>
                <a:sym typeface="Monaco"/>
              </a:defRPr>
            </a:pPr>
            <a:r>
              <a:t>    &lt;li&gt;&lt;a href="/python"&gt;Python&lt;/a&gt;&lt;/li&gt;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2"/>
              <a:defRPr sz="1200">
                <a:solidFill>
                  <a:srgbClr val="008800"/>
                </a:solidFill>
                <a:latin typeface="Monaco"/>
                <a:ea typeface="Monaco"/>
                <a:cs typeface="Monaco"/>
                <a:sym typeface="Monaco"/>
              </a:defRPr>
            </a:pPr>
            <a:r>
              <a:t>    &lt;li&gt;&lt;a href="/ruby"&gt;Ruby&lt;/a&gt;&lt;/li&gt;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2"/>
              <a:defRPr sz="1200">
                <a:solidFill>
                  <a:srgbClr val="008800"/>
                </a:solidFill>
                <a:latin typeface="Monaco"/>
                <a:ea typeface="Monaco"/>
                <a:cs typeface="Monaco"/>
                <a:sym typeface="Monaco"/>
              </a:defRPr>
            </a:pPr>
            <a:r>
              <a:t>&lt;/ol&gt;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2"/>
              <a:defRPr sz="1200">
                <a:solidFill>
                  <a:srgbClr val="008800"/>
                </a:solidFill>
                <a:latin typeface="Monaco"/>
                <a:ea typeface="Monaco"/>
                <a:cs typeface="Monaco"/>
                <a:sym typeface="Monaco"/>
              </a:defRPr>
            </a:pPr>
            <a: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2"/>
              <a:defRPr sz="1200">
                <a:solidFill>
                  <a:srgbClr val="660066"/>
                </a:solidFill>
                <a:latin typeface="Monaco"/>
                <a:ea typeface="Monaco"/>
                <a:cs typeface="Monaco"/>
                <a:sym typeface="Monaco"/>
              </a:defRPr>
            </a:pPr>
            <a:r>
              <a:rPr>
                <a:solidFill>
                  <a:srgbClr val="668099">
                    <a:alpha val="40000"/>
                  </a:srgbClr>
                </a:solidFill>
              </a:rPr>
              <a:t>handler </a:t>
            </a:r>
            <a:r>
              <a:rPr>
                <a:solidFill>
                  <a:srgbClr val="666600"/>
                </a:solidFill>
              </a:rPr>
              <a:t>=</a:t>
            </a:r>
            <a:r>
              <a:rPr>
                <a:solidFill>
                  <a:srgbClr val="668099">
                    <a:alpha val="40000"/>
                  </a:srgbClr>
                </a:solidFill>
              </a:rPr>
              <a:t> </a:t>
            </a:r>
            <a:r>
              <a:t>DefaultSaxHandler</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2"/>
              <a:defRPr sz="1200">
                <a:solidFill>
                  <a:srgbClr val="660066"/>
                </a:solidFill>
                <a:latin typeface="Monaco"/>
                <a:ea typeface="Monaco"/>
                <a:cs typeface="Monaco"/>
                <a:sym typeface="Monaco"/>
              </a:defRPr>
            </a:pPr>
            <a:r>
              <a:rPr>
                <a:solidFill>
                  <a:srgbClr val="668099">
                    <a:alpha val="40000"/>
                  </a:srgbClr>
                </a:solidFill>
              </a:rPr>
              <a:t>parser </a:t>
            </a:r>
            <a:r>
              <a:rPr>
                <a:solidFill>
                  <a:srgbClr val="666600"/>
                </a:solidFill>
              </a:rPr>
              <a:t>=</a:t>
            </a:r>
            <a:r>
              <a:rPr>
                <a:solidFill>
                  <a:srgbClr val="668099">
                    <a:alpha val="40000"/>
                  </a:srgbClr>
                </a:solidFill>
              </a:rPr>
              <a:t> </a:t>
            </a:r>
            <a:r>
              <a:t>ParserCreate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2"/>
              <a:defRPr sz="1200">
                <a:solidFill>
                  <a:srgbClr val="660066"/>
                </a:solidFill>
                <a:latin typeface="Monaco"/>
                <a:ea typeface="Monaco"/>
                <a:cs typeface="Monaco"/>
                <a:sym typeface="Monaco"/>
              </a:defRPr>
            </a:pPr>
            <a:r>
              <a:rPr>
                <a:solidFill>
                  <a:srgbClr val="668099">
                    <a:alpha val="40000"/>
                  </a:srgbClr>
                </a:solidFill>
              </a:rPr>
              <a:t>parser</a:t>
            </a:r>
            <a:r>
              <a:rPr>
                <a:solidFill>
                  <a:srgbClr val="666600"/>
                </a:solidFill>
              </a:rPr>
              <a:t>.</a:t>
            </a:r>
            <a:r>
              <a:t>StartElementHandler</a:t>
            </a:r>
            <a:r>
              <a:rPr>
                <a:solidFill>
                  <a:srgbClr val="668099">
                    <a:alpha val="40000"/>
                  </a:srgbClr>
                </a:solidFill>
              </a:rPr>
              <a:t> </a:t>
            </a:r>
            <a:r>
              <a:rPr>
                <a:solidFill>
                  <a:srgbClr val="666600"/>
                </a:solidFill>
              </a:rPr>
              <a:t>=</a:t>
            </a:r>
            <a:r>
              <a:rPr>
                <a:solidFill>
                  <a:srgbClr val="668099">
                    <a:alpha val="40000"/>
                  </a:srgbClr>
                </a:solidFill>
              </a:rPr>
              <a:t> handler</a:t>
            </a:r>
            <a:r>
              <a:rPr>
                <a:solidFill>
                  <a:srgbClr val="666600"/>
                </a:solidFill>
              </a:rPr>
              <a:t>.</a:t>
            </a:r>
            <a:r>
              <a:rPr>
                <a:solidFill>
                  <a:srgbClr val="668099">
                    <a:alpha val="40000"/>
                  </a:srgbClr>
                </a:solidFill>
              </a:rPr>
              <a:t>start_element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2"/>
              <a:defRPr sz="1200">
                <a:solidFill>
                  <a:srgbClr val="660066"/>
                </a:solidFill>
                <a:latin typeface="Monaco"/>
                <a:ea typeface="Monaco"/>
                <a:cs typeface="Monaco"/>
                <a:sym typeface="Monaco"/>
              </a:defRPr>
            </a:pPr>
            <a:r>
              <a:rPr>
                <a:solidFill>
                  <a:srgbClr val="668099">
                    <a:alpha val="40000"/>
                  </a:srgbClr>
                </a:solidFill>
              </a:rPr>
              <a:t>parser</a:t>
            </a:r>
            <a:r>
              <a:rPr>
                <a:solidFill>
                  <a:srgbClr val="666600"/>
                </a:solidFill>
              </a:rPr>
              <a:t>.</a:t>
            </a:r>
            <a:r>
              <a:t>EndElementHandler</a:t>
            </a:r>
            <a:r>
              <a:rPr>
                <a:solidFill>
                  <a:srgbClr val="668099">
                    <a:alpha val="40000"/>
                  </a:srgbClr>
                </a:solidFill>
              </a:rPr>
              <a:t> </a:t>
            </a:r>
            <a:r>
              <a:rPr>
                <a:solidFill>
                  <a:srgbClr val="666600"/>
                </a:solidFill>
              </a:rPr>
              <a:t>=</a:t>
            </a:r>
            <a:r>
              <a:rPr>
                <a:solidFill>
                  <a:srgbClr val="668099">
                    <a:alpha val="40000"/>
                  </a:srgbClr>
                </a:solidFill>
              </a:rPr>
              <a:t> handler</a:t>
            </a:r>
            <a:r>
              <a:rPr>
                <a:solidFill>
                  <a:srgbClr val="666600"/>
                </a:solidFill>
              </a:rPr>
              <a:t>.</a:t>
            </a:r>
            <a:r>
              <a:rPr>
                <a:solidFill>
                  <a:srgbClr val="668099">
                    <a:alpha val="40000"/>
                  </a:srgbClr>
                </a:solidFill>
              </a:rPr>
              <a:t>end_element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2"/>
              <a:defRPr sz="1200">
                <a:solidFill>
                  <a:srgbClr val="660066"/>
                </a:solidFill>
                <a:latin typeface="Monaco"/>
                <a:ea typeface="Monaco"/>
                <a:cs typeface="Monaco"/>
                <a:sym typeface="Monaco"/>
              </a:defRPr>
            </a:pPr>
            <a:r>
              <a:rPr>
                <a:solidFill>
                  <a:srgbClr val="668099">
                    <a:alpha val="40000"/>
                  </a:srgbClr>
                </a:solidFill>
              </a:rPr>
              <a:t>parser</a:t>
            </a:r>
            <a:r>
              <a:rPr>
                <a:solidFill>
                  <a:srgbClr val="666600"/>
                </a:solidFill>
              </a:rPr>
              <a:t>.</a:t>
            </a:r>
            <a:r>
              <a:t>CharacterDataHandler</a:t>
            </a:r>
            <a:r>
              <a:rPr>
                <a:solidFill>
                  <a:srgbClr val="668099">
                    <a:alpha val="40000"/>
                  </a:srgbClr>
                </a:solidFill>
              </a:rPr>
              <a:t> </a:t>
            </a:r>
            <a:r>
              <a:rPr>
                <a:solidFill>
                  <a:srgbClr val="666600"/>
                </a:solidFill>
              </a:rPr>
              <a:t>=</a:t>
            </a:r>
            <a:r>
              <a:rPr>
                <a:solidFill>
                  <a:srgbClr val="668099">
                    <a:alpha val="40000"/>
                  </a:srgbClr>
                </a:solidFill>
              </a:rPr>
              <a:t> handler</a:t>
            </a:r>
            <a:r>
              <a:rPr>
                <a:solidFill>
                  <a:srgbClr val="666600"/>
                </a:solidFill>
              </a:rPr>
              <a:t>.</a:t>
            </a:r>
            <a:r>
              <a:rPr>
                <a:solidFill>
                  <a:srgbClr val="668099">
                    <a:alpha val="40000"/>
                  </a:srgbClr>
                </a:solidFill>
              </a:rPr>
              <a:t>char_data</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2"/>
              <a:defRPr sz="1200">
                <a:solidFill>
                  <a:srgbClr val="668099">
                    <a:alpha val="40000"/>
                  </a:srgbClr>
                </a:solidFill>
                <a:latin typeface="Monaco"/>
                <a:ea typeface="Monaco"/>
                <a:cs typeface="Monaco"/>
                <a:sym typeface="Monaco"/>
              </a:defRPr>
            </a:pPr>
            <a:r>
              <a:t>parser</a:t>
            </a:r>
            <a:r>
              <a:rPr>
                <a:solidFill>
                  <a:srgbClr val="666600"/>
                </a:solidFill>
              </a:rPr>
              <a:t>.</a:t>
            </a:r>
            <a:r>
              <a:rPr>
                <a:solidFill>
                  <a:srgbClr val="660066"/>
                </a:solidFill>
              </a:rPr>
              <a:t>Parse</a:t>
            </a:r>
            <a:r>
              <a:rPr>
                <a:solidFill>
                  <a:srgbClr val="666600"/>
                </a:solidFill>
              </a:rPr>
              <a:t>(</a:t>
            </a:r>
            <a:r>
              <a:t>xml</a:t>
            </a:r>
            <a:r>
              <a:rPr>
                <a:solidFill>
                  <a:srgbClr val="666600"/>
                </a:solidFill>
              </a:rPr>
              <a:t>)</a:t>
            </a:r>
          </a:p>
        </p:txBody>
      </p:sp>
      <p:sp>
        <p:nvSpPr>
          <p:cNvPr id="3729" name="需要注意的是读取一大段字符串时，CharacterDataHandler可能被多次调用，所以需要自己保存起来，在EndElementHandler里面再合并。"/>
          <p:cNvSpPr txBox="1"/>
          <p:nvPr/>
        </p:nvSpPr>
        <p:spPr>
          <a:xfrm>
            <a:off x="497339" y="6107095"/>
            <a:ext cx="7916011"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需要注意的是读取一大段字符串时，</a:t>
            </a:r>
            <a:r>
              <a:rPr>
                <a:solidFill>
                  <a:schemeClr val="accent2">
                    <a:satOff val="-67193"/>
                    <a:lumOff val="20931"/>
                  </a:schemeClr>
                </a:solidFill>
              </a:rPr>
              <a:t>CharacterDataHandler</a:t>
            </a:r>
            <a:r>
              <a:t>可能被多次调用，所以需要自己保存起来，在</a:t>
            </a:r>
            <a:r>
              <a:rPr>
                <a:solidFill>
                  <a:schemeClr val="accent2">
                    <a:satOff val="-67193"/>
                    <a:lumOff val="20931"/>
                  </a:schemeClr>
                </a:solidFill>
              </a:rPr>
              <a:t>EndElementHandler</a:t>
            </a:r>
            <a:r>
              <a:t>里面再合并。</a:t>
            </a:r>
          </a:p>
        </p:txBody>
      </p:sp>
    </p:spTree>
  </p:cSld>
  <p:clrMapOvr>
    <a:masterClrMapping/>
  </p:clrMapOvr>
  <p:transition xmlns:p14="http://schemas.microsoft.com/office/powerpoint/2010/main" spd="med" advClick="1"/>
</p:sld>
</file>

<file path=ppt/slides/slide4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1"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.10</a:t>
            </a:r>
            <a:r>
              <a:t>   XML</a:t>
            </a:r>
          </a:p>
        </p:txBody>
      </p:sp>
      <p:sp>
        <p:nvSpPr>
          <p:cNvPr id="3732"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733" name="除了解析XML外，如何生成XML呢？99%的情况下需要生成的XML结构都是非常简单的，因此，最简单也是最有效的生成XML的方法是拼接字符串："/>
          <p:cNvSpPr txBox="1"/>
          <p:nvPr/>
        </p:nvSpPr>
        <p:spPr>
          <a:xfrm>
            <a:off x="492130" y="1228590"/>
            <a:ext cx="8159740"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除了解析XML外，如何生成XML呢？99%的情况下需要生成的XML结构都是非常简单的，因此，最简单也是最有效的生成XML的方法是拼接字符串：</a:t>
            </a:r>
          </a:p>
        </p:txBody>
      </p:sp>
      <p:sp>
        <p:nvSpPr>
          <p:cNvPr id="3734" name="如果要生成复杂的XML呢？建议不要用XML，改成JSON。"/>
          <p:cNvSpPr txBox="1"/>
          <p:nvPr/>
        </p:nvSpPr>
        <p:spPr>
          <a:xfrm>
            <a:off x="470419" y="3927430"/>
            <a:ext cx="791601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如果要生成复杂的XML呢？建议不要用XML，改成JSON。</a:t>
            </a:r>
          </a:p>
        </p:txBody>
      </p:sp>
      <p:sp>
        <p:nvSpPr>
          <p:cNvPr id="3735" name="L = []…"/>
          <p:cNvSpPr txBox="1"/>
          <p:nvPr/>
        </p:nvSpPr>
        <p:spPr>
          <a:xfrm>
            <a:off x="2424126" y="2182233"/>
            <a:ext cx="4295748" cy="15243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0088"/>
              </a:buClr>
              <a:buSzPct val="100000"/>
              <a:buFont typeface="Monaco"/>
              <a:buAutoNum type="arabicPeriod" startAt="1"/>
              <a:defRPr sz="1400">
                <a:solidFill>
                  <a:srgbClr val="668099">
                    <a:alpha val="40000"/>
                  </a:srgbClr>
                </a:solidFill>
                <a:latin typeface="Monaco"/>
                <a:ea typeface="Monaco"/>
                <a:cs typeface="Monaco"/>
                <a:sym typeface="Monaco"/>
              </a:defRPr>
            </a:pPr>
            <a:r>
              <a:t>L </a:t>
            </a:r>
            <a:r>
              <a:rPr>
                <a:solidFill>
                  <a:srgbClr val="666600"/>
                </a:solidFill>
              </a:rPr>
              <a:t>=</a:t>
            </a:r>
            <a:r>
              <a:t> </a:t>
            </a:r>
            <a:r>
              <a:rPr>
                <a:solidFill>
                  <a:srgbClr val="666600"/>
                </a:solidFill>
              </a:rPr>
              <a:t>[]</a:t>
            </a: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L</a:t>
            </a:r>
            <a:r>
              <a:rPr>
                <a:solidFill>
                  <a:srgbClr val="666600"/>
                </a:solidFill>
              </a:rPr>
              <a:t>.</a:t>
            </a:r>
            <a:r>
              <a:rPr>
                <a:solidFill>
                  <a:srgbClr val="668099">
                    <a:alpha val="40000"/>
                  </a:srgbClr>
                </a:solidFill>
              </a:rPr>
              <a:t>append</a:t>
            </a:r>
            <a:r>
              <a:rPr>
                <a:solidFill>
                  <a:srgbClr val="666600"/>
                </a:solidFill>
              </a:rPr>
              <a:t>(</a:t>
            </a:r>
            <a:r>
              <a:rPr>
                <a:solidFill>
                  <a:srgbClr val="668099">
                    <a:alpha val="40000"/>
                  </a:srgbClr>
                </a:solidFill>
              </a:rPr>
              <a:t>r</a:t>
            </a:r>
            <a:r>
              <a:t>'&lt;?xml version="1.0"?&gt;'</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L</a:t>
            </a:r>
            <a:r>
              <a:rPr>
                <a:solidFill>
                  <a:srgbClr val="666600"/>
                </a:solidFill>
              </a:rPr>
              <a:t>.</a:t>
            </a:r>
            <a:r>
              <a:rPr>
                <a:solidFill>
                  <a:srgbClr val="668099">
                    <a:alpha val="40000"/>
                  </a:srgbClr>
                </a:solidFill>
              </a:rPr>
              <a:t>append</a:t>
            </a:r>
            <a:r>
              <a:rPr>
                <a:solidFill>
                  <a:srgbClr val="666600"/>
                </a:solidFill>
              </a:rPr>
              <a:t>(</a:t>
            </a:r>
            <a:r>
              <a:rPr>
                <a:solidFill>
                  <a:srgbClr val="668099">
                    <a:alpha val="40000"/>
                  </a:srgbClr>
                </a:solidFill>
              </a:rPr>
              <a:t>r</a:t>
            </a:r>
            <a:r>
              <a:t>'&lt;root&gt;'</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L</a:t>
            </a:r>
            <a:r>
              <a:rPr>
                <a:solidFill>
                  <a:srgbClr val="666600"/>
                </a:solidFill>
              </a:rPr>
              <a:t>.</a:t>
            </a:r>
            <a:r>
              <a:rPr>
                <a:solidFill>
                  <a:srgbClr val="668099">
                    <a:alpha val="40000"/>
                  </a:srgbClr>
                </a:solidFill>
              </a:rPr>
              <a:t>append</a:t>
            </a:r>
            <a:r>
              <a:rPr>
                <a:solidFill>
                  <a:srgbClr val="666600"/>
                </a:solidFill>
              </a:rPr>
              <a:t>(</a:t>
            </a:r>
            <a:r>
              <a:rPr>
                <a:solidFill>
                  <a:srgbClr val="668099">
                    <a:alpha val="40000"/>
                  </a:srgbClr>
                </a:solidFill>
              </a:rPr>
              <a:t>encode</a:t>
            </a:r>
            <a:r>
              <a:rPr>
                <a:solidFill>
                  <a:srgbClr val="666600"/>
                </a:solidFill>
              </a:rPr>
              <a:t>(</a:t>
            </a:r>
            <a:r>
              <a:t>'some &amp; data'</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L</a:t>
            </a:r>
            <a:r>
              <a:rPr>
                <a:solidFill>
                  <a:srgbClr val="666600"/>
                </a:solidFill>
              </a:rPr>
              <a:t>.</a:t>
            </a:r>
            <a:r>
              <a:rPr>
                <a:solidFill>
                  <a:srgbClr val="668099">
                    <a:alpha val="40000"/>
                  </a:srgbClr>
                </a:solidFill>
              </a:rPr>
              <a:t>append</a:t>
            </a:r>
            <a:r>
              <a:rPr>
                <a:solidFill>
                  <a:srgbClr val="666600"/>
                </a:solidFill>
              </a:rPr>
              <a:t>(</a:t>
            </a:r>
            <a:r>
              <a:rPr>
                <a:solidFill>
                  <a:srgbClr val="668099">
                    <a:alpha val="40000"/>
                  </a:srgbClr>
                </a:solidFill>
              </a:rPr>
              <a:t>r</a:t>
            </a:r>
            <a:r>
              <a:t>'&lt;/root&gt;'</a:t>
            </a:r>
            <a:r>
              <a:rPr>
                <a:solidFill>
                  <a:srgbClr val="666600"/>
                </a:solidFill>
              </a:rPr>
              <a:t>)</a:t>
            </a:r>
            <a:endParaRPr>
              <a:solidFill>
                <a:srgbClr val="668099">
                  <a:alpha val="40000"/>
                </a:srgbClr>
              </a:solidFill>
            </a:endParaRPr>
          </a:p>
          <a:p>
            <a:pPr marL="457200" indent="-317500" defTabSz="457200">
              <a:buClr>
                <a:srgbClr val="000088"/>
              </a:buClr>
              <a:buSzPct val="100000"/>
              <a:buFont typeface="Monaco"/>
              <a:buAutoNum type="arabicPeriod" startAt="1"/>
              <a:defRPr sz="1400">
                <a:solidFill>
                  <a:srgbClr val="000088"/>
                </a:solidFill>
                <a:latin typeface="Monaco"/>
                <a:ea typeface="Monaco"/>
                <a:cs typeface="Monaco"/>
                <a:sym typeface="Monaco"/>
              </a:defRPr>
            </a:pPr>
            <a:r>
              <a:t>return</a:t>
            </a:r>
            <a:r>
              <a:rPr>
                <a:solidFill>
                  <a:srgbClr val="668099">
                    <a:alpha val="40000"/>
                  </a:srgbClr>
                </a:solidFill>
              </a:rPr>
              <a:t> </a:t>
            </a:r>
            <a:r>
              <a:rPr>
                <a:solidFill>
                  <a:srgbClr val="008800"/>
                </a:solidFill>
              </a:rPr>
              <a:t>''</a:t>
            </a:r>
            <a:r>
              <a:rPr>
                <a:solidFill>
                  <a:srgbClr val="666600"/>
                </a:solidFill>
              </a:rPr>
              <a:t>.</a:t>
            </a:r>
            <a:r>
              <a:rPr>
                <a:solidFill>
                  <a:srgbClr val="668099">
                    <a:alpha val="40000"/>
                  </a:srgbClr>
                </a:solidFill>
              </a:rPr>
              <a:t>join</a:t>
            </a:r>
            <a:r>
              <a:rPr>
                <a:solidFill>
                  <a:srgbClr val="666600"/>
                </a:solidFill>
              </a:rPr>
              <a:t>(</a:t>
            </a:r>
            <a:r>
              <a:rPr>
                <a:solidFill>
                  <a:srgbClr val="668099">
                    <a:alpha val="40000"/>
                  </a:srgbClr>
                </a:solidFill>
              </a:rPr>
              <a:t>L</a:t>
            </a:r>
            <a:r>
              <a:rPr>
                <a:solidFill>
                  <a:srgbClr val="666600"/>
                </a:solidFill>
              </a:rPr>
              <a:t>)</a:t>
            </a:r>
          </a:p>
        </p:txBody>
      </p:sp>
      <p:sp>
        <p:nvSpPr>
          <p:cNvPr id="3736" name="解析XML时，注意找出自己感兴趣的节点，响应事件时，把节点数据保存起来。解析完毕后，就可以处理数据。"/>
          <p:cNvSpPr txBox="1"/>
          <p:nvPr/>
        </p:nvSpPr>
        <p:spPr>
          <a:xfrm>
            <a:off x="492130" y="4557171"/>
            <a:ext cx="8159740" cy="73307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b="1">
                <a:solidFill>
                  <a:srgbClr val="000000"/>
                </a:solidFill>
                <a:latin typeface="Helvetica Neue"/>
                <a:ea typeface="Helvetica Neue"/>
                <a:cs typeface="Helvetica Neue"/>
                <a:sym typeface="Helvetica Neue"/>
              </a:defRPr>
            </a:lvl1pPr>
          </a:lstStyle>
          <a:p>
            <a:pPr/>
            <a:r>
              <a:t>        解析XML时，注意找出自己感兴趣的节点，响应事件时，把节点数据保存起来。解析完毕后，就可以处理数据。</a:t>
            </a:r>
          </a:p>
        </p:txBody>
      </p:sp>
    </p:spTree>
  </p:cSld>
  <p:clrMapOvr>
    <a:masterClrMapping/>
  </p:clrMapOvr>
  <p:transition xmlns:p14="http://schemas.microsoft.com/office/powerpoint/2010/main" spd="med" advClick="1"/>
</p:sld>
</file>

<file path=ppt/slides/slide4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8"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.11</a:t>
            </a:r>
            <a:r>
              <a:t>   HTMLParser</a:t>
            </a:r>
          </a:p>
        </p:txBody>
      </p:sp>
      <p:sp>
        <p:nvSpPr>
          <p:cNvPr id="3739"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740" name="如果要编写一个搜索引擎，第一步是用爬虫把目标网站的页面抓下来，第二步就是解析该HTML页面，看看里面的内容到底是新闻、图片还是视频。…"/>
          <p:cNvSpPr txBox="1"/>
          <p:nvPr/>
        </p:nvSpPr>
        <p:spPr>
          <a:xfrm>
            <a:off x="492130" y="681207"/>
            <a:ext cx="8159740" cy="20284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如果要编写一个搜索引擎，第一步是用爬虫把目标网站的页面抓下来，第二步就是解析该HTML页面，看看里面的内容到底是新闻、图片还是视频。</a:t>
            </a:r>
          </a:p>
          <a:p>
            <a:pPr defTabSz="457200">
              <a:defRPr>
                <a:solidFill>
                  <a:srgbClr val="000000"/>
                </a:solidFill>
                <a:latin typeface="Helvetica Neue"/>
                <a:ea typeface="Helvetica Neue"/>
                <a:cs typeface="Helvetica Neue"/>
                <a:sym typeface="Helvetica Neue"/>
              </a:defRPr>
            </a:pPr>
            <a:r>
              <a:t>        假设第一步已经完成了，第二步应该如何解析</a:t>
            </a:r>
            <a:r>
              <a:rPr>
                <a:solidFill>
                  <a:schemeClr val="accent2">
                    <a:satOff val="-67193"/>
                    <a:lumOff val="20931"/>
                  </a:schemeClr>
                </a:solidFill>
              </a:rPr>
              <a:t>HTML</a:t>
            </a:r>
            <a:r>
              <a:t>呢？</a:t>
            </a:r>
            <a:r>
              <a:rPr>
                <a:solidFill>
                  <a:schemeClr val="accent2">
                    <a:satOff val="-67193"/>
                    <a:lumOff val="20931"/>
                  </a:schemeClr>
                </a:solidFill>
              </a:rPr>
              <a:t>HTML</a:t>
            </a:r>
            <a:r>
              <a:t>本质上是</a:t>
            </a:r>
            <a:r>
              <a:rPr>
                <a:solidFill>
                  <a:schemeClr val="accent2">
                    <a:satOff val="-67193"/>
                    <a:lumOff val="20931"/>
                  </a:schemeClr>
                </a:solidFill>
              </a:rPr>
              <a:t>XML</a:t>
            </a:r>
            <a:r>
              <a:t>的子集，但是</a:t>
            </a:r>
            <a:r>
              <a:rPr>
                <a:solidFill>
                  <a:schemeClr val="accent2">
                    <a:satOff val="-67193"/>
                    <a:lumOff val="20931"/>
                  </a:schemeClr>
                </a:solidFill>
              </a:rPr>
              <a:t>HTML</a:t>
            </a:r>
            <a:r>
              <a:t>的语法没有</a:t>
            </a:r>
            <a:r>
              <a:rPr>
                <a:solidFill>
                  <a:schemeClr val="accent2">
                    <a:satOff val="-67193"/>
                    <a:lumOff val="20931"/>
                  </a:schemeClr>
                </a:solidFill>
              </a:rPr>
              <a:t>XML</a:t>
            </a:r>
            <a:r>
              <a:t>那么严格，所以不能用标准的</a:t>
            </a:r>
            <a:r>
              <a:rPr>
                <a:solidFill>
                  <a:schemeClr val="accent2">
                    <a:satOff val="-67193"/>
                    <a:lumOff val="20931"/>
                  </a:schemeClr>
                </a:solidFill>
              </a:rPr>
              <a:t>DOM</a:t>
            </a:r>
            <a:r>
              <a:t>或</a:t>
            </a:r>
            <a:r>
              <a:rPr>
                <a:solidFill>
                  <a:schemeClr val="accent2">
                    <a:satOff val="-67193"/>
                    <a:lumOff val="20931"/>
                  </a:schemeClr>
                </a:solidFill>
              </a:rPr>
              <a:t>SAX</a:t>
            </a:r>
            <a:r>
              <a:t>来解析</a:t>
            </a:r>
            <a:r>
              <a:rPr>
                <a:solidFill>
                  <a:schemeClr val="accent2">
                    <a:satOff val="-67193"/>
                    <a:lumOff val="20931"/>
                  </a:schemeClr>
                </a:solidFill>
              </a:rPr>
              <a:t>HTML</a:t>
            </a:r>
            <a:r>
              <a:t>。好在Python提供了</a:t>
            </a:r>
            <a:r>
              <a:rPr>
                <a:solidFill>
                  <a:schemeClr val="accent2">
                    <a:satOff val="-67193"/>
                    <a:lumOff val="20931"/>
                  </a:schemeClr>
                </a:solidFill>
              </a:rPr>
              <a:t>HTMLParser</a:t>
            </a:r>
            <a:r>
              <a:t>来非常方便地解析</a:t>
            </a:r>
            <a:r>
              <a:rPr>
                <a:solidFill>
                  <a:schemeClr val="accent2">
                    <a:satOff val="-67193"/>
                    <a:lumOff val="20931"/>
                  </a:schemeClr>
                </a:solidFill>
              </a:rPr>
              <a:t>HTML</a:t>
            </a:r>
            <a:r>
              <a:t>，只需简单几行代码：</a:t>
            </a:r>
          </a:p>
        </p:txBody>
      </p:sp>
      <p:sp>
        <p:nvSpPr>
          <p:cNvPr id="3741" name="from html.parser import HTMLParser…"/>
          <p:cNvSpPr txBox="1"/>
          <p:nvPr/>
        </p:nvSpPr>
        <p:spPr>
          <a:xfrm>
            <a:off x="2214739" y="2532088"/>
            <a:ext cx="5743784" cy="434803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008800"/>
              </a:buClr>
              <a:buSzPct val="100000"/>
              <a:buFont typeface="Monaco"/>
              <a:buAutoNum type="arabicPeriod" startAt="1"/>
              <a:defRPr sz="1000">
                <a:solidFill>
                  <a:srgbClr val="660066"/>
                </a:solidFill>
                <a:latin typeface="Monaco"/>
                <a:ea typeface="Monaco"/>
                <a:cs typeface="Monaco"/>
                <a:sym typeface="Monaco"/>
              </a:defRPr>
            </a:pPr>
            <a:r>
              <a:rPr>
                <a:solidFill>
                  <a:srgbClr val="000088"/>
                </a:solidFill>
              </a:rPr>
              <a:t>from</a:t>
            </a:r>
            <a:r>
              <a:rPr>
                <a:solidFill>
                  <a:srgbClr val="668099">
                    <a:alpha val="40000"/>
                  </a:srgbClr>
                </a:solidFill>
              </a:rPr>
              <a:t> html</a:t>
            </a:r>
            <a:r>
              <a:rPr>
                <a:solidFill>
                  <a:srgbClr val="666600"/>
                </a:solidFill>
              </a:rPr>
              <a:t>.</a:t>
            </a:r>
            <a:r>
              <a:rPr>
                <a:solidFill>
                  <a:srgbClr val="668099">
                    <a:alpha val="40000"/>
                  </a:srgbClr>
                </a:solidFill>
              </a:rPr>
              <a:t>parser </a:t>
            </a:r>
            <a:r>
              <a:rPr>
                <a:solidFill>
                  <a:srgbClr val="000088"/>
                </a:solidFill>
              </a:rPr>
              <a:t>import</a:t>
            </a:r>
            <a:r>
              <a:rPr>
                <a:solidFill>
                  <a:srgbClr val="668099">
                    <a:alpha val="40000"/>
                  </a:srgbClr>
                </a:solidFill>
              </a:rPr>
              <a:t> </a:t>
            </a:r>
            <a:r>
              <a:t>HTMLParser</a:t>
            </a:r>
            <a:endParaRPr>
              <a:solidFill>
                <a:srgbClr val="668099">
                  <a:alpha val="40000"/>
                </a:srgbClr>
              </a:solidFill>
            </a:endParaRPr>
          </a:p>
          <a:p>
            <a:pPr marL="457200" indent="-317500" defTabSz="457200">
              <a:buClr>
                <a:srgbClr val="008800"/>
              </a:buClr>
              <a:buSzPct val="100000"/>
              <a:buFont typeface="Monaco"/>
              <a:buAutoNum type="arabicPeriod" startAt="1"/>
              <a:defRPr sz="1000">
                <a:solidFill>
                  <a:srgbClr val="668099">
                    <a:alpha val="40000"/>
                  </a:srgbClr>
                </a:solidFill>
                <a:latin typeface="Monaco"/>
                <a:ea typeface="Monaco"/>
                <a:cs typeface="Monaco"/>
                <a:sym typeface="Monaco"/>
              </a:defRPr>
            </a:pPr>
            <a:r>
              <a:rPr>
                <a:solidFill>
                  <a:srgbClr val="000088"/>
                </a:solidFill>
              </a:rPr>
              <a:t>from</a:t>
            </a:r>
            <a:r>
              <a:t> html</a:t>
            </a:r>
            <a:r>
              <a:rPr>
                <a:solidFill>
                  <a:srgbClr val="666600"/>
                </a:solidFill>
              </a:rPr>
              <a:t>.</a:t>
            </a:r>
            <a:r>
              <a:t>entities </a:t>
            </a:r>
            <a:r>
              <a:rPr>
                <a:solidFill>
                  <a:srgbClr val="000088"/>
                </a:solidFill>
              </a:rPr>
              <a:t>import</a:t>
            </a:r>
            <a:r>
              <a:t> name2codepoint</a:t>
            </a:r>
          </a:p>
          <a:p>
            <a:pPr marL="457200" indent="-317500" defTabSz="457200">
              <a:buClr>
                <a:srgbClr val="008800"/>
              </a:buClr>
              <a:buSzPct val="100000"/>
              <a:buFont typeface="Monaco"/>
              <a:buAutoNum type="arabicPeriod" startAt="1"/>
              <a:defRPr sz="1000">
                <a:solidFill>
                  <a:srgbClr val="660066"/>
                </a:solidFill>
                <a:latin typeface="Monaco"/>
                <a:ea typeface="Monaco"/>
                <a:cs typeface="Monaco"/>
                <a:sym typeface="Monaco"/>
              </a:defRPr>
            </a:pPr>
            <a:r>
              <a:rPr>
                <a:solidFill>
                  <a:srgbClr val="000088"/>
                </a:solidFill>
              </a:rPr>
              <a:t>class</a:t>
            </a:r>
            <a:r>
              <a:rPr>
                <a:solidFill>
                  <a:srgbClr val="668099">
                    <a:alpha val="40000"/>
                  </a:srgbClr>
                </a:solidFill>
              </a:rPr>
              <a:t> </a:t>
            </a:r>
            <a:r>
              <a:t>MyHTMLParser</a:t>
            </a:r>
            <a:r>
              <a:rPr>
                <a:solidFill>
                  <a:srgbClr val="666600"/>
                </a:solidFill>
              </a:rPr>
              <a:t>(</a:t>
            </a:r>
            <a:r>
              <a:t>HTMLParser</a:t>
            </a:r>
            <a:r>
              <a:rPr>
                <a:solidFill>
                  <a:srgbClr val="666600"/>
                </a:solidFill>
              </a:rPr>
              <a:t>):</a:t>
            </a:r>
            <a:endParaRPr>
              <a:solidFill>
                <a:srgbClr val="668099">
                  <a:alpha val="40000"/>
                </a:srgbClr>
              </a:solidFill>
            </a:endParaRPr>
          </a:p>
          <a:p>
            <a:pPr marL="457200" indent="-317500" defTabSz="457200">
              <a:buClr>
                <a:srgbClr val="008800"/>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def</a:t>
            </a:r>
            <a:r>
              <a:t> handle_starttag</a:t>
            </a:r>
            <a:r>
              <a:rPr>
                <a:solidFill>
                  <a:srgbClr val="666600"/>
                </a:solidFill>
              </a:rPr>
              <a:t>(</a:t>
            </a:r>
            <a:r>
              <a:t>self</a:t>
            </a:r>
            <a:r>
              <a:rPr>
                <a:solidFill>
                  <a:srgbClr val="666600"/>
                </a:solidFill>
              </a:rPr>
              <a:t>,</a:t>
            </a:r>
            <a:r>
              <a:t> tag</a:t>
            </a:r>
            <a:r>
              <a:rPr>
                <a:solidFill>
                  <a:srgbClr val="666600"/>
                </a:solidFill>
              </a:rPr>
              <a:t>,</a:t>
            </a:r>
            <a:r>
              <a:t> attrs</a:t>
            </a:r>
            <a:r>
              <a:rPr>
                <a:solidFill>
                  <a:srgbClr val="666600"/>
                </a:solidFill>
              </a:rPr>
              <a:t>):</a:t>
            </a:r>
          </a:p>
          <a:p>
            <a:pPr marL="457200" indent="-317500" defTabSz="457200">
              <a:buClr>
                <a:srgbClr val="008800"/>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'&lt;%s&gt;'</a:t>
            </a:r>
            <a:r>
              <a:t> </a:t>
            </a:r>
            <a:r>
              <a:rPr>
                <a:solidFill>
                  <a:srgbClr val="666600"/>
                </a:solidFill>
              </a:rPr>
              <a:t>%</a:t>
            </a:r>
            <a:r>
              <a:t> tag</a:t>
            </a:r>
            <a:r>
              <a:rPr>
                <a:solidFill>
                  <a:srgbClr val="666600"/>
                </a:solidFill>
              </a:rPr>
              <a:t>)</a:t>
            </a:r>
          </a:p>
          <a:p>
            <a:pPr marL="457200" indent="-317500" defTabSz="457200">
              <a:buClr>
                <a:srgbClr val="008800"/>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def</a:t>
            </a:r>
            <a:r>
              <a:t> handle_endtag</a:t>
            </a:r>
            <a:r>
              <a:rPr>
                <a:solidFill>
                  <a:srgbClr val="666600"/>
                </a:solidFill>
              </a:rPr>
              <a:t>(</a:t>
            </a:r>
            <a:r>
              <a:t>self</a:t>
            </a:r>
            <a:r>
              <a:rPr>
                <a:solidFill>
                  <a:srgbClr val="666600"/>
                </a:solidFill>
              </a:rPr>
              <a:t>,</a:t>
            </a:r>
            <a:r>
              <a:t> tag</a:t>
            </a:r>
            <a:r>
              <a:rPr>
                <a:solidFill>
                  <a:srgbClr val="666600"/>
                </a:solidFill>
              </a:rPr>
              <a:t>):</a:t>
            </a:r>
          </a:p>
          <a:p>
            <a:pPr marL="457200" indent="-317500" defTabSz="457200">
              <a:buClr>
                <a:srgbClr val="008800"/>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'&lt;/%s&gt;'</a:t>
            </a:r>
            <a:r>
              <a:t> </a:t>
            </a:r>
            <a:r>
              <a:rPr>
                <a:solidFill>
                  <a:srgbClr val="666600"/>
                </a:solidFill>
              </a:rPr>
              <a:t>%</a:t>
            </a:r>
            <a:r>
              <a:t> tag</a:t>
            </a:r>
            <a:r>
              <a:rPr>
                <a:solidFill>
                  <a:srgbClr val="666600"/>
                </a:solidFill>
              </a:rPr>
              <a:t>)</a:t>
            </a:r>
          </a:p>
          <a:p>
            <a:pPr marL="457200" indent="-317500" defTabSz="457200">
              <a:buClr>
                <a:srgbClr val="008800"/>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def</a:t>
            </a:r>
            <a:r>
              <a:t> handle_startendtag</a:t>
            </a:r>
            <a:r>
              <a:rPr>
                <a:solidFill>
                  <a:srgbClr val="666600"/>
                </a:solidFill>
              </a:rPr>
              <a:t>(</a:t>
            </a:r>
            <a:r>
              <a:t>self</a:t>
            </a:r>
            <a:r>
              <a:rPr>
                <a:solidFill>
                  <a:srgbClr val="666600"/>
                </a:solidFill>
              </a:rPr>
              <a:t>,</a:t>
            </a:r>
            <a:r>
              <a:t> tag</a:t>
            </a:r>
            <a:r>
              <a:rPr>
                <a:solidFill>
                  <a:srgbClr val="666600"/>
                </a:solidFill>
              </a:rPr>
              <a:t>,</a:t>
            </a:r>
            <a:r>
              <a:t> attrs</a:t>
            </a:r>
            <a:r>
              <a:rPr>
                <a:solidFill>
                  <a:srgbClr val="666600"/>
                </a:solidFill>
              </a:rPr>
              <a:t>):</a:t>
            </a:r>
          </a:p>
          <a:p>
            <a:pPr marL="457200" indent="-317500" defTabSz="457200">
              <a:buClr>
                <a:srgbClr val="008800"/>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'&lt;%s/&gt;'</a:t>
            </a:r>
            <a:r>
              <a:t> </a:t>
            </a:r>
            <a:r>
              <a:rPr>
                <a:solidFill>
                  <a:srgbClr val="666600"/>
                </a:solidFill>
              </a:rPr>
              <a:t>%</a:t>
            </a:r>
            <a:r>
              <a:t> tag</a:t>
            </a:r>
            <a:r>
              <a:rPr>
                <a:solidFill>
                  <a:srgbClr val="666600"/>
                </a:solidFill>
              </a:rPr>
              <a:t>)</a:t>
            </a:r>
          </a:p>
          <a:p>
            <a:pPr marL="457200" indent="-317500" defTabSz="457200">
              <a:buClr>
                <a:srgbClr val="008800"/>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def</a:t>
            </a:r>
            <a:r>
              <a:t> handle_data</a:t>
            </a:r>
            <a:r>
              <a:rPr>
                <a:solidFill>
                  <a:srgbClr val="666600"/>
                </a:solidFill>
              </a:rPr>
              <a:t>(</a:t>
            </a:r>
            <a:r>
              <a:t>self</a:t>
            </a:r>
            <a:r>
              <a:rPr>
                <a:solidFill>
                  <a:srgbClr val="666600"/>
                </a:solidFill>
              </a:rPr>
              <a:t>,</a:t>
            </a:r>
            <a:r>
              <a:t> data</a:t>
            </a:r>
            <a:r>
              <a:rPr>
                <a:solidFill>
                  <a:srgbClr val="666600"/>
                </a:solidFill>
              </a:rPr>
              <a:t>):</a:t>
            </a:r>
          </a:p>
          <a:p>
            <a:pPr marL="457200" indent="-317500" defTabSz="457200">
              <a:buClr>
                <a:srgbClr val="008800"/>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t>data</a:t>
            </a:r>
            <a:r>
              <a:rPr>
                <a:solidFill>
                  <a:srgbClr val="666600"/>
                </a:solidFill>
              </a:rPr>
              <a:t>)</a:t>
            </a:r>
          </a:p>
          <a:p>
            <a:pPr marL="457200" indent="-317500" defTabSz="457200">
              <a:buClr>
                <a:srgbClr val="008800"/>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def</a:t>
            </a:r>
            <a:r>
              <a:t> handle_comment</a:t>
            </a:r>
            <a:r>
              <a:rPr>
                <a:solidFill>
                  <a:srgbClr val="666600"/>
                </a:solidFill>
              </a:rPr>
              <a:t>(</a:t>
            </a:r>
            <a:r>
              <a:t>self</a:t>
            </a:r>
            <a:r>
              <a:rPr>
                <a:solidFill>
                  <a:srgbClr val="666600"/>
                </a:solidFill>
              </a:rPr>
              <a:t>,</a:t>
            </a:r>
            <a:r>
              <a:t> data</a:t>
            </a:r>
            <a:r>
              <a:rPr>
                <a:solidFill>
                  <a:srgbClr val="666600"/>
                </a:solidFill>
              </a:rPr>
              <a:t>):</a:t>
            </a:r>
          </a:p>
          <a:p>
            <a:pPr marL="457200" indent="-317500" defTabSz="457200">
              <a:buClr>
                <a:srgbClr val="008800"/>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'&lt;!--'</a:t>
            </a:r>
            <a:r>
              <a:rPr>
                <a:solidFill>
                  <a:srgbClr val="666600"/>
                </a:solidFill>
              </a:rPr>
              <a:t>,</a:t>
            </a:r>
            <a:r>
              <a:t> data</a:t>
            </a:r>
            <a:r>
              <a:rPr>
                <a:solidFill>
                  <a:srgbClr val="666600"/>
                </a:solidFill>
              </a:rPr>
              <a:t>,</a:t>
            </a:r>
            <a:r>
              <a:t> </a:t>
            </a:r>
            <a:r>
              <a:rPr>
                <a:solidFill>
                  <a:srgbClr val="008800"/>
                </a:solidFill>
              </a:rPr>
              <a:t>'--&gt;'</a:t>
            </a:r>
            <a:r>
              <a:rPr>
                <a:solidFill>
                  <a:srgbClr val="666600"/>
                </a:solidFill>
              </a:rPr>
              <a:t>)</a:t>
            </a:r>
          </a:p>
          <a:p>
            <a:pPr marL="457200" indent="-317500" defTabSz="457200">
              <a:buClr>
                <a:srgbClr val="008800"/>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def</a:t>
            </a:r>
            <a:r>
              <a:t> handle_entityref</a:t>
            </a:r>
            <a:r>
              <a:rPr>
                <a:solidFill>
                  <a:srgbClr val="666600"/>
                </a:solidFill>
              </a:rPr>
              <a:t>(</a:t>
            </a:r>
            <a:r>
              <a:t>self</a:t>
            </a:r>
            <a:r>
              <a:rPr>
                <a:solidFill>
                  <a:srgbClr val="666600"/>
                </a:solidFill>
              </a:rPr>
              <a:t>,</a:t>
            </a:r>
            <a:r>
              <a:t> name</a:t>
            </a:r>
            <a:r>
              <a:rPr>
                <a:solidFill>
                  <a:srgbClr val="666600"/>
                </a:solidFill>
              </a:rPr>
              <a:t>):</a:t>
            </a:r>
          </a:p>
          <a:p>
            <a:pPr marL="457200" indent="-317500" defTabSz="457200">
              <a:buClr>
                <a:srgbClr val="008800"/>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'&amp;%s;'</a:t>
            </a:r>
            <a:r>
              <a:t> </a:t>
            </a:r>
            <a:r>
              <a:rPr>
                <a:solidFill>
                  <a:srgbClr val="666600"/>
                </a:solidFill>
              </a:rPr>
              <a:t>%</a:t>
            </a:r>
            <a:r>
              <a:t> name</a:t>
            </a:r>
            <a:r>
              <a:rPr>
                <a:solidFill>
                  <a:srgbClr val="666600"/>
                </a:solidFill>
              </a:rPr>
              <a:t>)</a:t>
            </a:r>
          </a:p>
          <a:p>
            <a:pPr marL="457200" indent="-317500" defTabSz="457200">
              <a:buClr>
                <a:srgbClr val="008800"/>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def</a:t>
            </a:r>
            <a:r>
              <a:t> handle_charref</a:t>
            </a:r>
            <a:r>
              <a:rPr>
                <a:solidFill>
                  <a:srgbClr val="666600"/>
                </a:solidFill>
              </a:rPr>
              <a:t>(</a:t>
            </a:r>
            <a:r>
              <a:t>self</a:t>
            </a:r>
            <a:r>
              <a:rPr>
                <a:solidFill>
                  <a:srgbClr val="666600"/>
                </a:solidFill>
              </a:rPr>
              <a:t>,</a:t>
            </a:r>
            <a:r>
              <a:t> name</a:t>
            </a:r>
            <a:r>
              <a:rPr>
                <a:solidFill>
                  <a:srgbClr val="666600"/>
                </a:solidFill>
              </a:rPr>
              <a:t>):</a:t>
            </a:r>
          </a:p>
          <a:p>
            <a:pPr marL="457200" indent="-317500" defTabSz="457200">
              <a:buClr>
                <a:srgbClr val="008800"/>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'&amp;#%s;'</a:t>
            </a:r>
            <a:r>
              <a:t> </a:t>
            </a:r>
            <a:r>
              <a:rPr>
                <a:solidFill>
                  <a:srgbClr val="666600"/>
                </a:solidFill>
              </a:rPr>
              <a:t>%</a:t>
            </a:r>
            <a:r>
              <a:t> name</a:t>
            </a:r>
            <a:r>
              <a:rPr>
                <a:solidFill>
                  <a:srgbClr val="666600"/>
                </a:solidFill>
              </a:rPr>
              <a:t>)</a:t>
            </a:r>
          </a:p>
          <a:p>
            <a:pPr marL="457200" indent="-317500" defTabSz="457200">
              <a:buClr>
                <a:srgbClr val="008800"/>
              </a:buClr>
              <a:buSzPct val="100000"/>
              <a:buFont typeface="Monaco"/>
              <a:buAutoNum type="arabicPeriod" startAt="1"/>
              <a:defRPr sz="1000">
                <a:solidFill>
                  <a:srgbClr val="660066"/>
                </a:solidFill>
                <a:latin typeface="Monaco"/>
                <a:ea typeface="Monaco"/>
                <a:cs typeface="Monaco"/>
                <a:sym typeface="Monaco"/>
              </a:defRPr>
            </a:pPr>
            <a:r>
              <a:rPr>
                <a:solidFill>
                  <a:srgbClr val="668099">
                    <a:alpha val="40000"/>
                  </a:srgbClr>
                </a:solidFill>
              </a:rPr>
              <a:t>parser </a:t>
            </a:r>
            <a:r>
              <a:rPr>
                <a:solidFill>
                  <a:srgbClr val="666600"/>
                </a:solidFill>
              </a:rPr>
              <a:t>=</a:t>
            </a:r>
            <a:r>
              <a:rPr>
                <a:solidFill>
                  <a:srgbClr val="668099">
                    <a:alpha val="40000"/>
                  </a:srgbClr>
                </a:solidFill>
              </a:rPr>
              <a:t> </a:t>
            </a:r>
            <a:r>
              <a:t>MyHTMLParser</a:t>
            </a:r>
            <a:r>
              <a:rPr>
                <a:solidFill>
                  <a:srgbClr val="666600"/>
                </a:solidFill>
              </a:rPr>
              <a:t>()</a:t>
            </a:r>
            <a:endParaRPr>
              <a:solidFill>
                <a:srgbClr val="668099">
                  <a:alpha val="40000"/>
                </a:srgbClr>
              </a:solidFill>
            </a:endParaRPr>
          </a:p>
          <a:p>
            <a:pPr marL="457200" indent="-317500" defTabSz="457200">
              <a:buClr>
                <a:srgbClr val="008800"/>
              </a:buClr>
              <a:buSzPct val="100000"/>
              <a:buFont typeface="Monaco"/>
              <a:buAutoNum type="arabicPeriod" startAt="1"/>
              <a:defRPr sz="1000">
                <a:solidFill>
                  <a:srgbClr val="668099">
                    <a:alpha val="40000"/>
                  </a:srgbClr>
                </a:solidFill>
                <a:latin typeface="Monaco"/>
                <a:ea typeface="Monaco"/>
                <a:cs typeface="Monaco"/>
                <a:sym typeface="Monaco"/>
              </a:defRPr>
            </a:pPr>
            <a:r>
              <a:t>parser</a:t>
            </a:r>
            <a:r>
              <a:rPr>
                <a:solidFill>
                  <a:srgbClr val="666600"/>
                </a:solidFill>
              </a:rPr>
              <a:t>.</a:t>
            </a:r>
            <a:r>
              <a:t>feed</a:t>
            </a:r>
            <a:r>
              <a:rPr>
                <a:solidFill>
                  <a:srgbClr val="666600"/>
                </a:solidFill>
              </a:rPr>
              <a:t>(</a:t>
            </a:r>
            <a:r>
              <a:rPr>
                <a:solidFill>
                  <a:srgbClr val="008800"/>
                </a:solidFill>
              </a:rPr>
              <a:t>'''&lt;html&gt;</a:t>
            </a:r>
          </a:p>
          <a:p>
            <a:pPr marL="457200" indent="-317500" defTabSz="457200">
              <a:buClr>
                <a:srgbClr val="008800"/>
              </a:buClr>
              <a:buSzPct val="100000"/>
              <a:buFont typeface="Monaco"/>
              <a:buAutoNum type="arabicPeriod" startAt="1"/>
              <a:defRPr sz="1000">
                <a:solidFill>
                  <a:srgbClr val="008800"/>
                </a:solidFill>
                <a:latin typeface="Monaco"/>
                <a:ea typeface="Monaco"/>
                <a:cs typeface="Monaco"/>
                <a:sym typeface="Monaco"/>
              </a:defRPr>
            </a:pPr>
            <a:r>
              <a:t>&lt;head&gt;&lt;/head&gt;</a:t>
            </a:r>
            <a:endParaRPr>
              <a:solidFill>
                <a:srgbClr val="668099">
                  <a:alpha val="40000"/>
                </a:srgbClr>
              </a:solidFill>
            </a:endParaRPr>
          </a:p>
          <a:p>
            <a:pPr marL="457200" indent="-317500" defTabSz="457200">
              <a:buClr>
                <a:srgbClr val="008800"/>
              </a:buClr>
              <a:buSzPct val="100000"/>
              <a:buFont typeface="Monaco"/>
              <a:buAutoNum type="arabicPeriod" startAt="1"/>
              <a:defRPr sz="1000">
                <a:solidFill>
                  <a:srgbClr val="008800"/>
                </a:solidFill>
                <a:latin typeface="Monaco"/>
                <a:ea typeface="Monaco"/>
                <a:cs typeface="Monaco"/>
                <a:sym typeface="Monaco"/>
              </a:defRPr>
            </a:pPr>
            <a:r>
              <a:t>&lt;body&gt;</a:t>
            </a:r>
            <a:endParaRPr>
              <a:solidFill>
                <a:srgbClr val="668099">
                  <a:alpha val="40000"/>
                </a:srgbClr>
              </a:solidFill>
            </a:endParaRPr>
          </a:p>
          <a:p>
            <a:pPr marL="457200" indent="-317500" defTabSz="457200">
              <a:buClr>
                <a:srgbClr val="008800"/>
              </a:buClr>
              <a:buSzPct val="100000"/>
              <a:buFont typeface="Monaco"/>
              <a:buAutoNum type="arabicPeriod" startAt="1"/>
              <a:defRPr sz="1000">
                <a:solidFill>
                  <a:srgbClr val="008800"/>
                </a:solidFill>
                <a:latin typeface="Monaco"/>
                <a:ea typeface="Monaco"/>
                <a:cs typeface="Monaco"/>
                <a:sym typeface="Monaco"/>
              </a:defRPr>
            </a:pPr>
            <a:r>
              <a:t>&lt;!-- test html parser --&gt;</a:t>
            </a:r>
            <a:endParaRPr>
              <a:solidFill>
                <a:srgbClr val="668099">
                  <a:alpha val="40000"/>
                </a:srgbClr>
              </a:solidFill>
            </a:endParaRPr>
          </a:p>
          <a:p>
            <a:pPr marL="457200" indent="-317500" defTabSz="457200">
              <a:buClr>
                <a:srgbClr val="008800"/>
              </a:buClr>
              <a:buSzPct val="100000"/>
              <a:buFont typeface="Monaco"/>
              <a:buAutoNum type="arabicPeriod" startAt="1"/>
              <a:defRPr sz="1000">
                <a:solidFill>
                  <a:srgbClr val="008800"/>
                </a:solidFill>
                <a:latin typeface="Monaco"/>
                <a:ea typeface="Monaco"/>
                <a:cs typeface="Monaco"/>
                <a:sym typeface="Monaco"/>
              </a:defRPr>
            </a:pPr>
            <a:r>
              <a:t>    &lt;p&gt;Some &lt;a href=\"#\"&gt;html&lt;/a&gt; HTML&amp;nbsp;tutorial...&lt;br&gt;END&lt;/p&gt;</a:t>
            </a:r>
            <a:endParaRPr>
              <a:solidFill>
                <a:srgbClr val="668099">
                  <a:alpha val="40000"/>
                </a:srgbClr>
              </a:solidFill>
            </a:endParaRPr>
          </a:p>
          <a:p>
            <a:pPr marL="457200" indent="-317500" defTabSz="457200">
              <a:buClr>
                <a:srgbClr val="008800"/>
              </a:buClr>
              <a:buSzPct val="100000"/>
              <a:buFont typeface="Monaco"/>
              <a:buAutoNum type="arabicPeriod" startAt="1"/>
              <a:defRPr sz="1000">
                <a:solidFill>
                  <a:srgbClr val="008800"/>
                </a:solidFill>
                <a:latin typeface="Monaco"/>
                <a:ea typeface="Monaco"/>
                <a:cs typeface="Monaco"/>
                <a:sym typeface="Monaco"/>
              </a:defRPr>
            </a:pPr>
            <a:r>
              <a:t>&lt;/body&gt;&lt;/html&gt;'''</a:t>
            </a:r>
            <a:r>
              <a:rPr>
                <a:solidFill>
                  <a:srgbClr val="666600"/>
                </a:solidFill>
              </a:rPr>
              <a:t>)</a:t>
            </a:r>
          </a:p>
        </p:txBody>
      </p:sp>
    </p:spTree>
  </p:cSld>
  <p:clrMapOvr>
    <a:masterClrMapping/>
  </p:clrMapOvr>
  <p:transition xmlns:p14="http://schemas.microsoft.com/office/powerpoint/2010/main" spd="med" advClick="1"/>
</p:sld>
</file>

<file path=ppt/slides/slide4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3"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5</a:t>
            </a:r>
            <a:r>
              <a:t>.11</a:t>
            </a:r>
            <a:r>
              <a:t>   HTMLParser</a:t>
            </a:r>
          </a:p>
        </p:txBody>
      </p:sp>
      <p:sp>
        <p:nvSpPr>
          <p:cNvPr id="3744"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745" name="feed()方法可以多次调用，也就是不一定一次把整个HTML字符串都塞进去，可以一部分一部分塞进去。…"/>
          <p:cNvSpPr txBox="1"/>
          <p:nvPr/>
        </p:nvSpPr>
        <p:spPr>
          <a:xfrm>
            <a:off x="492130" y="1004253"/>
            <a:ext cx="8159740" cy="13742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 feed()</a:t>
            </a:r>
            <a:r>
              <a:t>方法可以多次调用，也就是不一定一次把整个</a:t>
            </a:r>
            <a:r>
              <a:rPr>
                <a:solidFill>
                  <a:schemeClr val="accent2">
                    <a:satOff val="-67193"/>
                    <a:lumOff val="20931"/>
                  </a:schemeClr>
                </a:solidFill>
              </a:rPr>
              <a:t>HTML</a:t>
            </a:r>
            <a:r>
              <a:t>字符串都塞进去，可以一部分一部分塞进去。</a:t>
            </a:r>
          </a:p>
          <a:p>
            <a:pPr defTabSz="457200">
              <a:defRPr>
                <a:solidFill>
                  <a:srgbClr val="000000"/>
                </a:solidFill>
                <a:latin typeface="Helvetica Neue"/>
                <a:ea typeface="Helvetica Neue"/>
                <a:cs typeface="Helvetica Neue"/>
                <a:sym typeface="Helvetica Neue"/>
              </a:defRPr>
            </a:pPr>
            <a:r>
              <a:t>        特殊字符有两种，一种是英文表示的</a:t>
            </a:r>
            <a:r>
              <a:rPr>
                <a:solidFill>
                  <a:schemeClr val="accent2">
                    <a:satOff val="-67193"/>
                    <a:lumOff val="20931"/>
                  </a:schemeClr>
                </a:solidFill>
              </a:rPr>
              <a:t>&amp;nbsp;</a:t>
            </a:r>
            <a:r>
              <a:t>，一种是数字表示的</a:t>
            </a:r>
            <a:r>
              <a:rPr>
                <a:solidFill>
                  <a:schemeClr val="accent2">
                    <a:satOff val="-67193"/>
                    <a:lumOff val="20931"/>
                  </a:schemeClr>
                </a:solidFill>
              </a:rPr>
              <a:t>&amp;#1234;</a:t>
            </a:r>
            <a:r>
              <a:t>，这两种字符都可以通过</a:t>
            </a:r>
            <a:r>
              <a:rPr>
                <a:solidFill>
                  <a:schemeClr val="accent2">
                    <a:satOff val="-67193"/>
                    <a:lumOff val="20931"/>
                  </a:schemeClr>
                </a:solidFill>
              </a:rPr>
              <a:t>Parser</a:t>
            </a:r>
            <a:r>
              <a:t>解析出来。</a:t>
            </a:r>
          </a:p>
        </p:txBody>
      </p:sp>
      <p:sp>
        <p:nvSpPr>
          <p:cNvPr id="3746" name="利用HTMLParser，可以把网页中的文本、图像等解析出来。"/>
          <p:cNvSpPr txBox="1"/>
          <p:nvPr/>
        </p:nvSpPr>
        <p:spPr>
          <a:xfrm>
            <a:off x="1404111" y="2859528"/>
            <a:ext cx="6272227"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a:solidFill>
                  <a:srgbClr val="000000"/>
                </a:solidFill>
                <a:latin typeface="Helvetica Neue"/>
                <a:ea typeface="Helvetica Neue"/>
                <a:cs typeface="Helvetica Neue"/>
                <a:sym typeface="Helvetica Neue"/>
              </a:defRPr>
            </a:lvl1pPr>
          </a:lstStyle>
          <a:p>
            <a:pPr/>
            <a:r>
              <a:t>利用HTMLParser，可以把网页中的文本、图像等解析出来。</a:t>
            </a:r>
          </a:p>
        </p:txBody>
      </p:sp>
    </p:spTree>
  </p:cSld>
  <p:clrMapOvr>
    <a:masterClrMapping/>
  </p:clrMapOvr>
  <p:transition xmlns:p14="http://schemas.microsoft.com/office/powerpoint/2010/main" spd="med" advClick="1"/>
</p:sld>
</file>

<file path=ppt/slides/slide4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8" name="形状"/>
          <p:cNvSpPr/>
          <p:nvPr/>
        </p:nvSpPr>
        <p:spPr>
          <a:xfrm>
            <a:off x="3459537" y="2745049"/>
            <a:ext cx="5547559" cy="23983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7" y="0"/>
                </a:moveTo>
                <a:lnTo>
                  <a:pt x="21600" y="0"/>
                </a:lnTo>
                <a:lnTo>
                  <a:pt x="21600" y="21600"/>
                </a:lnTo>
                <a:lnTo>
                  <a:pt x="517" y="21600"/>
                </a:lnTo>
                <a:cubicBezTo>
                  <a:pt x="232" y="21600"/>
                  <a:pt x="0" y="21031"/>
                  <a:pt x="0" y="20333"/>
                </a:cubicBezTo>
                <a:lnTo>
                  <a:pt x="0" y="1267"/>
                </a:lnTo>
                <a:cubicBezTo>
                  <a:pt x="0" y="569"/>
                  <a:pt x="232" y="0"/>
                  <a:pt x="517" y="0"/>
                </a:cubicBezTo>
                <a:close/>
              </a:path>
            </a:pathLst>
          </a:custGeom>
          <a:solidFill>
            <a:srgbClr val="024C89"/>
          </a:solidFill>
          <a:ln w="12700">
            <a:miter lim="400000"/>
          </a:ln>
          <a:extLst>
            <a:ext uri="{C572A759-6A51-4108-AA02-DFA0A04FC94B}">
              <ma14:wrappingTextBoxFlag xmlns:ma14="http://schemas.microsoft.com/office/mac/drawingml/2011/main" val="1"/>
            </a:ext>
          </a:extLst>
        </p:spPr>
        <p:txBody>
          <a:bodyPr lIns="45719" rIns="45719"/>
          <a:lstStyle/>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p:txBody>
      </p:sp>
      <p:sp>
        <p:nvSpPr>
          <p:cNvPr id="3749" name="16.常用第三方模块"/>
          <p:cNvSpPr txBox="1"/>
          <p:nvPr/>
        </p:nvSpPr>
        <p:spPr>
          <a:xfrm>
            <a:off x="3519487" y="1468437"/>
            <a:ext cx="5427663" cy="87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4400">
                <a:solidFill>
                  <a:srgbClr val="024C89"/>
                </a:solidFill>
                <a:latin typeface="微软雅黑"/>
                <a:ea typeface="微软雅黑"/>
                <a:cs typeface="微软雅黑"/>
                <a:sym typeface="微软雅黑"/>
              </a:defRPr>
            </a:lvl1pPr>
          </a:lstStyle>
          <a:p>
            <a:pPr/>
            <a:r>
              <a:t>16.常用第三方模块</a:t>
            </a:r>
          </a:p>
        </p:txBody>
      </p:sp>
      <p:sp>
        <p:nvSpPr>
          <p:cNvPr id="3750" name="椭圆形"/>
          <p:cNvSpPr/>
          <p:nvPr/>
        </p:nvSpPr>
        <p:spPr>
          <a:xfrm>
            <a:off x="3854450" y="30611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751" name="圆形"/>
          <p:cNvSpPr/>
          <p:nvPr/>
        </p:nvSpPr>
        <p:spPr>
          <a:xfrm>
            <a:off x="3854450" y="3596163"/>
            <a:ext cx="144463" cy="142876"/>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752" name="Pilow"/>
          <p:cNvSpPr txBox="1"/>
          <p:nvPr/>
        </p:nvSpPr>
        <p:spPr>
          <a:xfrm>
            <a:off x="4200525" y="2929731"/>
            <a:ext cx="38481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1">
                    <a:lumOff val="44000"/>
                  </a:schemeClr>
                </a:solidFill>
                <a:latin typeface="微软雅黑"/>
                <a:ea typeface="微软雅黑"/>
                <a:cs typeface="微软雅黑"/>
                <a:sym typeface="微软雅黑"/>
              </a:defRPr>
            </a:lvl1pPr>
          </a:lstStyle>
          <a:p>
            <a:pPr/>
            <a:r>
              <a:t>Pilow</a:t>
            </a:r>
          </a:p>
        </p:txBody>
      </p:sp>
      <p:sp>
        <p:nvSpPr>
          <p:cNvPr id="3753" name="requests"/>
          <p:cNvSpPr txBox="1"/>
          <p:nvPr/>
        </p:nvSpPr>
        <p:spPr>
          <a:xfrm>
            <a:off x="4200525" y="3463131"/>
            <a:ext cx="38481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requests</a:t>
            </a:r>
          </a:p>
        </p:txBody>
      </p:sp>
      <p:sp>
        <p:nvSpPr>
          <p:cNvPr id="3754" name="形状"/>
          <p:cNvSpPr/>
          <p:nvPr/>
        </p:nvSpPr>
        <p:spPr>
          <a:xfrm>
            <a:off x="1090612" y="2363787"/>
            <a:ext cx="1936751" cy="178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3755" name="椭圆形"/>
          <p:cNvSpPr/>
          <p:nvPr/>
        </p:nvSpPr>
        <p:spPr>
          <a:xfrm>
            <a:off x="3854450" y="41279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756" name="chardet"/>
          <p:cNvSpPr txBox="1"/>
          <p:nvPr/>
        </p:nvSpPr>
        <p:spPr>
          <a:xfrm>
            <a:off x="4200525" y="3996531"/>
            <a:ext cx="38481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chardet</a:t>
            </a:r>
          </a:p>
        </p:txBody>
      </p:sp>
      <p:sp>
        <p:nvSpPr>
          <p:cNvPr id="3757" name="椭圆形"/>
          <p:cNvSpPr/>
          <p:nvPr/>
        </p:nvSpPr>
        <p:spPr>
          <a:xfrm>
            <a:off x="3854450" y="4662963"/>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758" name="psutil"/>
          <p:cNvSpPr txBox="1"/>
          <p:nvPr/>
        </p:nvSpPr>
        <p:spPr>
          <a:xfrm>
            <a:off x="4200525" y="4531518"/>
            <a:ext cx="38481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psutil</a:t>
            </a:r>
          </a:p>
        </p:txBody>
      </p:sp>
    </p:spTree>
  </p:cSld>
  <p:clrMapOvr>
    <a:masterClrMapping/>
  </p:clrMapOvr>
  <p:transition xmlns:p14="http://schemas.microsoft.com/office/powerpoint/2010/main" spd="med" advClick="0" advTm="5000"/>
</p:sld>
</file>

<file path=ppt/slides/slide4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0" name="除了内建的模块外，Python还有大量的第三方模块。…"/>
          <p:cNvSpPr txBox="1"/>
          <p:nvPr/>
        </p:nvSpPr>
        <p:spPr>
          <a:xfrm>
            <a:off x="728866" y="1831077"/>
            <a:ext cx="7686269" cy="20284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除了内建的模块外，Python还有大量的第三方模块。</a:t>
            </a:r>
          </a:p>
          <a:p>
            <a:pPr defTabSz="457200">
              <a:defRPr>
                <a:solidFill>
                  <a:srgbClr val="000000"/>
                </a:solidFill>
                <a:latin typeface="Helvetica Neue"/>
                <a:ea typeface="Helvetica Neue"/>
                <a:cs typeface="Helvetica Neue"/>
                <a:sym typeface="Helvetica Neue"/>
              </a:defRPr>
            </a:pPr>
            <a:r>
              <a:t>        基本上，所有的第三方模块都会在</a:t>
            </a:r>
            <a:r>
              <a:rPr>
                <a:solidFill>
                  <a:schemeClr val="accent4">
                    <a:satOff val="-1335"/>
                    <a:lumOff val="-10274"/>
                  </a:schemeClr>
                </a:solidFill>
                <a:hlinkClick r:id="rId2" invalidUrl="" action="" tgtFrame="" tooltip="" history="1" highlightClick="0" endSnd="0"/>
              </a:rPr>
              <a:t>PyPI - the Python Package Index</a:t>
            </a:r>
            <a:r>
              <a:t>上注册，只要找到对应的模块名字，即可用</a:t>
            </a:r>
            <a:r>
              <a:rPr>
                <a:solidFill>
                  <a:schemeClr val="accent2">
                    <a:satOff val="-67193"/>
                    <a:lumOff val="20931"/>
                  </a:schemeClr>
                </a:solidFill>
              </a:rPr>
              <a:t>pip</a:t>
            </a:r>
            <a:r>
              <a:t>安装。此外，在</a:t>
            </a:r>
            <a:r>
              <a:rPr>
                <a:hlinkClick r:id="rId3" invalidUrl="" action="" tgtFrame="" tooltip="" history="1" highlightClick="0" endSnd="0"/>
              </a:rPr>
              <a:t>安装第三方模块</a:t>
            </a:r>
            <a:r>
              <a:t>一节中，已经强调推荐安装</a:t>
            </a:r>
            <a:r>
              <a:rPr>
                <a:solidFill>
                  <a:schemeClr val="accent4">
                    <a:satOff val="-1335"/>
                    <a:lumOff val="-10274"/>
                  </a:schemeClr>
                </a:solidFill>
                <a:hlinkClick r:id="rId4" invalidUrl="" action="" tgtFrame="" tooltip="" history="1" highlightClick="0" endSnd="0"/>
              </a:rPr>
              <a:t>Anaconda</a:t>
            </a:r>
            <a:r>
              <a:t>，安装后，数十个常用的第三方模块就已经就绪，不用pip手动安装。</a:t>
            </a:r>
          </a:p>
          <a:p>
            <a:pPr defTabSz="457200">
              <a:defRPr>
                <a:solidFill>
                  <a:srgbClr val="000000"/>
                </a:solidFill>
                <a:latin typeface="Helvetica Neue"/>
                <a:ea typeface="Helvetica Neue"/>
                <a:cs typeface="Helvetica Neue"/>
                <a:sym typeface="Helvetica Neue"/>
              </a:defRPr>
            </a:pPr>
            <a:r>
              <a:t>        本章介绍常用的第三方模块。</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4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2"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6</a:t>
            </a:r>
            <a:r>
              <a:t>.1</a:t>
            </a:r>
            <a:r>
              <a:t>   Pillow</a:t>
            </a:r>
          </a:p>
        </p:txBody>
      </p:sp>
      <p:sp>
        <p:nvSpPr>
          <p:cNvPr id="3763"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764" name="PIL：Python Imaging Library，已经是Python平台事实上的图像处理标准库了。PIL功能非常强大，但API却非常简单易用。…"/>
          <p:cNvSpPr txBox="1"/>
          <p:nvPr/>
        </p:nvSpPr>
        <p:spPr>
          <a:xfrm>
            <a:off x="492130" y="845632"/>
            <a:ext cx="8159740" cy="17045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 PIL：Python Imaging Library</a:t>
            </a:r>
            <a:r>
              <a:t>，已经是Python平台事实上的图像处理标准库了。</a:t>
            </a:r>
            <a:r>
              <a:rPr>
                <a:solidFill>
                  <a:schemeClr val="accent2">
                    <a:satOff val="-67193"/>
                    <a:lumOff val="20931"/>
                  </a:schemeClr>
                </a:solidFill>
              </a:rPr>
              <a:t>PIL</a:t>
            </a:r>
            <a:r>
              <a:t>功能非常强大，但API却非常简单易用。</a:t>
            </a:r>
          </a:p>
          <a:p>
            <a:pPr defTabSz="457200">
              <a:defRPr>
                <a:solidFill>
                  <a:srgbClr val="000000"/>
                </a:solidFill>
                <a:latin typeface="Helvetica Neue"/>
                <a:ea typeface="Helvetica Neue"/>
                <a:cs typeface="Helvetica Neue"/>
                <a:sym typeface="Helvetica Neue"/>
              </a:defRPr>
            </a:pPr>
            <a:r>
              <a:t>        由于PIL仅支持到Python 2.7，加上年久失修，于是一群志愿者在PIL的基础上创建了兼容的版本，名字叫</a:t>
            </a:r>
            <a:r>
              <a:rPr>
                <a:solidFill>
                  <a:schemeClr val="accent2">
                    <a:satOff val="-67193"/>
                    <a:lumOff val="20931"/>
                  </a:schemeClr>
                </a:solidFill>
                <a:hlinkClick r:id="rId2" invalidUrl="" action="" tgtFrame="" tooltip="" history="1" highlightClick="0" endSnd="0"/>
              </a:rPr>
              <a:t>Pillow</a:t>
            </a:r>
            <a:r>
              <a:t>，支持最新Python 3.x，又加入了许多新特性，因此，可以直接安装使用</a:t>
            </a:r>
            <a:r>
              <a:rPr>
                <a:solidFill>
                  <a:schemeClr val="accent2">
                    <a:satOff val="-67193"/>
                    <a:lumOff val="20931"/>
                  </a:schemeClr>
                </a:solidFill>
              </a:rPr>
              <a:t>Pillow</a:t>
            </a:r>
            <a:r>
              <a:t>。</a:t>
            </a:r>
          </a:p>
        </p:txBody>
      </p:sp>
      <p:sp>
        <p:nvSpPr>
          <p:cNvPr id="3765" name="形状"/>
          <p:cNvSpPr/>
          <p:nvPr/>
        </p:nvSpPr>
        <p:spPr>
          <a:xfrm>
            <a:off x="515834" y="3057602"/>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766" name="metaclass："/>
          <p:cNvSpPr txBox="1"/>
          <p:nvPr/>
        </p:nvSpPr>
        <p:spPr>
          <a:xfrm>
            <a:off x="1176391" y="3043633"/>
            <a:ext cx="1410715"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安装Pillow:</a:t>
            </a:r>
          </a:p>
        </p:txBody>
      </p:sp>
      <p:sp>
        <p:nvSpPr>
          <p:cNvPr id="3767" name="如果安装了Anaconda，Pillow就已经可用了。否则，需要在命令行下通过pip安装：pip install pillow…"/>
          <p:cNvSpPr txBox="1"/>
          <p:nvPr/>
        </p:nvSpPr>
        <p:spPr>
          <a:xfrm>
            <a:off x="532969" y="3984129"/>
            <a:ext cx="8078062"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如果安装了</a:t>
            </a:r>
            <a:r>
              <a:rPr>
                <a:solidFill>
                  <a:schemeClr val="accent2">
                    <a:satOff val="-67193"/>
                    <a:lumOff val="20931"/>
                  </a:schemeClr>
                </a:solidFill>
              </a:rPr>
              <a:t>Anaconda</a:t>
            </a:r>
            <a:r>
              <a:t>，</a:t>
            </a:r>
            <a:r>
              <a:rPr>
                <a:solidFill>
                  <a:schemeClr val="accent2">
                    <a:satOff val="-67193"/>
                    <a:lumOff val="20931"/>
                  </a:schemeClr>
                </a:solidFill>
              </a:rPr>
              <a:t>Pillow</a:t>
            </a:r>
            <a:r>
              <a:t>就已经可用了。否则，需要在命令行下通过</a:t>
            </a:r>
            <a:r>
              <a:rPr>
                <a:solidFill>
                  <a:schemeClr val="accent2">
                    <a:satOff val="-67193"/>
                    <a:lumOff val="20931"/>
                  </a:schemeClr>
                </a:solidFill>
              </a:rPr>
              <a:t>pip</a:t>
            </a:r>
            <a:r>
              <a:t>安装：</a:t>
            </a:r>
            <a:r>
              <a:rPr>
                <a:solidFill>
                  <a:schemeClr val="accent2">
                    <a:satOff val="-67193"/>
                    <a:lumOff val="20931"/>
                  </a:schemeClr>
                </a:solidFill>
              </a:rPr>
              <a:t>pip install pillow</a:t>
            </a:r>
            <a:endParaRPr>
              <a:solidFill>
                <a:schemeClr val="accent2">
                  <a:satOff val="-67193"/>
                  <a:lumOff val="20931"/>
                </a:schemeClr>
              </a:solidFill>
            </a:endParaRPr>
          </a:p>
          <a:p>
            <a:pPr defTabSz="457200">
              <a:defRPr>
                <a:solidFill>
                  <a:srgbClr val="000000"/>
                </a:solidFill>
                <a:latin typeface="Helvetica Neue"/>
                <a:ea typeface="Helvetica Neue"/>
                <a:cs typeface="Helvetica Neue"/>
                <a:sym typeface="Helvetica Neue"/>
              </a:defRPr>
            </a:pPr>
            <a:r>
              <a:rPr>
                <a:solidFill>
                  <a:schemeClr val="accent2">
                    <a:satOff val="-67193"/>
                    <a:lumOff val="20931"/>
                  </a:schemeClr>
                </a:solidFill>
              </a:rPr>
              <a:t>       </a:t>
            </a:r>
            <a:r>
              <a:t> 如果遇到</a:t>
            </a:r>
            <a:r>
              <a:rPr>
                <a:solidFill>
                  <a:schemeClr val="accent2">
                    <a:satOff val="-67193"/>
                    <a:lumOff val="20931"/>
                  </a:schemeClr>
                </a:solidFill>
              </a:rPr>
              <a:t>Permission denied</a:t>
            </a:r>
            <a:r>
              <a:t>安装失败，请加上</a:t>
            </a:r>
            <a:r>
              <a:rPr>
                <a:solidFill>
                  <a:schemeClr val="accent2">
                    <a:satOff val="-67193"/>
                    <a:lumOff val="20931"/>
                  </a:schemeClr>
                </a:solidFill>
              </a:rPr>
              <a:t>sudo</a:t>
            </a:r>
            <a:r>
              <a:t>重试。</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4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9"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6</a:t>
            </a:r>
            <a:r>
              <a:t>.1</a:t>
            </a:r>
            <a:r>
              <a:t>   Pillow</a:t>
            </a:r>
          </a:p>
        </p:txBody>
      </p:sp>
      <p:sp>
        <p:nvSpPr>
          <p:cNvPr id="3770"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771" name="形状"/>
          <p:cNvSpPr/>
          <p:nvPr/>
        </p:nvSpPr>
        <p:spPr>
          <a:xfrm>
            <a:off x="524402" y="967545"/>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772" name="metaclass："/>
          <p:cNvSpPr txBox="1"/>
          <p:nvPr/>
        </p:nvSpPr>
        <p:spPr>
          <a:xfrm>
            <a:off x="1184958" y="953576"/>
            <a:ext cx="1190751"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操作图像:</a:t>
            </a:r>
          </a:p>
        </p:txBody>
      </p:sp>
      <p:sp>
        <p:nvSpPr>
          <p:cNvPr id="3773" name="最常见的图像缩放操作，只需三四行代码："/>
          <p:cNvSpPr txBox="1"/>
          <p:nvPr/>
        </p:nvSpPr>
        <p:spPr>
          <a:xfrm>
            <a:off x="532969" y="1632815"/>
            <a:ext cx="80780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最常见的图像缩放操作，只需三四行代码：</a:t>
            </a:r>
          </a:p>
        </p:txBody>
      </p:sp>
      <p:sp>
        <p:nvSpPr>
          <p:cNvPr id="3774" name="from PIL import Image…"/>
          <p:cNvSpPr txBox="1"/>
          <p:nvPr/>
        </p:nvSpPr>
        <p:spPr>
          <a:xfrm>
            <a:off x="1783941" y="2419008"/>
            <a:ext cx="5576117" cy="284107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from</a:t>
            </a:r>
            <a:r>
              <a:rPr>
                <a:solidFill>
                  <a:srgbClr val="668099">
                    <a:alpha val="40000"/>
                  </a:srgbClr>
                </a:solidFill>
              </a:rPr>
              <a:t> PIL </a:t>
            </a:r>
            <a:r>
              <a:t>import</a:t>
            </a:r>
            <a:r>
              <a:rPr>
                <a:solidFill>
                  <a:srgbClr val="668099">
                    <a:alpha val="40000"/>
                  </a:srgbClr>
                </a:solidFill>
              </a:rPr>
              <a:t> </a:t>
            </a:r>
            <a:r>
              <a:rPr>
                <a:solidFill>
                  <a:srgbClr val="660066"/>
                </a:solidFill>
              </a:rPr>
              <a:t>Image</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t># 打开一个jpg图像文件，注意是当前路径:</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im </a:t>
            </a:r>
            <a:r>
              <a:rPr>
                <a:solidFill>
                  <a:srgbClr val="666600"/>
                </a:solidFill>
              </a:rPr>
              <a:t>=</a:t>
            </a:r>
            <a:r>
              <a:rPr>
                <a:solidFill>
                  <a:srgbClr val="668099">
                    <a:alpha val="40000"/>
                  </a:srgbClr>
                </a:solidFill>
              </a:rPr>
              <a:t> </a:t>
            </a:r>
            <a:r>
              <a:rPr>
                <a:solidFill>
                  <a:srgbClr val="660066"/>
                </a:solidFill>
              </a:rPr>
              <a:t>Image</a:t>
            </a:r>
            <a:r>
              <a:rPr>
                <a:solidFill>
                  <a:srgbClr val="666600"/>
                </a:solidFill>
              </a:rPr>
              <a:t>.</a:t>
            </a:r>
            <a:r>
              <a:rPr>
                <a:solidFill>
                  <a:srgbClr val="668099">
                    <a:alpha val="40000"/>
                  </a:srgbClr>
                </a:solidFill>
              </a:rPr>
              <a:t>open</a:t>
            </a:r>
            <a:r>
              <a:rPr>
                <a:solidFill>
                  <a:srgbClr val="666600"/>
                </a:solidFill>
              </a:rPr>
              <a:t>(</a:t>
            </a:r>
            <a:r>
              <a:t>'test.jpg'</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t># 获得图像尺寸:</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w</a:t>
            </a:r>
            <a:r>
              <a:rPr>
                <a:solidFill>
                  <a:srgbClr val="666600"/>
                </a:solidFill>
              </a:rPr>
              <a:t>,</a:t>
            </a:r>
            <a:r>
              <a:t> h </a:t>
            </a:r>
            <a:r>
              <a:rPr>
                <a:solidFill>
                  <a:srgbClr val="666600"/>
                </a:solidFill>
              </a:rPr>
              <a:t>=</a:t>
            </a:r>
            <a:r>
              <a:t> im</a:t>
            </a:r>
            <a:r>
              <a:rPr>
                <a:solidFill>
                  <a:srgbClr val="666600"/>
                </a:solidFill>
              </a:rPr>
              <a:t>.</a:t>
            </a:r>
            <a:r>
              <a:t>size</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000088"/>
                </a:solidFill>
              </a:rPr>
              <a:t>print</a:t>
            </a:r>
            <a:r>
              <a:rPr>
                <a:solidFill>
                  <a:srgbClr val="666600"/>
                </a:solidFill>
              </a:rPr>
              <a:t>(</a:t>
            </a:r>
            <a:r>
              <a:t>'Original image size: %sx%s'</a:t>
            </a:r>
            <a:r>
              <a:rPr>
                <a:solidFill>
                  <a:srgbClr val="668099">
                    <a:alpha val="40000"/>
                  </a:srgbClr>
                </a:solidFill>
              </a:rPr>
              <a:t> </a:t>
            </a:r>
            <a:r>
              <a:rPr>
                <a:solidFill>
                  <a:srgbClr val="666600"/>
                </a:solidFill>
              </a:rPr>
              <a:t>%</a:t>
            </a:r>
            <a:r>
              <a:rPr>
                <a:solidFill>
                  <a:srgbClr val="668099">
                    <a:alpha val="40000"/>
                  </a:srgbClr>
                </a:solidFill>
              </a:rPr>
              <a:t> </a:t>
            </a:r>
            <a:r>
              <a:rPr>
                <a:solidFill>
                  <a:srgbClr val="666600"/>
                </a:solidFill>
              </a:rPr>
              <a:t>(</a:t>
            </a:r>
            <a:r>
              <a:rPr>
                <a:solidFill>
                  <a:srgbClr val="668099">
                    <a:alpha val="40000"/>
                  </a:srgbClr>
                </a:solidFill>
              </a:rPr>
              <a:t>w</a:t>
            </a:r>
            <a:r>
              <a:rPr>
                <a:solidFill>
                  <a:srgbClr val="666600"/>
                </a:solidFill>
              </a:rPr>
              <a:t>,</a:t>
            </a:r>
            <a:r>
              <a:rPr>
                <a:solidFill>
                  <a:srgbClr val="668099">
                    <a:alpha val="40000"/>
                  </a:srgbClr>
                </a:solidFill>
              </a:rPr>
              <a:t> h</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t># 缩放到50%:</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im</a:t>
            </a:r>
            <a:r>
              <a:rPr>
                <a:solidFill>
                  <a:srgbClr val="666600"/>
                </a:solidFill>
              </a:rPr>
              <a:t>.</a:t>
            </a:r>
            <a:r>
              <a:t>thumbnail</a:t>
            </a:r>
            <a:r>
              <a:rPr>
                <a:solidFill>
                  <a:srgbClr val="666600"/>
                </a:solidFill>
              </a:rPr>
              <a:t>((</a:t>
            </a:r>
            <a:r>
              <a:t>w</a:t>
            </a:r>
            <a:r>
              <a:rPr>
                <a:solidFill>
                  <a:srgbClr val="666600"/>
                </a:solidFill>
              </a:rPr>
              <a:t>//</a:t>
            </a:r>
            <a:r>
              <a:rPr>
                <a:solidFill>
                  <a:srgbClr val="006666"/>
                </a:solidFill>
              </a:rPr>
              <a:t>2</a:t>
            </a:r>
            <a:r>
              <a:rPr>
                <a:solidFill>
                  <a:srgbClr val="666600"/>
                </a:solidFill>
              </a:rPr>
              <a:t>,</a:t>
            </a:r>
            <a:r>
              <a:t> h</a:t>
            </a:r>
            <a:r>
              <a:rPr>
                <a:solidFill>
                  <a:srgbClr val="666600"/>
                </a:solidFill>
              </a:rPr>
              <a:t>//</a:t>
            </a:r>
            <a:r>
              <a:rPr>
                <a:solidFill>
                  <a:srgbClr val="006666"/>
                </a:solidFill>
              </a:rPr>
              <a:t>2</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000088"/>
                </a:solidFill>
              </a:rPr>
              <a:t>print</a:t>
            </a:r>
            <a:r>
              <a:rPr>
                <a:solidFill>
                  <a:srgbClr val="666600"/>
                </a:solidFill>
              </a:rPr>
              <a:t>(</a:t>
            </a:r>
            <a:r>
              <a:t>'Resize image to: %sx%s'</a:t>
            </a:r>
            <a:r>
              <a:rPr>
                <a:solidFill>
                  <a:srgbClr val="668099">
                    <a:alpha val="40000"/>
                  </a:srgbClr>
                </a:solidFill>
              </a:rPr>
              <a:t> </a:t>
            </a:r>
            <a:r>
              <a:rPr>
                <a:solidFill>
                  <a:srgbClr val="666600"/>
                </a:solidFill>
              </a:rPr>
              <a:t>%</a:t>
            </a:r>
            <a:r>
              <a:rPr>
                <a:solidFill>
                  <a:srgbClr val="668099">
                    <a:alpha val="40000"/>
                  </a:srgbClr>
                </a:solidFill>
              </a:rPr>
              <a:t> </a:t>
            </a:r>
            <a:r>
              <a:rPr>
                <a:solidFill>
                  <a:srgbClr val="666600"/>
                </a:solidFill>
              </a:rPr>
              <a:t>(</a:t>
            </a:r>
            <a:r>
              <a:rPr>
                <a:solidFill>
                  <a:srgbClr val="668099">
                    <a:alpha val="40000"/>
                  </a:srgbClr>
                </a:solidFill>
              </a:rPr>
              <a:t>w</a:t>
            </a:r>
            <a:r>
              <a:rPr>
                <a:solidFill>
                  <a:srgbClr val="666600"/>
                </a:solidFill>
              </a:rPr>
              <a:t>//</a:t>
            </a:r>
            <a:r>
              <a:rPr>
                <a:solidFill>
                  <a:srgbClr val="006666"/>
                </a:solidFill>
              </a:rPr>
              <a:t>2</a:t>
            </a:r>
            <a:r>
              <a:rPr>
                <a:solidFill>
                  <a:srgbClr val="666600"/>
                </a:solidFill>
              </a:rPr>
              <a:t>,</a:t>
            </a:r>
            <a:r>
              <a:rPr>
                <a:solidFill>
                  <a:srgbClr val="668099">
                    <a:alpha val="40000"/>
                  </a:srgbClr>
                </a:solidFill>
              </a:rPr>
              <a:t> h</a:t>
            </a:r>
            <a:r>
              <a:rPr>
                <a:solidFill>
                  <a:srgbClr val="666600"/>
                </a:solidFill>
              </a:rPr>
              <a:t>//</a:t>
            </a:r>
            <a:r>
              <a:rPr>
                <a:solidFill>
                  <a:srgbClr val="006666"/>
                </a:solidFill>
              </a:rPr>
              <a:t>2</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t># 把缩放后的图像用jpeg格式保存:</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im</a:t>
            </a:r>
            <a:r>
              <a:rPr>
                <a:solidFill>
                  <a:srgbClr val="666600"/>
                </a:solidFill>
              </a:rPr>
              <a:t>.</a:t>
            </a:r>
            <a:r>
              <a:rPr>
                <a:solidFill>
                  <a:srgbClr val="668099">
                    <a:alpha val="40000"/>
                  </a:srgbClr>
                </a:solidFill>
              </a:rPr>
              <a:t>save</a:t>
            </a:r>
            <a:r>
              <a:rPr>
                <a:solidFill>
                  <a:srgbClr val="666600"/>
                </a:solidFill>
              </a:rPr>
              <a:t>(</a:t>
            </a:r>
            <a:r>
              <a:t>'thumbnail.jpg'</a:t>
            </a:r>
            <a:r>
              <a:rPr>
                <a:solidFill>
                  <a:srgbClr val="666600"/>
                </a:solidFill>
              </a:rPr>
              <a:t>,</a:t>
            </a:r>
            <a:r>
              <a:rPr>
                <a:solidFill>
                  <a:srgbClr val="668099">
                    <a:alpha val="40000"/>
                  </a:srgbClr>
                </a:solidFill>
              </a:rPr>
              <a:t> </a:t>
            </a:r>
            <a:r>
              <a:t>'jpeg'</a:t>
            </a:r>
            <a:r>
              <a:rPr>
                <a:solidFill>
                  <a:srgbClr val="666600"/>
                </a:solidFill>
              </a:rPr>
              <a:t>)</a:t>
            </a:r>
          </a:p>
        </p:txBody>
      </p:sp>
    </p:spTree>
  </p:cSld>
  <p:clrMapOvr>
    <a:masterClrMapping/>
  </p:clrMapOvr>
  <p:transition xmlns:p14="http://schemas.microsoft.com/office/powerpoint/2010/main" spd="med" advClick="1"/>
</p:sld>
</file>

<file path=ppt/slides/slide4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6"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6</a:t>
            </a:r>
            <a:r>
              <a:t>.1</a:t>
            </a:r>
            <a:r>
              <a:t>   Pillow</a:t>
            </a:r>
          </a:p>
        </p:txBody>
      </p:sp>
      <p:sp>
        <p:nvSpPr>
          <p:cNvPr id="3777"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778" name="其他功能如切片、旋转、滤镜、输出文字、调色板等一应俱全。…"/>
          <p:cNvSpPr txBox="1"/>
          <p:nvPr/>
        </p:nvSpPr>
        <p:spPr>
          <a:xfrm>
            <a:off x="532969" y="802390"/>
            <a:ext cx="8078062"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其他功能如切片、旋转、滤镜、输出文字、调色板等一应俱全。</a:t>
            </a:r>
          </a:p>
          <a:p>
            <a:pPr defTabSz="457200">
              <a:defRPr>
                <a:solidFill>
                  <a:srgbClr val="000000"/>
                </a:solidFill>
                <a:latin typeface="Helvetica Neue"/>
                <a:ea typeface="Helvetica Neue"/>
                <a:cs typeface="Helvetica Neue"/>
                <a:sym typeface="Helvetica Neue"/>
              </a:defRPr>
            </a:pPr>
            <a:r>
              <a:t>比如，模糊效果也只需几行代码：</a:t>
            </a:r>
          </a:p>
        </p:txBody>
      </p:sp>
      <p:sp>
        <p:nvSpPr>
          <p:cNvPr id="3779" name="from PIL import Image, ImageFilter…"/>
          <p:cNvSpPr txBox="1"/>
          <p:nvPr/>
        </p:nvSpPr>
        <p:spPr>
          <a:xfrm>
            <a:off x="2424126" y="1668873"/>
            <a:ext cx="4295748" cy="157948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000088"/>
                </a:solidFill>
              </a:rPr>
              <a:t>from</a:t>
            </a:r>
            <a:r>
              <a:rPr>
                <a:solidFill>
                  <a:srgbClr val="668099">
                    <a:alpha val="40000"/>
                  </a:srgbClr>
                </a:solidFill>
              </a:rPr>
              <a:t> PIL </a:t>
            </a:r>
            <a:r>
              <a:rPr>
                <a:solidFill>
                  <a:srgbClr val="000088"/>
                </a:solidFill>
              </a:rPr>
              <a:t>import</a:t>
            </a:r>
            <a:r>
              <a:rPr>
                <a:solidFill>
                  <a:srgbClr val="668099">
                    <a:alpha val="40000"/>
                  </a:srgbClr>
                </a:solidFill>
              </a:rPr>
              <a:t> </a:t>
            </a:r>
            <a:r>
              <a:t>Image</a:t>
            </a:r>
            <a:r>
              <a:rPr>
                <a:solidFill>
                  <a:srgbClr val="666600"/>
                </a:solidFill>
              </a:rPr>
              <a:t>,</a:t>
            </a:r>
            <a:r>
              <a:rPr>
                <a:solidFill>
                  <a:srgbClr val="668099">
                    <a:alpha val="40000"/>
                  </a:srgbClr>
                </a:solidFill>
              </a:rPr>
              <a:t> </a:t>
            </a:r>
            <a:r>
              <a:t>ImageFilter</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t># 打开一个jpg图像文件，注意是当前路径:</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im </a:t>
            </a:r>
            <a:r>
              <a:rPr>
                <a:solidFill>
                  <a:srgbClr val="666600"/>
                </a:solidFill>
              </a:rPr>
              <a:t>=</a:t>
            </a:r>
            <a:r>
              <a:rPr>
                <a:solidFill>
                  <a:srgbClr val="668099">
                    <a:alpha val="40000"/>
                  </a:srgbClr>
                </a:solidFill>
              </a:rPr>
              <a:t> </a:t>
            </a:r>
            <a:r>
              <a:rPr>
                <a:solidFill>
                  <a:srgbClr val="660066"/>
                </a:solidFill>
              </a:rPr>
              <a:t>Image</a:t>
            </a:r>
            <a:r>
              <a:rPr>
                <a:solidFill>
                  <a:srgbClr val="666600"/>
                </a:solidFill>
              </a:rPr>
              <a:t>.</a:t>
            </a:r>
            <a:r>
              <a:rPr>
                <a:solidFill>
                  <a:srgbClr val="668099">
                    <a:alpha val="40000"/>
                  </a:srgbClr>
                </a:solidFill>
              </a:rPr>
              <a:t>open</a:t>
            </a:r>
            <a:r>
              <a:rPr>
                <a:solidFill>
                  <a:srgbClr val="666600"/>
                </a:solidFill>
              </a:rPr>
              <a:t>(</a:t>
            </a:r>
            <a:r>
              <a:t>'test.jpg'</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t># 应用模糊滤镜:</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0066"/>
                </a:solidFill>
                <a:latin typeface="Monaco"/>
                <a:ea typeface="Monaco"/>
                <a:cs typeface="Monaco"/>
                <a:sym typeface="Monaco"/>
              </a:defRPr>
            </a:pPr>
            <a:r>
              <a:rPr>
                <a:solidFill>
                  <a:srgbClr val="668099">
                    <a:alpha val="40000"/>
                  </a:srgbClr>
                </a:solidFill>
              </a:rPr>
              <a:t>im2 </a:t>
            </a:r>
            <a:r>
              <a:rPr>
                <a:solidFill>
                  <a:srgbClr val="666600"/>
                </a:solidFill>
              </a:rPr>
              <a:t>=</a:t>
            </a:r>
            <a:r>
              <a:rPr>
                <a:solidFill>
                  <a:srgbClr val="668099">
                    <a:alpha val="40000"/>
                  </a:srgbClr>
                </a:solidFill>
              </a:rPr>
              <a:t> im</a:t>
            </a:r>
            <a:r>
              <a:rPr>
                <a:solidFill>
                  <a:srgbClr val="666600"/>
                </a:solidFill>
              </a:rPr>
              <a:t>.</a:t>
            </a:r>
            <a:r>
              <a:rPr>
                <a:solidFill>
                  <a:srgbClr val="668099">
                    <a:alpha val="40000"/>
                  </a:srgbClr>
                </a:solidFill>
              </a:rPr>
              <a:t>filter</a:t>
            </a:r>
            <a:r>
              <a:rPr>
                <a:solidFill>
                  <a:srgbClr val="666600"/>
                </a:solidFill>
              </a:rPr>
              <a:t>(</a:t>
            </a:r>
            <a:r>
              <a:t>ImageFilter</a:t>
            </a:r>
            <a:r>
              <a:rPr>
                <a:solidFill>
                  <a:srgbClr val="666600"/>
                </a:solidFill>
              </a:rPr>
              <a:t>.</a:t>
            </a:r>
            <a:r>
              <a:rPr>
                <a:solidFill>
                  <a:srgbClr val="668099">
                    <a:alpha val="40000"/>
                  </a:srgbClr>
                </a:solidFill>
              </a:rPr>
              <a:t>BLUR</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im2</a:t>
            </a:r>
            <a:r>
              <a:rPr>
                <a:solidFill>
                  <a:srgbClr val="666600"/>
                </a:solidFill>
              </a:rPr>
              <a:t>.</a:t>
            </a:r>
            <a:r>
              <a:rPr>
                <a:solidFill>
                  <a:srgbClr val="668099">
                    <a:alpha val="40000"/>
                  </a:srgbClr>
                </a:solidFill>
              </a:rPr>
              <a:t>save</a:t>
            </a:r>
            <a:r>
              <a:rPr>
                <a:solidFill>
                  <a:srgbClr val="666600"/>
                </a:solidFill>
              </a:rPr>
              <a:t>(</a:t>
            </a:r>
            <a:r>
              <a:t>'blur.jpg'</a:t>
            </a:r>
            <a:r>
              <a:rPr>
                <a:solidFill>
                  <a:srgbClr val="666600"/>
                </a:solidFill>
              </a:rPr>
              <a:t>,</a:t>
            </a:r>
            <a:r>
              <a:rPr>
                <a:solidFill>
                  <a:srgbClr val="668099">
                    <a:alpha val="40000"/>
                  </a:srgbClr>
                </a:solidFill>
              </a:rPr>
              <a:t> </a:t>
            </a:r>
            <a:r>
              <a:t>'jpeg'</a:t>
            </a:r>
            <a:r>
              <a:rPr>
                <a:solidFill>
                  <a:srgbClr val="666600"/>
                </a:solidFill>
              </a:rPr>
              <a:t>)</a:t>
            </a:r>
          </a:p>
        </p:txBody>
      </p:sp>
      <p:sp>
        <p:nvSpPr>
          <p:cNvPr id="3780" name="效果如下："/>
          <p:cNvSpPr txBox="1"/>
          <p:nvPr/>
        </p:nvSpPr>
        <p:spPr>
          <a:xfrm>
            <a:off x="1136287" y="3321594"/>
            <a:ext cx="12471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效果如下：</a:t>
            </a:r>
          </a:p>
        </p:txBody>
      </p:sp>
      <p:pic>
        <p:nvPicPr>
          <p:cNvPr id="3781" name="图像" descr="图像"/>
          <p:cNvPicPr>
            <a:picLocks noChangeAspect="1"/>
          </p:cNvPicPr>
          <p:nvPr/>
        </p:nvPicPr>
        <p:blipFill>
          <a:blip r:embed="rId2">
            <a:extLst/>
          </a:blip>
          <a:stretch>
            <a:fillRect/>
          </a:stretch>
        </p:blipFill>
        <p:spPr>
          <a:xfrm>
            <a:off x="2683328" y="3845119"/>
            <a:ext cx="1295401" cy="1892301"/>
          </a:xfrm>
          <a:prstGeom prst="rect">
            <a:avLst/>
          </a:prstGeom>
          <a:ln w="12700">
            <a:miter lim="400000"/>
          </a:ln>
        </p:spPr>
      </p:pic>
      <p:pic>
        <p:nvPicPr>
          <p:cNvPr id="3782" name="图像" descr="图像"/>
          <p:cNvPicPr>
            <a:picLocks noChangeAspect="1"/>
          </p:cNvPicPr>
          <p:nvPr/>
        </p:nvPicPr>
        <p:blipFill>
          <a:blip r:embed="rId3">
            <a:extLst/>
          </a:blip>
          <a:stretch>
            <a:fillRect/>
          </a:stretch>
        </p:blipFill>
        <p:spPr>
          <a:xfrm>
            <a:off x="3937000" y="3838769"/>
            <a:ext cx="1270000" cy="1905001"/>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Rectangle 2"/>
          <p:cNvSpPr txBox="1"/>
          <p:nvPr/>
        </p:nvSpPr>
        <p:spPr>
          <a:xfrm>
            <a:off x="387232" y="1748304"/>
            <a:ext cx="8283958" cy="2313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nSpc>
                <a:spcPct val="150000"/>
              </a:lnSpc>
              <a:defRPr>
                <a:solidFill>
                  <a:srgbClr val="191919"/>
                </a:solidFill>
                <a:latin typeface="微软雅黑"/>
                <a:ea typeface="微软雅黑"/>
                <a:cs typeface="微软雅黑"/>
                <a:sym typeface="微软雅黑"/>
              </a:defRPr>
            </a:pPr>
            <a:r>
              <a:t>纯英文的</a:t>
            </a:r>
            <a:r>
              <a:rPr>
                <a:solidFill>
                  <a:srgbClr val="405E7E"/>
                </a:solidFill>
              </a:rPr>
              <a:t>str</a:t>
            </a:r>
            <a:r>
              <a:t>可以用</a:t>
            </a:r>
            <a:r>
              <a:t>ASCII</a:t>
            </a:r>
            <a:r>
              <a:t>编码为</a:t>
            </a:r>
            <a:r>
              <a:rPr>
                <a:solidFill>
                  <a:srgbClr val="405E7E"/>
                </a:solidFill>
              </a:rPr>
              <a:t>bytes</a:t>
            </a:r>
            <a:r>
              <a:t>，内容是一样的，含有中文的</a:t>
            </a:r>
            <a:r>
              <a:rPr>
                <a:solidFill>
                  <a:srgbClr val="405E7E"/>
                </a:solidFill>
              </a:rPr>
              <a:t>str</a:t>
            </a:r>
            <a:r>
              <a:t>可以用</a:t>
            </a:r>
            <a:r>
              <a:t>UTF-8</a:t>
            </a:r>
            <a:r>
              <a:t>编码为</a:t>
            </a:r>
            <a:r>
              <a:rPr>
                <a:solidFill>
                  <a:srgbClr val="405E7E"/>
                </a:solidFill>
              </a:rPr>
              <a:t>bytes</a:t>
            </a:r>
            <a:r>
              <a:t>。含有中文的</a:t>
            </a:r>
            <a:r>
              <a:rPr>
                <a:solidFill>
                  <a:srgbClr val="405E7E"/>
                </a:solidFill>
              </a:rPr>
              <a:t>str</a:t>
            </a:r>
            <a:r>
              <a:t>无法用</a:t>
            </a:r>
            <a:r>
              <a:t>ASCII</a:t>
            </a:r>
            <a:r>
              <a:t>编码，因为中文编码的范围超过了</a:t>
            </a:r>
            <a:r>
              <a:t>ASCII</a:t>
            </a:r>
            <a:r>
              <a:t>编码的范围，</a:t>
            </a:r>
            <a:r>
              <a:t>Python</a:t>
            </a:r>
            <a:r>
              <a:t>会报错。</a:t>
            </a:r>
          </a:p>
          <a:p>
            <a:pPr>
              <a:lnSpc>
                <a:spcPct val="150000"/>
              </a:lnSpc>
              <a:defRPr>
                <a:solidFill>
                  <a:srgbClr val="191919"/>
                </a:solidFill>
                <a:latin typeface="微软雅黑"/>
                <a:ea typeface="微软雅黑"/>
                <a:cs typeface="微软雅黑"/>
                <a:sym typeface="微软雅黑"/>
              </a:defRPr>
            </a:pPr>
            <a:r>
              <a:t>反过来，如果我们从网络或磁盘上读取了字节流，那么读到的数据就是</a:t>
            </a:r>
            <a:r>
              <a:rPr>
                <a:solidFill>
                  <a:srgbClr val="405E7E"/>
                </a:solidFill>
              </a:rPr>
              <a:t>bytes</a:t>
            </a:r>
            <a:r>
              <a:t>。要把</a:t>
            </a:r>
            <a:r>
              <a:rPr>
                <a:solidFill>
                  <a:srgbClr val="405E7E"/>
                </a:solidFill>
              </a:rPr>
              <a:t>bytes</a:t>
            </a:r>
            <a:r>
              <a:t>变为</a:t>
            </a:r>
            <a:r>
              <a:rPr>
                <a:solidFill>
                  <a:srgbClr val="405E7E"/>
                </a:solidFill>
              </a:rPr>
              <a:t>str</a:t>
            </a:r>
            <a:r>
              <a:t>，就需要用</a:t>
            </a:r>
            <a:r>
              <a:rPr>
                <a:solidFill>
                  <a:srgbClr val="405E7E"/>
                </a:solidFill>
              </a:rPr>
              <a:t>decode()</a:t>
            </a:r>
            <a:r>
              <a:t>方法 </a:t>
            </a:r>
          </a:p>
        </p:txBody>
      </p:sp>
      <p:sp>
        <p:nvSpPr>
          <p:cNvPr id="484" name="3.3 输入和输出"/>
          <p:cNvSpPr txBox="1"/>
          <p:nvPr/>
        </p:nvSpPr>
        <p:spPr>
          <a:xfrm>
            <a:off x="-4947"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4.2	</a:t>
            </a:r>
            <a:r>
              <a:t>字符串和编码</a:t>
            </a:r>
          </a:p>
        </p:txBody>
      </p:sp>
      <p:sp>
        <p:nvSpPr>
          <p:cNvPr id="485" name="输入："/>
          <p:cNvSpPr txBox="1"/>
          <p:nvPr/>
        </p:nvSpPr>
        <p:spPr>
          <a:xfrm>
            <a:off x="1033250" y="986014"/>
            <a:ext cx="2034289"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2400">
                <a:solidFill>
                  <a:srgbClr val="000000"/>
                </a:solidFill>
                <a:latin typeface="微软雅黑"/>
                <a:ea typeface="微软雅黑"/>
                <a:cs typeface="微软雅黑"/>
                <a:sym typeface="微软雅黑"/>
              </a:defRPr>
            </a:pPr>
            <a:r>
              <a:t>python</a:t>
            </a:r>
            <a:r>
              <a:t>编码</a:t>
            </a:r>
            <a:r>
              <a:t>：</a:t>
            </a:r>
          </a:p>
        </p:txBody>
      </p:sp>
      <p:sp>
        <p:nvSpPr>
          <p:cNvPr id="486"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pic>
        <p:nvPicPr>
          <p:cNvPr id="487" name="Picture 4" descr="Picture 4"/>
          <p:cNvPicPr>
            <a:picLocks noChangeAspect="1"/>
          </p:cNvPicPr>
          <p:nvPr/>
        </p:nvPicPr>
        <p:blipFill>
          <a:blip r:embed="rId2">
            <a:extLst/>
          </a:blip>
          <a:stretch>
            <a:fillRect/>
          </a:stretch>
        </p:blipFill>
        <p:spPr>
          <a:xfrm>
            <a:off x="2526035" y="4455493"/>
            <a:ext cx="4006351" cy="1104699"/>
          </a:xfrm>
          <a:prstGeom prst="rect">
            <a:avLst/>
          </a:prstGeom>
          <a:ln w="12700">
            <a:miter lim="400000"/>
          </a:ln>
        </p:spPr>
      </p:pic>
    </p:spTree>
  </p:cSld>
  <p:clrMapOvr>
    <a:masterClrMapping/>
  </p:clrMapOvr>
  <p:transition xmlns:p14="http://schemas.microsoft.com/office/powerpoint/2010/main" spd="med" advClick="1"/>
</p:sld>
</file>

<file path=ppt/slides/slide4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4"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6</a:t>
            </a:r>
            <a:r>
              <a:t>.1</a:t>
            </a:r>
            <a:r>
              <a:t>   Pillow</a:t>
            </a:r>
          </a:p>
        </p:txBody>
      </p:sp>
      <p:sp>
        <p:nvSpPr>
          <p:cNvPr id="3785"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786" name="PIL的ImageDraw提供了一系列绘图方法，可以直接绘图。比如要生成字母验证码图片："/>
          <p:cNvSpPr txBox="1"/>
          <p:nvPr/>
        </p:nvSpPr>
        <p:spPr>
          <a:xfrm>
            <a:off x="532969" y="802390"/>
            <a:ext cx="8078062"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 PIL</a:t>
            </a:r>
            <a:r>
              <a:t>的</a:t>
            </a:r>
            <a:r>
              <a:rPr>
                <a:solidFill>
                  <a:schemeClr val="accent2">
                    <a:satOff val="-67193"/>
                    <a:lumOff val="20931"/>
                  </a:schemeClr>
                </a:solidFill>
              </a:rPr>
              <a:t>ImageDraw</a:t>
            </a:r>
            <a:r>
              <a:t>提供了一系列绘图方法，可以直接绘图。比如要生成字母验证码图片：</a:t>
            </a:r>
          </a:p>
        </p:txBody>
      </p:sp>
      <p:sp>
        <p:nvSpPr>
          <p:cNvPr id="3787" name="from PIL import Image, ImageDraw, ImageFont, ImageFilter…"/>
          <p:cNvSpPr txBox="1"/>
          <p:nvPr/>
        </p:nvSpPr>
        <p:spPr>
          <a:xfrm>
            <a:off x="976090" y="1520889"/>
            <a:ext cx="7191820" cy="532847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000">
                <a:solidFill>
                  <a:srgbClr val="660066"/>
                </a:solidFill>
                <a:latin typeface="Monaco"/>
                <a:ea typeface="Monaco"/>
                <a:cs typeface="Monaco"/>
                <a:sym typeface="Monaco"/>
              </a:defRPr>
            </a:pPr>
            <a:r>
              <a:rPr>
                <a:solidFill>
                  <a:srgbClr val="000088"/>
                </a:solidFill>
              </a:rPr>
              <a:t>from</a:t>
            </a:r>
            <a:r>
              <a:rPr>
                <a:solidFill>
                  <a:srgbClr val="668099">
                    <a:alpha val="40000"/>
                  </a:srgbClr>
                </a:solidFill>
              </a:rPr>
              <a:t> PIL </a:t>
            </a:r>
            <a:r>
              <a:rPr>
                <a:solidFill>
                  <a:srgbClr val="000088"/>
                </a:solidFill>
              </a:rPr>
              <a:t>import</a:t>
            </a:r>
            <a:r>
              <a:rPr>
                <a:solidFill>
                  <a:srgbClr val="668099">
                    <a:alpha val="40000"/>
                  </a:srgbClr>
                </a:solidFill>
              </a:rPr>
              <a:t> </a:t>
            </a:r>
            <a:r>
              <a:t>Image</a:t>
            </a:r>
            <a:r>
              <a:rPr>
                <a:solidFill>
                  <a:srgbClr val="666600"/>
                </a:solidFill>
              </a:rPr>
              <a:t>,</a:t>
            </a:r>
            <a:r>
              <a:rPr>
                <a:solidFill>
                  <a:srgbClr val="668099">
                    <a:alpha val="40000"/>
                  </a:srgbClr>
                </a:solidFill>
              </a:rPr>
              <a:t> </a:t>
            </a:r>
            <a:r>
              <a:t>ImageDraw</a:t>
            </a:r>
            <a:r>
              <a:rPr>
                <a:solidFill>
                  <a:srgbClr val="666600"/>
                </a:solidFill>
              </a:rPr>
              <a:t>,</a:t>
            </a:r>
            <a:r>
              <a:rPr>
                <a:solidFill>
                  <a:srgbClr val="668099">
                    <a:alpha val="40000"/>
                  </a:srgbClr>
                </a:solidFill>
              </a:rPr>
              <a:t> </a:t>
            </a:r>
            <a:r>
              <a:t>ImageFont</a:t>
            </a:r>
            <a:r>
              <a:rPr>
                <a:solidFill>
                  <a:srgbClr val="666600"/>
                </a:solidFill>
              </a:rPr>
              <a:t>,</a:t>
            </a:r>
            <a:r>
              <a:rPr>
                <a:solidFill>
                  <a:srgbClr val="668099">
                    <a:alpha val="40000"/>
                  </a:srgbClr>
                </a:solidFill>
              </a:rPr>
              <a:t> </a:t>
            </a:r>
            <a:r>
              <a:t>ImageFilter</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000088"/>
                </a:solidFill>
                <a:latin typeface="Monaco"/>
                <a:ea typeface="Monaco"/>
                <a:cs typeface="Monaco"/>
                <a:sym typeface="Monaco"/>
              </a:defRPr>
            </a:pPr>
            <a:r>
              <a:t>import</a:t>
            </a:r>
            <a:r>
              <a:rPr>
                <a:solidFill>
                  <a:srgbClr val="668099">
                    <a:alpha val="40000"/>
                  </a:srgbClr>
                </a:solidFill>
              </a:rPr>
              <a:t> random</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880000"/>
                </a:solidFill>
                <a:latin typeface="Monaco"/>
                <a:ea typeface="Monaco"/>
                <a:cs typeface="Monaco"/>
                <a:sym typeface="Monaco"/>
              </a:defRPr>
            </a:pPr>
            <a:r>
              <a:t># 随机字母:</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668099">
                    <a:alpha val="40000"/>
                  </a:srgbClr>
                </a:solidFill>
                <a:latin typeface="Monaco"/>
                <a:ea typeface="Monaco"/>
                <a:cs typeface="Monaco"/>
                <a:sym typeface="Monaco"/>
              </a:defRPr>
            </a:pPr>
            <a:r>
              <a:rPr>
                <a:solidFill>
                  <a:srgbClr val="000088"/>
                </a:solidFill>
              </a:rPr>
              <a:t>def</a:t>
            </a:r>
            <a:r>
              <a:t> rndChar</a:t>
            </a:r>
            <a:r>
              <a:rPr>
                <a:solidFill>
                  <a:srgbClr val="666600"/>
                </a:solidFill>
              </a:rPr>
              <a:t>():</a:t>
            </a:r>
          </a:p>
          <a:p>
            <a:pPr marL="457200" indent="-317500" defTabSz="457200">
              <a:buClr>
                <a:srgbClr val="668099">
                  <a:alpha val="40000"/>
                </a:srgbClr>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return</a:t>
            </a:r>
            <a:r>
              <a:t> chr</a:t>
            </a:r>
            <a:r>
              <a:rPr>
                <a:solidFill>
                  <a:srgbClr val="666600"/>
                </a:solidFill>
              </a:rPr>
              <a:t>(</a:t>
            </a:r>
            <a:r>
              <a:t>random</a:t>
            </a:r>
            <a:r>
              <a:rPr>
                <a:solidFill>
                  <a:srgbClr val="666600"/>
                </a:solidFill>
              </a:rPr>
              <a:t>.</a:t>
            </a:r>
            <a:r>
              <a:t>randint</a:t>
            </a:r>
            <a:r>
              <a:rPr>
                <a:solidFill>
                  <a:srgbClr val="666600"/>
                </a:solidFill>
              </a:rPr>
              <a:t>(</a:t>
            </a:r>
            <a:r>
              <a:rPr>
                <a:solidFill>
                  <a:srgbClr val="006666"/>
                </a:solidFill>
              </a:rPr>
              <a:t>65</a:t>
            </a:r>
            <a:r>
              <a:rPr>
                <a:solidFill>
                  <a:srgbClr val="666600"/>
                </a:solidFill>
              </a:rPr>
              <a:t>,</a:t>
            </a:r>
            <a:r>
              <a:t> </a:t>
            </a:r>
            <a:r>
              <a:rPr>
                <a:solidFill>
                  <a:srgbClr val="006666"/>
                </a:solidFill>
              </a:rPr>
              <a:t>90</a:t>
            </a:r>
            <a:r>
              <a:rPr>
                <a:solidFill>
                  <a:srgbClr val="666600"/>
                </a:solidFill>
              </a:rPr>
              <a:t>))</a:t>
            </a:r>
          </a:p>
          <a:p>
            <a:pPr marL="457200" indent="-317500" defTabSz="457200">
              <a:buClr>
                <a:srgbClr val="668099">
                  <a:alpha val="40000"/>
                </a:srgbClr>
              </a:buClr>
              <a:buSzPct val="100000"/>
              <a:buFont typeface="Monaco"/>
              <a:buAutoNum type="arabicPeriod" startAt="1"/>
              <a:defRPr sz="1000">
                <a:solidFill>
                  <a:srgbClr val="880000"/>
                </a:solidFill>
                <a:latin typeface="Monaco"/>
                <a:ea typeface="Monaco"/>
                <a:cs typeface="Monaco"/>
                <a:sym typeface="Monaco"/>
              </a:defRPr>
            </a:pPr>
            <a:r>
              <a:t># 随机颜色1:</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668099">
                    <a:alpha val="40000"/>
                  </a:srgbClr>
                </a:solidFill>
                <a:latin typeface="Monaco"/>
                <a:ea typeface="Monaco"/>
                <a:cs typeface="Monaco"/>
                <a:sym typeface="Monaco"/>
              </a:defRPr>
            </a:pPr>
            <a:r>
              <a:rPr>
                <a:solidFill>
                  <a:srgbClr val="000088"/>
                </a:solidFill>
              </a:rPr>
              <a:t>def</a:t>
            </a:r>
            <a:r>
              <a:t> rndColor</a:t>
            </a:r>
            <a:r>
              <a:rPr>
                <a:solidFill>
                  <a:srgbClr val="666600"/>
                </a:solidFill>
              </a:rPr>
              <a:t>():</a:t>
            </a:r>
          </a:p>
          <a:p>
            <a:pPr marL="457200" indent="-317500" defTabSz="457200">
              <a:buClr>
                <a:srgbClr val="668099">
                  <a:alpha val="40000"/>
                </a:srgbClr>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666600"/>
                </a:solidFill>
              </a:rPr>
              <a:t>(</a:t>
            </a:r>
            <a:r>
              <a:t>random</a:t>
            </a:r>
            <a:r>
              <a:rPr>
                <a:solidFill>
                  <a:srgbClr val="666600"/>
                </a:solidFill>
              </a:rPr>
              <a:t>.</a:t>
            </a:r>
            <a:r>
              <a:t>randint</a:t>
            </a:r>
            <a:r>
              <a:rPr>
                <a:solidFill>
                  <a:srgbClr val="666600"/>
                </a:solidFill>
              </a:rPr>
              <a:t>(</a:t>
            </a:r>
            <a:r>
              <a:rPr>
                <a:solidFill>
                  <a:srgbClr val="006666"/>
                </a:solidFill>
              </a:rPr>
              <a:t>64</a:t>
            </a:r>
            <a:r>
              <a:rPr>
                <a:solidFill>
                  <a:srgbClr val="666600"/>
                </a:solidFill>
              </a:rPr>
              <a:t>,</a:t>
            </a:r>
            <a:r>
              <a:t> </a:t>
            </a:r>
            <a:r>
              <a:rPr>
                <a:solidFill>
                  <a:srgbClr val="006666"/>
                </a:solidFill>
              </a:rPr>
              <a:t>255</a:t>
            </a:r>
            <a:r>
              <a:rPr>
                <a:solidFill>
                  <a:srgbClr val="666600"/>
                </a:solidFill>
              </a:rPr>
              <a:t>),</a:t>
            </a:r>
            <a:r>
              <a:t> random</a:t>
            </a:r>
            <a:r>
              <a:rPr>
                <a:solidFill>
                  <a:srgbClr val="666600"/>
                </a:solidFill>
              </a:rPr>
              <a:t>.</a:t>
            </a:r>
            <a:r>
              <a:t>randint</a:t>
            </a:r>
            <a:r>
              <a:rPr>
                <a:solidFill>
                  <a:srgbClr val="666600"/>
                </a:solidFill>
              </a:rPr>
              <a:t>(</a:t>
            </a:r>
            <a:r>
              <a:rPr>
                <a:solidFill>
                  <a:srgbClr val="006666"/>
                </a:solidFill>
              </a:rPr>
              <a:t>64</a:t>
            </a:r>
            <a:r>
              <a:rPr>
                <a:solidFill>
                  <a:srgbClr val="666600"/>
                </a:solidFill>
              </a:rPr>
              <a:t>,</a:t>
            </a:r>
            <a:r>
              <a:t> </a:t>
            </a:r>
            <a:r>
              <a:rPr>
                <a:solidFill>
                  <a:srgbClr val="006666"/>
                </a:solidFill>
              </a:rPr>
              <a:t>255</a:t>
            </a:r>
            <a:r>
              <a:rPr>
                <a:solidFill>
                  <a:srgbClr val="666600"/>
                </a:solidFill>
              </a:rPr>
              <a:t>),</a:t>
            </a:r>
            <a:r>
              <a:t> random</a:t>
            </a:r>
            <a:r>
              <a:rPr>
                <a:solidFill>
                  <a:srgbClr val="666600"/>
                </a:solidFill>
              </a:rPr>
              <a:t>.</a:t>
            </a:r>
            <a:r>
              <a:t>randint</a:t>
            </a:r>
            <a:r>
              <a:rPr>
                <a:solidFill>
                  <a:srgbClr val="666600"/>
                </a:solidFill>
              </a:rPr>
              <a:t>(</a:t>
            </a:r>
            <a:r>
              <a:rPr>
                <a:solidFill>
                  <a:srgbClr val="006666"/>
                </a:solidFill>
              </a:rPr>
              <a:t>64</a:t>
            </a:r>
            <a:r>
              <a:rPr>
                <a:solidFill>
                  <a:srgbClr val="666600"/>
                </a:solidFill>
              </a:rPr>
              <a:t>,</a:t>
            </a:r>
            <a:r>
              <a:t> </a:t>
            </a:r>
            <a:r>
              <a:rPr>
                <a:solidFill>
                  <a:srgbClr val="006666"/>
                </a:solidFill>
              </a:rPr>
              <a:t>255</a:t>
            </a:r>
            <a:r>
              <a:rPr>
                <a:solidFill>
                  <a:srgbClr val="666600"/>
                </a:solidFill>
              </a:rPr>
              <a:t>))</a:t>
            </a:r>
          </a:p>
          <a:p>
            <a:pPr marL="457200" indent="-317500" defTabSz="457200">
              <a:buClr>
                <a:srgbClr val="668099">
                  <a:alpha val="40000"/>
                </a:srgbClr>
              </a:buClr>
              <a:buSzPct val="100000"/>
              <a:buFont typeface="Monaco"/>
              <a:buAutoNum type="arabicPeriod" startAt="1"/>
              <a:defRPr sz="1000">
                <a:solidFill>
                  <a:srgbClr val="880000"/>
                </a:solidFill>
                <a:latin typeface="Monaco"/>
                <a:ea typeface="Monaco"/>
                <a:cs typeface="Monaco"/>
                <a:sym typeface="Monaco"/>
              </a:defRPr>
            </a:pPr>
            <a:r>
              <a:t># 随机颜色2:</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668099">
                    <a:alpha val="40000"/>
                  </a:srgbClr>
                </a:solidFill>
                <a:latin typeface="Monaco"/>
                <a:ea typeface="Monaco"/>
                <a:cs typeface="Monaco"/>
                <a:sym typeface="Monaco"/>
              </a:defRPr>
            </a:pPr>
            <a:r>
              <a:rPr>
                <a:solidFill>
                  <a:srgbClr val="000088"/>
                </a:solidFill>
              </a:rPr>
              <a:t>def</a:t>
            </a:r>
            <a:r>
              <a:t> rndColor2</a:t>
            </a:r>
            <a:r>
              <a:rPr>
                <a:solidFill>
                  <a:srgbClr val="666600"/>
                </a:solidFill>
              </a:rPr>
              <a:t>():</a:t>
            </a:r>
          </a:p>
          <a:p>
            <a:pPr marL="457200" indent="-317500" defTabSz="457200">
              <a:buClr>
                <a:srgbClr val="668099">
                  <a:alpha val="40000"/>
                </a:srgbClr>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666600"/>
                </a:solidFill>
              </a:rPr>
              <a:t>(</a:t>
            </a:r>
            <a:r>
              <a:t>random</a:t>
            </a:r>
            <a:r>
              <a:rPr>
                <a:solidFill>
                  <a:srgbClr val="666600"/>
                </a:solidFill>
              </a:rPr>
              <a:t>.</a:t>
            </a:r>
            <a:r>
              <a:t>randint</a:t>
            </a:r>
            <a:r>
              <a:rPr>
                <a:solidFill>
                  <a:srgbClr val="666600"/>
                </a:solidFill>
              </a:rPr>
              <a:t>(</a:t>
            </a:r>
            <a:r>
              <a:rPr>
                <a:solidFill>
                  <a:srgbClr val="006666"/>
                </a:solidFill>
              </a:rPr>
              <a:t>32</a:t>
            </a:r>
            <a:r>
              <a:rPr>
                <a:solidFill>
                  <a:srgbClr val="666600"/>
                </a:solidFill>
              </a:rPr>
              <a:t>,</a:t>
            </a:r>
            <a:r>
              <a:t> </a:t>
            </a:r>
            <a:r>
              <a:rPr>
                <a:solidFill>
                  <a:srgbClr val="006666"/>
                </a:solidFill>
              </a:rPr>
              <a:t>127</a:t>
            </a:r>
            <a:r>
              <a:rPr>
                <a:solidFill>
                  <a:srgbClr val="666600"/>
                </a:solidFill>
              </a:rPr>
              <a:t>),</a:t>
            </a:r>
            <a:r>
              <a:t> random</a:t>
            </a:r>
            <a:r>
              <a:rPr>
                <a:solidFill>
                  <a:srgbClr val="666600"/>
                </a:solidFill>
              </a:rPr>
              <a:t>.</a:t>
            </a:r>
            <a:r>
              <a:t>randint</a:t>
            </a:r>
            <a:r>
              <a:rPr>
                <a:solidFill>
                  <a:srgbClr val="666600"/>
                </a:solidFill>
              </a:rPr>
              <a:t>(</a:t>
            </a:r>
            <a:r>
              <a:rPr>
                <a:solidFill>
                  <a:srgbClr val="006666"/>
                </a:solidFill>
              </a:rPr>
              <a:t>32</a:t>
            </a:r>
            <a:r>
              <a:rPr>
                <a:solidFill>
                  <a:srgbClr val="666600"/>
                </a:solidFill>
              </a:rPr>
              <a:t>,</a:t>
            </a:r>
            <a:r>
              <a:t> </a:t>
            </a:r>
            <a:r>
              <a:rPr>
                <a:solidFill>
                  <a:srgbClr val="006666"/>
                </a:solidFill>
              </a:rPr>
              <a:t>127</a:t>
            </a:r>
            <a:r>
              <a:rPr>
                <a:solidFill>
                  <a:srgbClr val="666600"/>
                </a:solidFill>
              </a:rPr>
              <a:t>),</a:t>
            </a:r>
            <a:r>
              <a:t> random</a:t>
            </a:r>
            <a:r>
              <a:rPr>
                <a:solidFill>
                  <a:srgbClr val="666600"/>
                </a:solidFill>
              </a:rPr>
              <a:t>.</a:t>
            </a:r>
            <a:r>
              <a:t>randint</a:t>
            </a:r>
            <a:r>
              <a:rPr>
                <a:solidFill>
                  <a:srgbClr val="666600"/>
                </a:solidFill>
              </a:rPr>
              <a:t>(</a:t>
            </a:r>
            <a:r>
              <a:rPr>
                <a:solidFill>
                  <a:srgbClr val="006666"/>
                </a:solidFill>
              </a:rPr>
              <a:t>32</a:t>
            </a:r>
            <a:r>
              <a:rPr>
                <a:solidFill>
                  <a:srgbClr val="666600"/>
                </a:solidFill>
              </a:rPr>
              <a:t>,</a:t>
            </a:r>
            <a:r>
              <a:t> </a:t>
            </a:r>
            <a:r>
              <a:rPr>
                <a:solidFill>
                  <a:srgbClr val="006666"/>
                </a:solidFill>
              </a:rPr>
              <a:t>127</a:t>
            </a:r>
            <a:r>
              <a:rPr>
                <a:solidFill>
                  <a:srgbClr val="666600"/>
                </a:solidFill>
              </a:rPr>
              <a:t>))</a:t>
            </a:r>
          </a:p>
          <a:p>
            <a:pPr marL="457200" indent="-317500" defTabSz="457200">
              <a:buClr>
                <a:srgbClr val="668099">
                  <a:alpha val="40000"/>
                </a:srgbClr>
              </a:buClr>
              <a:buSzPct val="100000"/>
              <a:buFont typeface="Monaco"/>
              <a:buAutoNum type="arabicPeriod" startAt="1"/>
              <a:defRPr sz="1000">
                <a:solidFill>
                  <a:srgbClr val="880000"/>
                </a:solidFill>
                <a:latin typeface="Monaco"/>
                <a:ea typeface="Monaco"/>
                <a:cs typeface="Monaco"/>
                <a:sym typeface="Monaco"/>
              </a:defRPr>
            </a:pPr>
            <a:r>
              <a:t># 240 x 60:</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668099">
                    <a:alpha val="40000"/>
                  </a:srgbClr>
                </a:solidFill>
                <a:latin typeface="Monaco"/>
                <a:ea typeface="Monaco"/>
                <a:cs typeface="Monaco"/>
                <a:sym typeface="Monaco"/>
              </a:defRPr>
            </a:pPr>
            <a:r>
              <a:t>width </a:t>
            </a:r>
            <a:r>
              <a:rPr>
                <a:solidFill>
                  <a:srgbClr val="666600"/>
                </a:solidFill>
              </a:rPr>
              <a:t>=</a:t>
            </a:r>
            <a:r>
              <a:t> </a:t>
            </a:r>
            <a:r>
              <a:rPr>
                <a:solidFill>
                  <a:srgbClr val="006666"/>
                </a:solidFill>
              </a:rPr>
              <a:t>60</a:t>
            </a:r>
            <a:r>
              <a:t> </a:t>
            </a:r>
            <a:r>
              <a:rPr>
                <a:solidFill>
                  <a:srgbClr val="666600"/>
                </a:solidFill>
              </a:rPr>
              <a:t>*</a:t>
            </a:r>
            <a:r>
              <a:t> </a:t>
            </a:r>
            <a:r>
              <a:rPr>
                <a:solidFill>
                  <a:srgbClr val="006666"/>
                </a:solidFill>
              </a:rPr>
              <a:t>4</a:t>
            </a:r>
          </a:p>
          <a:p>
            <a:pPr marL="457200" indent="-317500" defTabSz="457200">
              <a:buClr>
                <a:srgbClr val="668099">
                  <a:alpha val="40000"/>
                </a:srgbClr>
              </a:buClr>
              <a:buSzPct val="100000"/>
              <a:buFont typeface="Monaco"/>
              <a:buAutoNum type="arabicPeriod" startAt="1"/>
              <a:defRPr sz="1000">
                <a:solidFill>
                  <a:srgbClr val="668099">
                    <a:alpha val="40000"/>
                  </a:srgbClr>
                </a:solidFill>
                <a:latin typeface="Monaco"/>
                <a:ea typeface="Monaco"/>
                <a:cs typeface="Monaco"/>
                <a:sym typeface="Monaco"/>
              </a:defRPr>
            </a:pPr>
            <a:r>
              <a:t>height </a:t>
            </a:r>
            <a:r>
              <a:rPr>
                <a:solidFill>
                  <a:srgbClr val="666600"/>
                </a:solidFill>
              </a:rPr>
              <a:t>=</a:t>
            </a:r>
            <a:r>
              <a:t> </a:t>
            </a:r>
            <a:r>
              <a:rPr>
                <a:solidFill>
                  <a:srgbClr val="006666"/>
                </a:solidFill>
              </a:rPr>
              <a:t>60</a:t>
            </a:r>
          </a:p>
          <a:p>
            <a:pPr marL="457200" indent="-317500" defTabSz="457200">
              <a:buClr>
                <a:srgbClr val="668099">
                  <a:alpha val="40000"/>
                </a:srgbClr>
              </a:buClr>
              <a:buSzPct val="100000"/>
              <a:buFont typeface="Monaco"/>
              <a:buAutoNum type="arabicPeriod" startAt="1"/>
              <a:defRPr sz="1000">
                <a:solidFill>
                  <a:srgbClr val="668099">
                    <a:alpha val="40000"/>
                  </a:srgbClr>
                </a:solidFill>
                <a:latin typeface="Monaco"/>
                <a:ea typeface="Monaco"/>
                <a:cs typeface="Monaco"/>
                <a:sym typeface="Monaco"/>
              </a:defRPr>
            </a:pPr>
            <a:r>
              <a:t>image </a:t>
            </a:r>
            <a:r>
              <a:rPr>
                <a:solidFill>
                  <a:srgbClr val="666600"/>
                </a:solidFill>
              </a:rPr>
              <a:t>=</a:t>
            </a:r>
            <a:r>
              <a:t> </a:t>
            </a:r>
            <a:r>
              <a:rPr>
                <a:solidFill>
                  <a:srgbClr val="660066"/>
                </a:solidFill>
              </a:rPr>
              <a:t>Image</a:t>
            </a:r>
            <a:r>
              <a:rPr>
                <a:solidFill>
                  <a:srgbClr val="666600"/>
                </a:solidFill>
              </a:rPr>
              <a:t>.</a:t>
            </a:r>
            <a:r>
              <a:t>new</a:t>
            </a:r>
            <a:r>
              <a:rPr>
                <a:solidFill>
                  <a:srgbClr val="666600"/>
                </a:solidFill>
              </a:rPr>
              <a:t>(</a:t>
            </a:r>
            <a:r>
              <a:rPr>
                <a:solidFill>
                  <a:srgbClr val="008800"/>
                </a:solidFill>
              </a:rPr>
              <a:t>'RGB'</a:t>
            </a:r>
            <a:r>
              <a:rPr>
                <a:solidFill>
                  <a:srgbClr val="666600"/>
                </a:solidFill>
              </a:rPr>
              <a:t>,</a:t>
            </a:r>
            <a:r>
              <a:t> </a:t>
            </a:r>
            <a:r>
              <a:rPr>
                <a:solidFill>
                  <a:srgbClr val="666600"/>
                </a:solidFill>
              </a:rPr>
              <a:t>(</a:t>
            </a:r>
            <a:r>
              <a:t>width</a:t>
            </a:r>
            <a:r>
              <a:rPr>
                <a:solidFill>
                  <a:srgbClr val="666600"/>
                </a:solidFill>
              </a:rPr>
              <a:t>,</a:t>
            </a:r>
            <a:r>
              <a:t> height</a:t>
            </a:r>
            <a:r>
              <a:rPr>
                <a:solidFill>
                  <a:srgbClr val="666600"/>
                </a:solidFill>
              </a:rPr>
              <a:t>),</a:t>
            </a:r>
            <a:r>
              <a:t> </a:t>
            </a:r>
            <a:r>
              <a:rPr>
                <a:solidFill>
                  <a:srgbClr val="666600"/>
                </a:solidFill>
              </a:rPr>
              <a:t>(</a:t>
            </a:r>
            <a:r>
              <a:rPr>
                <a:solidFill>
                  <a:srgbClr val="006666"/>
                </a:solidFill>
              </a:rPr>
              <a:t>255</a:t>
            </a:r>
            <a:r>
              <a:rPr>
                <a:solidFill>
                  <a:srgbClr val="666600"/>
                </a:solidFill>
              </a:rPr>
              <a:t>,</a:t>
            </a:r>
            <a:r>
              <a:t> </a:t>
            </a:r>
            <a:r>
              <a:rPr>
                <a:solidFill>
                  <a:srgbClr val="006666"/>
                </a:solidFill>
              </a:rPr>
              <a:t>255</a:t>
            </a:r>
            <a:r>
              <a:rPr>
                <a:solidFill>
                  <a:srgbClr val="666600"/>
                </a:solidFill>
              </a:rPr>
              <a:t>,</a:t>
            </a:r>
            <a:r>
              <a:t> </a:t>
            </a:r>
            <a:r>
              <a:rPr>
                <a:solidFill>
                  <a:srgbClr val="006666"/>
                </a:solidFill>
              </a:rPr>
              <a:t>255</a:t>
            </a:r>
            <a:r>
              <a:rPr>
                <a:solidFill>
                  <a:srgbClr val="666600"/>
                </a:solidFill>
              </a:rPr>
              <a:t>))</a:t>
            </a:r>
          </a:p>
          <a:p>
            <a:pPr marL="457200" indent="-317500" defTabSz="457200">
              <a:buClr>
                <a:srgbClr val="668099">
                  <a:alpha val="40000"/>
                </a:srgbClr>
              </a:buClr>
              <a:buSzPct val="100000"/>
              <a:buFont typeface="Monaco"/>
              <a:buAutoNum type="arabicPeriod" startAt="1"/>
              <a:defRPr sz="1000">
                <a:solidFill>
                  <a:srgbClr val="880000"/>
                </a:solidFill>
                <a:latin typeface="Monaco"/>
                <a:ea typeface="Monaco"/>
                <a:cs typeface="Monaco"/>
                <a:sym typeface="Monaco"/>
              </a:defRPr>
            </a:pPr>
            <a:r>
              <a:t># 创建Font对象:</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008800"/>
                </a:solidFill>
                <a:latin typeface="Monaco"/>
                <a:ea typeface="Monaco"/>
                <a:cs typeface="Monaco"/>
                <a:sym typeface="Monaco"/>
              </a:defRPr>
            </a:pPr>
            <a:r>
              <a:rPr>
                <a:solidFill>
                  <a:srgbClr val="668099">
                    <a:alpha val="40000"/>
                  </a:srgbClr>
                </a:solidFill>
              </a:rPr>
              <a:t>font </a:t>
            </a:r>
            <a:r>
              <a:rPr>
                <a:solidFill>
                  <a:srgbClr val="666600"/>
                </a:solidFill>
              </a:rPr>
              <a:t>=</a:t>
            </a:r>
            <a:r>
              <a:rPr>
                <a:solidFill>
                  <a:srgbClr val="668099">
                    <a:alpha val="40000"/>
                  </a:srgbClr>
                </a:solidFill>
              </a:rPr>
              <a:t> </a:t>
            </a:r>
            <a:r>
              <a:rPr>
                <a:solidFill>
                  <a:srgbClr val="660066"/>
                </a:solidFill>
              </a:rPr>
              <a:t>ImageFont</a:t>
            </a:r>
            <a:r>
              <a:rPr>
                <a:solidFill>
                  <a:srgbClr val="666600"/>
                </a:solidFill>
              </a:rPr>
              <a:t>.</a:t>
            </a:r>
            <a:r>
              <a:rPr>
                <a:solidFill>
                  <a:srgbClr val="668099">
                    <a:alpha val="40000"/>
                  </a:srgbClr>
                </a:solidFill>
              </a:rPr>
              <a:t>truetype</a:t>
            </a:r>
            <a:r>
              <a:rPr>
                <a:solidFill>
                  <a:srgbClr val="666600"/>
                </a:solidFill>
              </a:rPr>
              <a:t>(</a:t>
            </a:r>
            <a:r>
              <a:t>'Arial.ttf'</a:t>
            </a:r>
            <a:r>
              <a:rPr>
                <a:solidFill>
                  <a:srgbClr val="666600"/>
                </a:solidFill>
              </a:rPr>
              <a:t>,</a:t>
            </a:r>
            <a:r>
              <a:rPr>
                <a:solidFill>
                  <a:srgbClr val="668099">
                    <a:alpha val="40000"/>
                  </a:srgbClr>
                </a:solidFill>
              </a:rPr>
              <a:t> </a:t>
            </a:r>
            <a:r>
              <a:rPr>
                <a:solidFill>
                  <a:srgbClr val="006666"/>
                </a:solidFill>
              </a:rPr>
              <a:t>36</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880000"/>
                </a:solidFill>
                <a:latin typeface="Monaco"/>
                <a:ea typeface="Monaco"/>
                <a:cs typeface="Monaco"/>
                <a:sym typeface="Monaco"/>
              </a:defRPr>
            </a:pPr>
            <a:r>
              <a:t># 创建Draw对象:</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668099">
                    <a:alpha val="40000"/>
                  </a:srgbClr>
                </a:solidFill>
                <a:latin typeface="Monaco"/>
                <a:ea typeface="Monaco"/>
                <a:cs typeface="Monaco"/>
                <a:sym typeface="Monaco"/>
              </a:defRPr>
            </a:pPr>
            <a:r>
              <a:t>draw </a:t>
            </a:r>
            <a:r>
              <a:rPr>
                <a:solidFill>
                  <a:srgbClr val="666600"/>
                </a:solidFill>
              </a:rPr>
              <a:t>=</a:t>
            </a:r>
            <a:r>
              <a:t> </a:t>
            </a:r>
            <a:r>
              <a:rPr>
                <a:solidFill>
                  <a:srgbClr val="660066"/>
                </a:solidFill>
              </a:rPr>
              <a:t>ImageDraw</a:t>
            </a:r>
            <a:r>
              <a:rPr>
                <a:solidFill>
                  <a:srgbClr val="666600"/>
                </a:solidFill>
              </a:rPr>
              <a:t>.</a:t>
            </a:r>
            <a:r>
              <a:rPr>
                <a:solidFill>
                  <a:srgbClr val="660066"/>
                </a:solidFill>
              </a:rPr>
              <a:t>Draw</a:t>
            </a:r>
            <a:r>
              <a:rPr>
                <a:solidFill>
                  <a:srgbClr val="666600"/>
                </a:solidFill>
              </a:rPr>
              <a:t>(</a:t>
            </a:r>
            <a:r>
              <a:t>image</a:t>
            </a:r>
            <a:r>
              <a:rPr>
                <a:solidFill>
                  <a:srgbClr val="666600"/>
                </a:solidFill>
              </a:rPr>
              <a:t>)</a:t>
            </a:r>
          </a:p>
          <a:p>
            <a:pPr marL="457200" indent="-317500" defTabSz="457200">
              <a:buClr>
                <a:srgbClr val="668099">
                  <a:alpha val="40000"/>
                </a:srgbClr>
              </a:buClr>
              <a:buSzPct val="100000"/>
              <a:buFont typeface="Monaco"/>
              <a:buAutoNum type="arabicPeriod" startAt="1"/>
              <a:defRPr sz="1000">
                <a:solidFill>
                  <a:srgbClr val="880000"/>
                </a:solidFill>
                <a:latin typeface="Monaco"/>
                <a:ea typeface="Monaco"/>
                <a:cs typeface="Monaco"/>
                <a:sym typeface="Monaco"/>
              </a:defRPr>
            </a:pPr>
            <a:r>
              <a:t># 填充每个像素:</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000088"/>
                </a:solidFill>
                <a:latin typeface="Monaco"/>
                <a:ea typeface="Monaco"/>
                <a:cs typeface="Monaco"/>
                <a:sym typeface="Monaco"/>
              </a:defRPr>
            </a:pPr>
            <a:r>
              <a:t>for</a:t>
            </a:r>
            <a:r>
              <a:rPr>
                <a:solidFill>
                  <a:srgbClr val="668099">
                    <a:alpha val="40000"/>
                  </a:srgbClr>
                </a:solidFill>
              </a:rPr>
              <a:t> x </a:t>
            </a:r>
            <a:r>
              <a:t>in</a:t>
            </a:r>
            <a:r>
              <a:rPr>
                <a:solidFill>
                  <a:srgbClr val="668099">
                    <a:alpha val="40000"/>
                  </a:srgbClr>
                </a:solidFill>
              </a:rPr>
              <a:t> range</a:t>
            </a:r>
            <a:r>
              <a:rPr>
                <a:solidFill>
                  <a:srgbClr val="666600"/>
                </a:solidFill>
              </a:rPr>
              <a:t>(</a:t>
            </a:r>
            <a:r>
              <a:rPr>
                <a:solidFill>
                  <a:srgbClr val="668099">
                    <a:alpha val="40000"/>
                  </a:srgbClr>
                </a:solidFill>
              </a:rPr>
              <a:t>width</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668099">
                    <a:alpha val="40000"/>
                  </a:srgbClr>
                </a:solidFill>
                <a:latin typeface="Monaco"/>
                <a:ea typeface="Monaco"/>
                <a:cs typeface="Monaco"/>
                <a:sym typeface="Monaco"/>
              </a:defRPr>
            </a:pPr>
            <a:r>
              <a:t>    </a:t>
            </a:r>
            <a:r>
              <a:rPr>
                <a:solidFill>
                  <a:srgbClr val="000088"/>
                </a:solidFill>
              </a:rPr>
              <a:t>for</a:t>
            </a:r>
            <a:r>
              <a:t> y </a:t>
            </a:r>
            <a:r>
              <a:rPr>
                <a:solidFill>
                  <a:srgbClr val="000088"/>
                </a:solidFill>
              </a:rPr>
              <a:t>in</a:t>
            </a:r>
            <a:r>
              <a:t> range</a:t>
            </a:r>
            <a:r>
              <a:rPr>
                <a:solidFill>
                  <a:srgbClr val="666600"/>
                </a:solidFill>
              </a:rPr>
              <a:t>(</a:t>
            </a:r>
            <a:r>
              <a:t>height</a:t>
            </a:r>
            <a:r>
              <a:rPr>
                <a:solidFill>
                  <a:srgbClr val="666600"/>
                </a:solidFill>
              </a:rPr>
              <a:t>):</a:t>
            </a:r>
          </a:p>
          <a:p>
            <a:pPr marL="457200" indent="-317500" defTabSz="457200">
              <a:buClr>
                <a:srgbClr val="668099">
                  <a:alpha val="40000"/>
                </a:srgbClr>
              </a:buClr>
              <a:buSzPct val="100000"/>
              <a:buFont typeface="Monaco"/>
              <a:buAutoNum type="arabicPeriod" startAt="1"/>
              <a:defRPr sz="1000">
                <a:solidFill>
                  <a:srgbClr val="668099">
                    <a:alpha val="40000"/>
                  </a:srgbClr>
                </a:solidFill>
                <a:latin typeface="Monaco"/>
                <a:ea typeface="Monaco"/>
                <a:cs typeface="Monaco"/>
                <a:sym typeface="Monaco"/>
              </a:defRPr>
            </a:pPr>
            <a:r>
              <a:t>        draw</a:t>
            </a:r>
            <a:r>
              <a:rPr>
                <a:solidFill>
                  <a:srgbClr val="666600"/>
                </a:solidFill>
              </a:rPr>
              <a:t>.</a:t>
            </a:r>
            <a:r>
              <a:t>point</a:t>
            </a:r>
            <a:r>
              <a:rPr>
                <a:solidFill>
                  <a:srgbClr val="666600"/>
                </a:solidFill>
              </a:rPr>
              <a:t>((</a:t>
            </a:r>
            <a:r>
              <a:t>x</a:t>
            </a:r>
            <a:r>
              <a:rPr>
                <a:solidFill>
                  <a:srgbClr val="666600"/>
                </a:solidFill>
              </a:rPr>
              <a:t>,</a:t>
            </a:r>
            <a:r>
              <a:t> y</a:t>
            </a:r>
            <a:r>
              <a:rPr>
                <a:solidFill>
                  <a:srgbClr val="666600"/>
                </a:solidFill>
              </a:rPr>
              <a:t>),</a:t>
            </a:r>
            <a:r>
              <a:t> fill</a:t>
            </a:r>
            <a:r>
              <a:rPr>
                <a:solidFill>
                  <a:srgbClr val="666600"/>
                </a:solidFill>
              </a:rPr>
              <a:t>=</a:t>
            </a:r>
            <a:r>
              <a:t>rndColor</a:t>
            </a:r>
            <a:r>
              <a:rPr>
                <a:solidFill>
                  <a:srgbClr val="666600"/>
                </a:solidFill>
              </a:rPr>
              <a:t>())</a:t>
            </a:r>
          </a:p>
          <a:p>
            <a:pPr marL="457200" indent="-317500" defTabSz="457200">
              <a:buClr>
                <a:srgbClr val="668099">
                  <a:alpha val="40000"/>
                </a:srgbClr>
              </a:buClr>
              <a:buSzPct val="100000"/>
              <a:buFont typeface="Monaco"/>
              <a:buAutoNum type="arabicPeriod" startAt="1"/>
              <a:defRPr sz="1000">
                <a:solidFill>
                  <a:srgbClr val="880000"/>
                </a:solidFill>
                <a:latin typeface="Monaco"/>
                <a:ea typeface="Monaco"/>
                <a:cs typeface="Monaco"/>
                <a:sym typeface="Monaco"/>
              </a:defRPr>
            </a:pPr>
            <a:r>
              <a:t># 输出文字:</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000088"/>
                </a:solidFill>
                <a:latin typeface="Monaco"/>
                <a:ea typeface="Monaco"/>
                <a:cs typeface="Monaco"/>
                <a:sym typeface="Monaco"/>
              </a:defRPr>
            </a:pPr>
            <a:r>
              <a:t>for</a:t>
            </a:r>
            <a:r>
              <a:rPr>
                <a:solidFill>
                  <a:srgbClr val="668099">
                    <a:alpha val="40000"/>
                  </a:srgbClr>
                </a:solidFill>
              </a:rPr>
              <a:t> t </a:t>
            </a:r>
            <a:r>
              <a:t>in</a:t>
            </a:r>
            <a:r>
              <a:rPr>
                <a:solidFill>
                  <a:srgbClr val="668099">
                    <a:alpha val="40000"/>
                  </a:srgbClr>
                </a:solidFill>
              </a:rPr>
              <a:t> range</a:t>
            </a:r>
            <a:r>
              <a:rPr>
                <a:solidFill>
                  <a:srgbClr val="666600"/>
                </a:solidFill>
              </a:rPr>
              <a:t>(</a:t>
            </a:r>
            <a:r>
              <a:rPr>
                <a:solidFill>
                  <a:srgbClr val="006666"/>
                </a:solidFill>
              </a:rPr>
              <a:t>4</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668099">
                    <a:alpha val="40000"/>
                  </a:srgbClr>
                </a:solidFill>
                <a:latin typeface="Monaco"/>
                <a:ea typeface="Monaco"/>
                <a:cs typeface="Monaco"/>
                <a:sym typeface="Monaco"/>
              </a:defRPr>
            </a:pPr>
            <a:r>
              <a:t>    draw</a:t>
            </a:r>
            <a:r>
              <a:rPr>
                <a:solidFill>
                  <a:srgbClr val="666600"/>
                </a:solidFill>
              </a:rPr>
              <a:t>.</a:t>
            </a:r>
            <a:r>
              <a:t>text</a:t>
            </a:r>
            <a:r>
              <a:rPr>
                <a:solidFill>
                  <a:srgbClr val="666600"/>
                </a:solidFill>
              </a:rPr>
              <a:t>((</a:t>
            </a:r>
            <a:r>
              <a:rPr>
                <a:solidFill>
                  <a:srgbClr val="006666"/>
                </a:solidFill>
              </a:rPr>
              <a:t>60</a:t>
            </a:r>
            <a:r>
              <a:t> </a:t>
            </a:r>
            <a:r>
              <a:rPr>
                <a:solidFill>
                  <a:srgbClr val="666600"/>
                </a:solidFill>
              </a:rPr>
              <a:t>*</a:t>
            </a:r>
            <a:r>
              <a:t> t </a:t>
            </a:r>
            <a:r>
              <a:rPr>
                <a:solidFill>
                  <a:srgbClr val="666600"/>
                </a:solidFill>
              </a:rPr>
              <a:t>+</a:t>
            </a:r>
            <a:r>
              <a:t> </a:t>
            </a:r>
            <a:r>
              <a:rPr>
                <a:solidFill>
                  <a:srgbClr val="006666"/>
                </a:solidFill>
              </a:rPr>
              <a:t>10</a:t>
            </a:r>
            <a:r>
              <a:rPr>
                <a:solidFill>
                  <a:srgbClr val="666600"/>
                </a:solidFill>
              </a:rPr>
              <a:t>,</a:t>
            </a:r>
            <a:r>
              <a:t> </a:t>
            </a:r>
            <a:r>
              <a:rPr>
                <a:solidFill>
                  <a:srgbClr val="006666"/>
                </a:solidFill>
              </a:rPr>
              <a:t>10</a:t>
            </a:r>
            <a:r>
              <a:rPr>
                <a:solidFill>
                  <a:srgbClr val="666600"/>
                </a:solidFill>
              </a:rPr>
              <a:t>),</a:t>
            </a:r>
            <a:r>
              <a:t> rndChar</a:t>
            </a:r>
            <a:r>
              <a:rPr>
                <a:solidFill>
                  <a:srgbClr val="666600"/>
                </a:solidFill>
              </a:rPr>
              <a:t>(),</a:t>
            </a:r>
            <a:r>
              <a:t> font</a:t>
            </a:r>
            <a:r>
              <a:rPr>
                <a:solidFill>
                  <a:srgbClr val="666600"/>
                </a:solidFill>
              </a:rPr>
              <a:t>=</a:t>
            </a:r>
            <a:r>
              <a:t>font</a:t>
            </a:r>
            <a:r>
              <a:rPr>
                <a:solidFill>
                  <a:srgbClr val="666600"/>
                </a:solidFill>
              </a:rPr>
              <a:t>,</a:t>
            </a:r>
            <a:r>
              <a:t> fill</a:t>
            </a:r>
            <a:r>
              <a:rPr>
                <a:solidFill>
                  <a:srgbClr val="666600"/>
                </a:solidFill>
              </a:rPr>
              <a:t>=</a:t>
            </a:r>
            <a:r>
              <a:t>rndColor2</a:t>
            </a:r>
            <a:r>
              <a:rPr>
                <a:solidFill>
                  <a:srgbClr val="666600"/>
                </a:solidFill>
              </a:rPr>
              <a:t>())</a:t>
            </a:r>
          </a:p>
          <a:p>
            <a:pPr marL="457200" indent="-317500" defTabSz="457200">
              <a:buClr>
                <a:srgbClr val="668099">
                  <a:alpha val="40000"/>
                </a:srgbClr>
              </a:buClr>
              <a:buSzPct val="100000"/>
              <a:buFont typeface="Monaco"/>
              <a:buAutoNum type="arabicPeriod" startAt="1"/>
              <a:defRPr sz="1000">
                <a:solidFill>
                  <a:srgbClr val="880000"/>
                </a:solidFill>
                <a:latin typeface="Monaco"/>
                <a:ea typeface="Monaco"/>
                <a:cs typeface="Monaco"/>
                <a:sym typeface="Monaco"/>
              </a:defRPr>
            </a:pPr>
            <a:r>
              <a:t># 模糊:</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660066"/>
                </a:solidFill>
                <a:latin typeface="Monaco"/>
                <a:ea typeface="Monaco"/>
                <a:cs typeface="Monaco"/>
                <a:sym typeface="Monaco"/>
              </a:defRPr>
            </a:pPr>
            <a:r>
              <a:rPr>
                <a:solidFill>
                  <a:srgbClr val="668099">
                    <a:alpha val="40000"/>
                  </a:srgbClr>
                </a:solidFill>
              </a:rPr>
              <a:t>image </a:t>
            </a:r>
            <a:r>
              <a:rPr>
                <a:solidFill>
                  <a:srgbClr val="666600"/>
                </a:solidFill>
              </a:rPr>
              <a:t>=</a:t>
            </a:r>
            <a:r>
              <a:rPr>
                <a:solidFill>
                  <a:srgbClr val="668099">
                    <a:alpha val="40000"/>
                  </a:srgbClr>
                </a:solidFill>
              </a:rPr>
              <a:t> image</a:t>
            </a:r>
            <a:r>
              <a:rPr>
                <a:solidFill>
                  <a:srgbClr val="666600"/>
                </a:solidFill>
              </a:rPr>
              <a:t>.</a:t>
            </a:r>
            <a:r>
              <a:rPr>
                <a:solidFill>
                  <a:srgbClr val="668099">
                    <a:alpha val="40000"/>
                  </a:srgbClr>
                </a:solidFill>
              </a:rPr>
              <a:t>filter</a:t>
            </a:r>
            <a:r>
              <a:rPr>
                <a:solidFill>
                  <a:srgbClr val="666600"/>
                </a:solidFill>
              </a:rPr>
              <a:t>(</a:t>
            </a:r>
            <a:r>
              <a:t>ImageFilter</a:t>
            </a:r>
            <a:r>
              <a:rPr>
                <a:solidFill>
                  <a:srgbClr val="666600"/>
                </a:solidFill>
              </a:rPr>
              <a:t>.</a:t>
            </a:r>
            <a:r>
              <a:rPr>
                <a:solidFill>
                  <a:srgbClr val="668099">
                    <a:alpha val="40000"/>
                  </a:srgbClr>
                </a:solidFill>
              </a:rPr>
              <a:t>BLUR</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000">
                <a:solidFill>
                  <a:srgbClr val="008800"/>
                </a:solidFill>
                <a:latin typeface="Monaco"/>
                <a:ea typeface="Monaco"/>
                <a:cs typeface="Monaco"/>
                <a:sym typeface="Monaco"/>
              </a:defRPr>
            </a:pPr>
            <a:r>
              <a:rPr>
                <a:solidFill>
                  <a:srgbClr val="668099">
                    <a:alpha val="40000"/>
                  </a:srgbClr>
                </a:solidFill>
              </a:rPr>
              <a:t>image</a:t>
            </a:r>
            <a:r>
              <a:rPr>
                <a:solidFill>
                  <a:srgbClr val="666600"/>
                </a:solidFill>
              </a:rPr>
              <a:t>.</a:t>
            </a:r>
            <a:r>
              <a:rPr>
                <a:solidFill>
                  <a:srgbClr val="668099">
                    <a:alpha val="40000"/>
                  </a:srgbClr>
                </a:solidFill>
              </a:rPr>
              <a:t>save</a:t>
            </a:r>
            <a:r>
              <a:rPr>
                <a:solidFill>
                  <a:srgbClr val="666600"/>
                </a:solidFill>
              </a:rPr>
              <a:t>(</a:t>
            </a:r>
            <a:r>
              <a:t>'code.jpg'</a:t>
            </a:r>
            <a:r>
              <a:rPr>
                <a:solidFill>
                  <a:srgbClr val="666600"/>
                </a:solidFill>
              </a:rPr>
              <a:t>,</a:t>
            </a:r>
            <a:r>
              <a:rPr>
                <a:solidFill>
                  <a:srgbClr val="668099">
                    <a:alpha val="40000"/>
                  </a:srgbClr>
                </a:solidFill>
              </a:rPr>
              <a:t> </a:t>
            </a:r>
            <a:r>
              <a:t>'jpeg'</a:t>
            </a:r>
            <a:r>
              <a:rPr>
                <a:solidFill>
                  <a:srgbClr val="666600"/>
                </a:solidFill>
              </a:rPr>
              <a:t>)</a:t>
            </a:r>
          </a:p>
        </p:txBody>
      </p:sp>
    </p:spTree>
  </p:cSld>
  <p:clrMapOvr>
    <a:masterClrMapping/>
  </p:clrMapOvr>
  <p:transition xmlns:p14="http://schemas.microsoft.com/office/powerpoint/2010/main" spd="med" advClick="1"/>
</p:sld>
</file>

<file path=ppt/slides/slide4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9"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6</a:t>
            </a:r>
            <a:r>
              <a:t>.1</a:t>
            </a:r>
            <a:r>
              <a:t>   Pillow</a:t>
            </a:r>
          </a:p>
        </p:txBody>
      </p:sp>
      <p:sp>
        <p:nvSpPr>
          <p:cNvPr id="3790"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791" name="用随机颜色填充背景，再画上文字，最后对图像进行模糊，得到验证码图片如下："/>
          <p:cNvSpPr txBox="1"/>
          <p:nvPr/>
        </p:nvSpPr>
        <p:spPr>
          <a:xfrm>
            <a:off x="532969" y="802390"/>
            <a:ext cx="8078062"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 </a:t>
            </a:r>
            <a:r>
              <a:t>用随机颜色填充背景，再画上文字，最后对图像进行模糊，得到验证码图片如下：</a:t>
            </a:r>
          </a:p>
        </p:txBody>
      </p:sp>
      <p:pic>
        <p:nvPicPr>
          <p:cNvPr id="3792" name="图像" descr="图像"/>
          <p:cNvPicPr>
            <a:picLocks noChangeAspect="1"/>
          </p:cNvPicPr>
          <p:nvPr/>
        </p:nvPicPr>
        <p:blipFill>
          <a:blip r:embed="rId2">
            <a:extLst/>
          </a:blip>
          <a:stretch>
            <a:fillRect/>
          </a:stretch>
        </p:blipFill>
        <p:spPr>
          <a:xfrm>
            <a:off x="3048000" y="1674443"/>
            <a:ext cx="3048000" cy="774701"/>
          </a:xfrm>
          <a:prstGeom prst="rect">
            <a:avLst/>
          </a:prstGeom>
          <a:ln w="12700">
            <a:miter lim="400000"/>
          </a:ln>
        </p:spPr>
      </p:pic>
      <p:sp>
        <p:nvSpPr>
          <p:cNvPr id="3793" name="如果运行的时候报错：IOError: cannot open resource…"/>
          <p:cNvSpPr txBox="1"/>
          <p:nvPr/>
        </p:nvSpPr>
        <p:spPr>
          <a:xfrm>
            <a:off x="617606" y="2904218"/>
            <a:ext cx="8078061" cy="165935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如果运行的时候报错：</a:t>
            </a:r>
            <a:r>
              <a:rPr>
                <a:solidFill>
                  <a:schemeClr val="accent2">
                    <a:satOff val="-67193"/>
                    <a:lumOff val="20931"/>
                  </a:schemeClr>
                </a:solidFill>
              </a:rPr>
              <a:t>IOError: cannot open resource</a:t>
            </a:r>
            <a:endParaRPr>
              <a:solidFill>
                <a:schemeClr val="accent2">
                  <a:satOff val="-67193"/>
                  <a:lumOff val="20931"/>
                </a:schemeClr>
              </a:solidFill>
            </a:endParaRPr>
          </a:p>
          <a:p>
            <a:pPr defTabSz="457200">
              <a:defRPr>
                <a:solidFill>
                  <a:srgbClr val="000000"/>
                </a:solidFill>
                <a:latin typeface="Helvetica Neue"/>
                <a:ea typeface="Helvetica Neue"/>
                <a:cs typeface="Helvetica Neue"/>
                <a:sym typeface="Helvetica Neue"/>
              </a:defRPr>
            </a:pPr>
            <a:r>
              <a:rPr>
                <a:solidFill>
                  <a:schemeClr val="accent2">
                    <a:satOff val="-67193"/>
                    <a:lumOff val="20931"/>
                  </a:schemeClr>
                </a:solidFill>
              </a:rPr>
              <a:t>        </a:t>
            </a:r>
            <a:r>
              <a:t>这是因为PIL无法定位到字体文件的位置，可以根据操作系统提供绝对路径。</a:t>
            </a:r>
          </a:p>
          <a:p>
            <a:pPr defTabSz="457200">
              <a:defRPr>
                <a:solidFill>
                  <a:srgbClr val="000000"/>
                </a:solidFill>
                <a:latin typeface="Helvetica Neue"/>
                <a:ea typeface="Helvetica Neue"/>
                <a:cs typeface="Helvetica Neue"/>
                <a:sym typeface="Helvetica Neue"/>
              </a:defRPr>
            </a:pPr>
            <a:r>
              <a:t>        要详细了解PIL的强大功能，请请参考Pillow官方文档：</a:t>
            </a:r>
          </a:p>
          <a:p>
            <a:pPr defTabSz="457200">
              <a:defRPr>
                <a:solidFill>
                  <a:schemeClr val="accent4">
                    <a:satOff val="-1335"/>
                    <a:lumOff val="-10274"/>
                  </a:schemeClr>
                </a:solidFill>
                <a:latin typeface="Helvetica Neue"/>
                <a:ea typeface="Helvetica Neue"/>
                <a:cs typeface="Helvetica Neue"/>
                <a:sym typeface="Helvetica Neue"/>
              </a:defRPr>
            </a:pPr>
            <a:r>
              <a:rPr u="sng">
                <a:uFill>
                  <a:solidFill>
                    <a:schemeClr val="accent1">
                      <a:lumOff val="44000"/>
                    </a:schemeClr>
                  </a:solidFill>
                </a:uFill>
                <a:hlinkClick r:id="rId3" invalidUrl="" action="" tgtFrame="" tooltip="" history="1" highlightClick="0" endSnd="0"/>
              </a:rPr>
              <a:t>https://pillow.readthedocs.org/</a:t>
            </a:r>
          </a:p>
        </p:txBody>
      </p:sp>
    </p:spTree>
  </p:cSld>
  <p:clrMapOvr>
    <a:masterClrMapping/>
  </p:clrMapOvr>
  <p:transition xmlns:p14="http://schemas.microsoft.com/office/powerpoint/2010/main" spd="med" advClick="1"/>
</p:sld>
</file>

<file path=ppt/slides/slide4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5"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6</a:t>
            </a:r>
            <a:r>
              <a:t>.2</a:t>
            </a:r>
            <a:r>
              <a:t>   requests</a:t>
            </a:r>
          </a:p>
        </p:txBody>
      </p:sp>
      <p:sp>
        <p:nvSpPr>
          <p:cNvPr id="3796"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797" name="已经讲解了Python内置的urllib模块，用于访问网络资源。但是，它用起来比较麻烦，而且，缺少很多实用的高级功能。更好的方案是使用requests。它是一个Python第三方库，处理URL资源非常方便。"/>
          <p:cNvSpPr txBox="1"/>
          <p:nvPr/>
        </p:nvSpPr>
        <p:spPr>
          <a:xfrm>
            <a:off x="532969" y="802390"/>
            <a:ext cx="8078062"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已经讲解了Python内置的</a:t>
            </a:r>
            <a:r>
              <a:rPr>
                <a:solidFill>
                  <a:schemeClr val="accent2">
                    <a:satOff val="-67193"/>
                    <a:lumOff val="20931"/>
                  </a:schemeClr>
                </a:solidFill>
              </a:rPr>
              <a:t>urllib</a:t>
            </a:r>
            <a:r>
              <a:t>模块，用于访问网络资源。但是，它用起来比较麻烦，而且，缺少很多实用的高级功能。更好的方案是使用</a:t>
            </a:r>
            <a:r>
              <a:rPr>
                <a:solidFill>
                  <a:schemeClr val="accent2">
                    <a:satOff val="-67193"/>
                    <a:lumOff val="20931"/>
                  </a:schemeClr>
                </a:solidFill>
              </a:rPr>
              <a:t>requests</a:t>
            </a:r>
            <a:r>
              <a:t>。它是一个Python第三方库，处理</a:t>
            </a:r>
            <a:r>
              <a:rPr>
                <a:solidFill>
                  <a:schemeClr val="accent2">
                    <a:satOff val="-67193"/>
                    <a:lumOff val="20931"/>
                  </a:schemeClr>
                </a:solidFill>
              </a:rPr>
              <a:t>URL</a:t>
            </a:r>
            <a:r>
              <a:t>资源非常方便。</a:t>
            </a:r>
          </a:p>
        </p:txBody>
      </p:sp>
      <p:sp>
        <p:nvSpPr>
          <p:cNvPr id="3798" name="如果安装了Anaconda，requests就已经可用了。否则，需要在命令行下通过pip安装：pip install requests…"/>
          <p:cNvSpPr txBox="1"/>
          <p:nvPr/>
        </p:nvSpPr>
        <p:spPr>
          <a:xfrm>
            <a:off x="532969" y="3411084"/>
            <a:ext cx="8078062"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如果安装了</a:t>
            </a:r>
            <a:r>
              <a:rPr>
                <a:solidFill>
                  <a:schemeClr val="accent2">
                    <a:satOff val="-67193"/>
                    <a:lumOff val="20931"/>
                  </a:schemeClr>
                </a:solidFill>
              </a:rPr>
              <a:t>Anaconda</a:t>
            </a:r>
            <a:r>
              <a:t>，</a:t>
            </a:r>
            <a:r>
              <a:rPr>
                <a:solidFill>
                  <a:schemeClr val="accent2">
                    <a:satOff val="-67193"/>
                    <a:lumOff val="20931"/>
                  </a:schemeClr>
                </a:solidFill>
              </a:rPr>
              <a:t>requests</a:t>
            </a:r>
            <a:r>
              <a:t>就已经可用了。否则，需要在命令行下通过</a:t>
            </a:r>
            <a:r>
              <a:rPr>
                <a:solidFill>
                  <a:schemeClr val="accent2">
                    <a:satOff val="-67193"/>
                    <a:lumOff val="20931"/>
                  </a:schemeClr>
                </a:solidFill>
              </a:rPr>
              <a:t>pip</a:t>
            </a:r>
            <a:r>
              <a:t>安装：</a:t>
            </a:r>
            <a:r>
              <a:rPr>
                <a:solidFill>
                  <a:schemeClr val="accent2">
                    <a:satOff val="-67193"/>
                    <a:lumOff val="20931"/>
                  </a:schemeClr>
                </a:solidFill>
              </a:rPr>
              <a:t>pip install requests</a:t>
            </a:r>
            <a:endParaRPr>
              <a:solidFill>
                <a:schemeClr val="accent2">
                  <a:satOff val="-67193"/>
                  <a:lumOff val="20931"/>
                </a:schemeClr>
              </a:solidFill>
            </a:endParaRPr>
          </a:p>
          <a:p>
            <a:pPr defTabSz="457200">
              <a:defRPr>
                <a:solidFill>
                  <a:srgbClr val="000000"/>
                </a:solidFill>
                <a:latin typeface="Helvetica Neue"/>
                <a:ea typeface="Helvetica Neue"/>
                <a:cs typeface="Helvetica Neue"/>
                <a:sym typeface="Helvetica Neue"/>
              </a:defRPr>
            </a:pPr>
            <a:r>
              <a:rPr>
                <a:solidFill>
                  <a:schemeClr val="accent2">
                    <a:satOff val="-67193"/>
                    <a:lumOff val="20931"/>
                  </a:schemeClr>
                </a:solidFill>
              </a:rPr>
              <a:t>      </a:t>
            </a:r>
            <a:r>
              <a:t> 如果遇到</a:t>
            </a:r>
            <a:r>
              <a:rPr>
                <a:solidFill>
                  <a:schemeClr val="accent2">
                    <a:satOff val="-67193"/>
                    <a:lumOff val="20931"/>
                  </a:schemeClr>
                </a:solidFill>
              </a:rPr>
              <a:t>Permission denied</a:t>
            </a:r>
            <a:r>
              <a:t>安装失败，请加上</a:t>
            </a:r>
            <a:r>
              <a:rPr>
                <a:solidFill>
                  <a:schemeClr val="accent2">
                    <a:satOff val="-67193"/>
                    <a:lumOff val="20931"/>
                  </a:schemeClr>
                </a:solidFill>
              </a:rPr>
              <a:t>sudo</a:t>
            </a:r>
            <a:r>
              <a:t>重试。</a:t>
            </a:r>
          </a:p>
        </p:txBody>
      </p:sp>
      <p:sp>
        <p:nvSpPr>
          <p:cNvPr id="3799" name="形状"/>
          <p:cNvSpPr/>
          <p:nvPr/>
        </p:nvSpPr>
        <p:spPr>
          <a:xfrm>
            <a:off x="459087" y="2320483"/>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800" name="metaclass："/>
          <p:cNvSpPr txBox="1"/>
          <p:nvPr/>
        </p:nvSpPr>
        <p:spPr>
          <a:xfrm>
            <a:off x="1119644" y="2306515"/>
            <a:ext cx="1736597"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安装requests:</a:t>
            </a:r>
          </a:p>
        </p:txBody>
      </p:sp>
    </p:spTree>
  </p:cSld>
  <p:clrMapOvr>
    <a:masterClrMapping/>
  </p:clrMapOvr>
  <p:transition xmlns:p14="http://schemas.microsoft.com/office/powerpoint/2010/main" spd="med" advClick="1"/>
</p:sld>
</file>

<file path=ppt/slides/slide4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2"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6</a:t>
            </a:r>
            <a:r>
              <a:t>.2</a:t>
            </a:r>
            <a:r>
              <a:t>   requests</a:t>
            </a:r>
          </a:p>
        </p:txBody>
      </p:sp>
      <p:sp>
        <p:nvSpPr>
          <p:cNvPr id="3803"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804" name="要通过GET访问一个页面，只需要几行代码："/>
          <p:cNvSpPr txBox="1"/>
          <p:nvPr/>
        </p:nvSpPr>
        <p:spPr>
          <a:xfrm>
            <a:off x="532969" y="1460986"/>
            <a:ext cx="807806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要通过</a:t>
            </a:r>
            <a:r>
              <a:rPr>
                <a:solidFill>
                  <a:schemeClr val="accent2">
                    <a:satOff val="-67193"/>
                    <a:lumOff val="20931"/>
                  </a:schemeClr>
                </a:solidFill>
              </a:rPr>
              <a:t>GET</a:t>
            </a:r>
            <a:r>
              <a:t>访问一个页面，只需要几行代码：</a:t>
            </a:r>
          </a:p>
        </p:txBody>
      </p:sp>
      <p:sp>
        <p:nvSpPr>
          <p:cNvPr id="3805" name="形状"/>
          <p:cNvSpPr/>
          <p:nvPr/>
        </p:nvSpPr>
        <p:spPr>
          <a:xfrm>
            <a:off x="375112" y="930222"/>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806" name="metaclass："/>
          <p:cNvSpPr txBox="1"/>
          <p:nvPr/>
        </p:nvSpPr>
        <p:spPr>
          <a:xfrm>
            <a:off x="1035669" y="916254"/>
            <a:ext cx="1736597"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使用requests:</a:t>
            </a:r>
          </a:p>
        </p:txBody>
      </p:sp>
      <p:pic>
        <p:nvPicPr>
          <p:cNvPr id="3807" name="图像" descr="图像"/>
          <p:cNvPicPr>
            <a:picLocks noChangeAspect="1"/>
          </p:cNvPicPr>
          <p:nvPr/>
        </p:nvPicPr>
        <p:blipFill>
          <a:blip r:embed="rId2">
            <a:extLst/>
          </a:blip>
          <a:stretch>
            <a:fillRect/>
          </a:stretch>
        </p:blipFill>
        <p:spPr>
          <a:xfrm>
            <a:off x="1797050" y="2051597"/>
            <a:ext cx="5549900" cy="1092201"/>
          </a:xfrm>
          <a:prstGeom prst="rect">
            <a:avLst/>
          </a:prstGeom>
          <a:ln w="12700">
            <a:miter lim="400000"/>
          </a:ln>
        </p:spPr>
      </p:pic>
      <p:sp>
        <p:nvSpPr>
          <p:cNvPr id="3808" name="对于带参数的URL，传入一个dict作为params参数："/>
          <p:cNvSpPr txBox="1"/>
          <p:nvPr/>
        </p:nvSpPr>
        <p:spPr>
          <a:xfrm>
            <a:off x="955320" y="3325467"/>
            <a:ext cx="5358055"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对于带参数的URL，传入一个</a:t>
            </a:r>
            <a:r>
              <a:rPr>
                <a:solidFill>
                  <a:schemeClr val="accent2">
                    <a:satOff val="-67193"/>
                    <a:lumOff val="20931"/>
                  </a:schemeClr>
                </a:solidFill>
              </a:rPr>
              <a:t>dict</a:t>
            </a:r>
            <a:r>
              <a:t>作为</a:t>
            </a:r>
            <a:r>
              <a:rPr>
                <a:solidFill>
                  <a:schemeClr val="accent2">
                    <a:satOff val="-67193"/>
                    <a:lumOff val="20931"/>
                  </a:schemeClr>
                </a:solidFill>
              </a:rPr>
              <a:t>params</a:t>
            </a:r>
            <a:r>
              <a:t>参数：</a:t>
            </a:r>
          </a:p>
        </p:txBody>
      </p:sp>
      <p:pic>
        <p:nvPicPr>
          <p:cNvPr id="3809" name="图像" descr="图像"/>
          <p:cNvPicPr>
            <a:picLocks noChangeAspect="1"/>
          </p:cNvPicPr>
          <p:nvPr/>
        </p:nvPicPr>
        <p:blipFill>
          <a:blip r:embed="rId3">
            <a:extLst/>
          </a:blip>
          <a:stretch>
            <a:fillRect/>
          </a:stretch>
        </p:blipFill>
        <p:spPr>
          <a:xfrm>
            <a:off x="965200" y="3916077"/>
            <a:ext cx="7213600" cy="838201"/>
          </a:xfrm>
          <a:prstGeom prst="rect">
            <a:avLst/>
          </a:prstGeom>
          <a:ln w="12700">
            <a:miter lim="400000"/>
          </a:ln>
        </p:spPr>
      </p:pic>
      <p:sp>
        <p:nvSpPr>
          <p:cNvPr id="3810" name="requests自动检测编码，可以使用encoding属性查看："/>
          <p:cNvSpPr txBox="1"/>
          <p:nvPr/>
        </p:nvSpPr>
        <p:spPr>
          <a:xfrm>
            <a:off x="939088" y="5019765"/>
            <a:ext cx="5590998"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requests自动检测编码，可以使用encoding属性查看：</a:t>
            </a:r>
          </a:p>
        </p:txBody>
      </p:sp>
      <p:pic>
        <p:nvPicPr>
          <p:cNvPr id="3811" name="图像" descr="图像"/>
          <p:cNvPicPr>
            <a:picLocks noChangeAspect="1"/>
          </p:cNvPicPr>
          <p:nvPr/>
        </p:nvPicPr>
        <p:blipFill>
          <a:blip r:embed="rId4">
            <a:extLst/>
          </a:blip>
          <a:stretch>
            <a:fillRect/>
          </a:stretch>
        </p:blipFill>
        <p:spPr>
          <a:xfrm>
            <a:off x="3803650" y="5696582"/>
            <a:ext cx="1536700" cy="419101"/>
          </a:xfrm>
          <a:prstGeom prst="rect">
            <a:avLst/>
          </a:prstGeom>
          <a:ln w="12700">
            <a:miter lim="400000"/>
          </a:ln>
        </p:spPr>
      </p:pic>
    </p:spTree>
  </p:cSld>
  <p:clrMapOvr>
    <a:masterClrMapping/>
  </p:clrMapOvr>
  <p:transition xmlns:p14="http://schemas.microsoft.com/office/powerpoint/2010/main" spd="med" advClick="1"/>
</p:sld>
</file>

<file path=ppt/slides/slide4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3"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6</a:t>
            </a:r>
            <a:r>
              <a:t>.2</a:t>
            </a:r>
            <a:r>
              <a:t>   requests</a:t>
            </a:r>
          </a:p>
        </p:txBody>
      </p:sp>
      <p:sp>
        <p:nvSpPr>
          <p:cNvPr id="3814"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815" name="无论响应是文本还是二进制内容，我们都可以用content属性获得bytes对象："/>
          <p:cNvSpPr txBox="1"/>
          <p:nvPr/>
        </p:nvSpPr>
        <p:spPr>
          <a:xfrm>
            <a:off x="532969" y="878468"/>
            <a:ext cx="8078062"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无论响应是文本还是二进制内容，我们都可以用</a:t>
            </a:r>
            <a:r>
              <a:rPr>
                <a:solidFill>
                  <a:schemeClr val="accent2">
                    <a:satOff val="-67193"/>
                    <a:lumOff val="20931"/>
                  </a:schemeClr>
                </a:solidFill>
              </a:rPr>
              <a:t>content</a:t>
            </a:r>
            <a:r>
              <a:t>属性获得</a:t>
            </a:r>
            <a:r>
              <a:rPr>
                <a:solidFill>
                  <a:schemeClr val="accent2">
                    <a:satOff val="-67193"/>
                    <a:lumOff val="20931"/>
                  </a:schemeClr>
                </a:solidFill>
              </a:rPr>
              <a:t>bytes</a:t>
            </a:r>
            <a:r>
              <a:t>对象：</a:t>
            </a:r>
          </a:p>
        </p:txBody>
      </p:sp>
      <p:sp>
        <p:nvSpPr>
          <p:cNvPr id="3816" name="requests的方便之处还在于，对于特定类型的响应，例如JSON，可以直接获取。…"/>
          <p:cNvSpPr txBox="1"/>
          <p:nvPr/>
        </p:nvSpPr>
        <p:spPr>
          <a:xfrm>
            <a:off x="573600" y="2213048"/>
            <a:ext cx="7996799" cy="10503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requests</a:t>
            </a:r>
            <a:r>
              <a:t>的方便之处还在于，对于特定类型的响应，例如JSON，可以直接获取。</a:t>
            </a:r>
          </a:p>
          <a:p>
            <a:pPr defTabSz="457200">
              <a:defRPr>
                <a:solidFill>
                  <a:srgbClr val="000000"/>
                </a:solidFill>
                <a:latin typeface="Helvetica Neue"/>
                <a:ea typeface="Helvetica Neue"/>
                <a:cs typeface="Helvetica Neue"/>
                <a:sym typeface="Helvetica Neue"/>
              </a:defRPr>
            </a:pPr>
            <a:r>
              <a:t>        需要传入</a:t>
            </a:r>
            <a:r>
              <a:rPr>
                <a:solidFill>
                  <a:schemeClr val="accent2">
                    <a:satOff val="-67193"/>
                    <a:lumOff val="20931"/>
                  </a:schemeClr>
                </a:solidFill>
              </a:rPr>
              <a:t>HTTP Header</a:t>
            </a:r>
            <a:r>
              <a:t>时，传入一个</a:t>
            </a:r>
            <a:r>
              <a:rPr>
                <a:solidFill>
                  <a:schemeClr val="accent2">
                    <a:satOff val="-67193"/>
                    <a:lumOff val="20931"/>
                  </a:schemeClr>
                </a:solidFill>
              </a:rPr>
              <a:t>dict</a:t>
            </a:r>
            <a:r>
              <a:t>作为</a:t>
            </a:r>
            <a:r>
              <a:rPr>
                <a:solidFill>
                  <a:schemeClr val="accent2">
                    <a:satOff val="-67193"/>
                    <a:lumOff val="20931"/>
                  </a:schemeClr>
                </a:solidFill>
              </a:rPr>
              <a:t>headers</a:t>
            </a:r>
            <a:r>
              <a:t>参数：</a:t>
            </a:r>
          </a:p>
        </p:txBody>
      </p:sp>
      <p:sp>
        <p:nvSpPr>
          <p:cNvPr id="3817" name="要发送POST请求，只需要把get()方法变成post()，然后传入data参数作为POST请求的数据："/>
          <p:cNvSpPr txBox="1"/>
          <p:nvPr/>
        </p:nvSpPr>
        <p:spPr>
          <a:xfrm>
            <a:off x="573600" y="4945120"/>
            <a:ext cx="7996799"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要发送</a:t>
            </a:r>
            <a:r>
              <a:rPr>
                <a:solidFill>
                  <a:schemeClr val="accent2">
                    <a:satOff val="-67193"/>
                    <a:lumOff val="20931"/>
                  </a:schemeClr>
                </a:solidFill>
              </a:rPr>
              <a:t>POST</a:t>
            </a:r>
            <a:r>
              <a:t>请求，只需要把</a:t>
            </a:r>
            <a:r>
              <a:rPr>
                <a:solidFill>
                  <a:schemeClr val="accent2">
                    <a:satOff val="-67193"/>
                    <a:lumOff val="20931"/>
                  </a:schemeClr>
                </a:solidFill>
              </a:rPr>
              <a:t>get()</a:t>
            </a:r>
            <a:r>
              <a:t>方法变成</a:t>
            </a:r>
            <a:r>
              <a:rPr>
                <a:solidFill>
                  <a:schemeClr val="accent2">
                    <a:satOff val="-67193"/>
                    <a:lumOff val="20931"/>
                  </a:schemeClr>
                </a:solidFill>
              </a:rPr>
              <a:t>post()</a:t>
            </a:r>
            <a:r>
              <a:t>，然后传入</a:t>
            </a:r>
            <a:r>
              <a:rPr>
                <a:solidFill>
                  <a:schemeClr val="accent2">
                    <a:satOff val="-67193"/>
                    <a:lumOff val="20931"/>
                  </a:schemeClr>
                </a:solidFill>
              </a:rPr>
              <a:t>data</a:t>
            </a:r>
            <a:r>
              <a:t>参数作为</a:t>
            </a:r>
            <a:r>
              <a:rPr>
                <a:solidFill>
                  <a:schemeClr val="accent2">
                    <a:satOff val="-67193"/>
                    <a:lumOff val="20931"/>
                  </a:schemeClr>
                </a:solidFill>
              </a:rPr>
              <a:t>POST</a:t>
            </a:r>
            <a:r>
              <a:t>请求的数据：</a:t>
            </a:r>
          </a:p>
        </p:txBody>
      </p:sp>
      <p:pic>
        <p:nvPicPr>
          <p:cNvPr id="3818" name="图像" descr="图像"/>
          <p:cNvPicPr>
            <a:picLocks noChangeAspect="1"/>
          </p:cNvPicPr>
          <p:nvPr/>
        </p:nvPicPr>
        <p:blipFill>
          <a:blip r:embed="rId2">
            <a:extLst/>
          </a:blip>
          <a:stretch>
            <a:fillRect/>
          </a:stretch>
        </p:blipFill>
        <p:spPr>
          <a:xfrm>
            <a:off x="1568450" y="1486547"/>
            <a:ext cx="6007100" cy="469901"/>
          </a:xfrm>
          <a:prstGeom prst="rect">
            <a:avLst/>
          </a:prstGeom>
          <a:ln w="12700">
            <a:miter lim="400000"/>
          </a:ln>
        </p:spPr>
      </p:pic>
      <p:pic>
        <p:nvPicPr>
          <p:cNvPr id="3819" name="图像" descr="图像"/>
          <p:cNvPicPr>
            <a:picLocks noChangeAspect="1"/>
          </p:cNvPicPr>
          <p:nvPr/>
        </p:nvPicPr>
        <p:blipFill>
          <a:blip r:embed="rId3">
            <a:extLst/>
          </a:blip>
          <a:stretch>
            <a:fillRect/>
          </a:stretch>
        </p:blipFill>
        <p:spPr>
          <a:xfrm>
            <a:off x="958850" y="3519989"/>
            <a:ext cx="7226300" cy="1231901"/>
          </a:xfrm>
          <a:prstGeom prst="rect">
            <a:avLst/>
          </a:prstGeom>
          <a:ln w="12700">
            <a:miter lim="400000"/>
          </a:ln>
        </p:spPr>
      </p:pic>
      <p:pic>
        <p:nvPicPr>
          <p:cNvPr id="3820" name="图像" descr="图像"/>
          <p:cNvPicPr>
            <a:picLocks noChangeAspect="1"/>
          </p:cNvPicPr>
          <p:nvPr/>
        </p:nvPicPr>
        <p:blipFill>
          <a:blip r:embed="rId4">
            <a:extLst/>
          </a:blip>
          <a:stretch>
            <a:fillRect/>
          </a:stretch>
        </p:blipFill>
        <p:spPr>
          <a:xfrm>
            <a:off x="952500" y="5871193"/>
            <a:ext cx="7239000" cy="419101"/>
          </a:xfrm>
          <a:prstGeom prst="rect">
            <a:avLst/>
          </a:prstGeom>
          <a:ln w="12700">
            <a:miter lim="400000"/>
          </a:ln>
        </p:spPr>
      </p:pic>
    </p:spTree>
  </p:cSld>
  <p:clrMapOvr>
    <a:masterClrMapping/>
  </p:clrMapOvr>
  <p:transition xmlns:p14="http://schemas.microsoft.com/office/powerpoint/2010/main" spd="med" advClick="1"/>
</p:sld>
</file>

<file path=ppt/slides/slide4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2"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6</a:t>
            </a:r>
            <a:r>
              <a:t>.2</a:t>
            </a:r>
            <a:r>
              <a:t>   requests</a:t>
            </a:r>
          </a:p>
        </p:txBody>
      </p:sp>
      <p:sp>
        <p:nvSpPr>
          <p:cNvPr id="3823" name="文本"/>
          <p:cNvSpPr txBox="1"/>
          <p:nvPr/>
        </p:nvSpPr>
        <p:spPr>
          <a:xfrm>
            <a:off x="176258" y="4149280"/>
            <a:ext cx="12700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PingFang SC Regular"/>
                <a:ea typeface="PingFang SC Regular"/>
                <a:cs typeface="PingFang SC Regular"/>
                <a:sym typeface="PingFang SC Regular"/>
              </a:defRPr>
            </a:pPr>
          </a:p>
        </p:txBody>
      </p:sp>
      <p:sp>
        <p:nvSpPr>
          <p:cNvPr id="3824" name="requests默认使用application/x-www-form-urlencoded对POST数据编码。如果要传递JSON数据，可以直接传入json参数："/>
          <p:cNvSpPr txBox="1"/>
          <p:nvPr/>
        </p:nvSpPr>
        <p:spPr>
          <a:xfrm>
            <a:off x="532969" y="878468"/>
            <a:ext cx="8078062"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requests默认使用</a:t>
            </a:r>
            <a:r>
              <a:rPr>
                <a:solidFill>
                  <a:schemeClr val="accent2">
                    <a:satOff val="-67193"/>
                    <a:lumOff val="20931"/>
                  </a:schemeClr>
                </a:solidFill>
              </a:rPr>
              <a:t>application/x-www-form-urlencoded</a:t>
            </a:r>
            <a:r>
              <a:t>对</a:t>
            </a:r>
            <a:r>
              <a:rPr>
                <a:solidFill>
                  <a:schemeClr val="accent2">
                    <a:satOff val="-67193"/>
                    <a:lumOff val="20931"/>
                  </a:schemeClr>
                </a:solidFill>
              </a:rPr>
              <a:t>POST</a:t>
            </a:r>
            <a:r>
              <a:t>数据编码。如果要传递</a:t>
            </a:r>
            <a:r>
              <a:rPr>
                <a:solidFill>
                  <a:schemeClr val="accent2">
                    <a:satOff val="-67193"/>
                    <a:lumOff val="20931"/>
                  </a:schemeClr>
                </a:solidFill>
              </a:rPr>
              <a:t>JSON</a:t>
            </a:r>
            <a:r>
              <a:t>数据，可以直接传入</a:t>
            </a:r>
            <a:r>
              <a:rPr>
                <a:solidFill>
                  <a:schemeClr val="accent2">
                    <a:satOff val="-67193"/>
                    <a:lumOff val="20931"/>
                  </a:schemeClr>
                </a:solidFill>
              </a:rPr>
              <a:t>json</a:t>
            </a:r>
            <a:r>
              <a:t>参数：</a:t>
            </a:r>
          </a:p>
        </p:txBody>
      </p:sp>
      <p:sp>
        <p:nvSpPr>
          <p:cNvPr id="3825" name="类似的，上传文件需要更复杂的编码格式，但是requests把它简化成files参数："/>
          <p:cNvSpPr txBox="1"/>
          <p:nvPr/>
        </p:nvSpPr>
        <p:spPr>
          <a:xfrm>
            <a:off x="470964" y="2551061"/>
            <a:ext cx="7996799"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类似的，上传文件需要更复杂的编码格式，但是</a:t>
            </a:r>
            <a:r>
              <a:rPr>
                <a:solidFill>
                  <a:schemeClr val="accent2">
                    <a:satOff val="-67193"/>
                    <a:lumOff val="20931"/>
                  </a:schemeClr>
                </a:solidFill>
              </a:rPr>
              <a:t>requests</a:t>
            </a:r>
            <a:r>
              <a:t>把它简化成</a:t>
            </a:r>
            <a:r>
              <a:rPr>
                <a:solidFill>
                  <a:schemeClr val="accent2">
                    <a:satOff val="-67193"/>
                    <a:lumOff val="20931"/>
                  </a:schemeClr>
                </a:solidFill>
              </a:rPr>
              <a:t>files</a:t>
            </a:r>
            <a:r>
              <a:t>参数：</a:t>
            </a:r>
          </a:p>
        </p:txBody>
      </p:sp>
      <p:sp>
        <p:nvSpPr>
          <p:cNvPr id="3826" name="params = {'key': 'value'}…"/>
          <p:cNvSpPr txBox="1"/>
          <p:nvPr/>
        </p:nvSpPr>
        <p:spPr>
          <a:xfrm>
            <a:off x="1236848" y="1728234"/>
            <a:ext cx="6465030" cy="586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params </a:t>
            </a:r>
            <a:r>
              <a:rPr>
                <a:solidFill>
                  <a:srgbClr val="666600"/>
                </a:solidFill>
              </a:rPr>
              <a:t>=</a:t>
            </a:r>
            <a:r>
              <a:t> </a:t>
            </a:r>
            <a:r>
              <a:rPr>
                <a:solidFill>
                  <a:srgbClr val="666600"/>
                </a:solidFill>
              </a:rPr>
              <a:t>{</a:t>
            </a:r>
            <a:r>
              <a:rPr>
                <a:solidFill>
                  <a:srgbClr val="008800"/>
                </a:solidFill>
              </a:rPr>
              <a:t>'key'</a:t>
            </a:r>
            <a:r>
              <a:rPr>
                <a:solidFill>
                  <a:srgbClr val="666600"/>
                </a:solidFill>
              </a:rPr>
              <a:t>:</a:t>
            </a:r>
            <a:r>
              <a:t> </a:t>
            </a:r>
            <a:r>
              <a:rPr>
                <a:solidFill>
                  <a:srgbClr val="008800"/>
                </a:solidFill>
              </a:rPr>
              <a:t>'value'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880000"/>
                </a:solidFill>
                <a:latin typeface="Monaco"/>
                <a:ea typeface="Monaco"/>
                <a:cs typeface="Monaco"/>
                <a:sym typeface="Monaco"/>
              </a:defRPr>
            </a:pPr>
            <a:r>
              <a:rPr>
                <a:solidFill>
                  <a:srgbClr val="668099">
                    <a:alpha val="40000"/>
                  </a:srgbClr>
                </a:solidFill>
              </a:rPr>
              <a:t>r </a:t>
            </a:r>
            <a:r>
              <a:rPr>
                <a:solidFill>
                  <a:srgbClr val="666600"/>
                </a:solidFill>
              </a:rPr>
              <a:t>=</a:t>
            </a:r>
            <a:r>
              <a:rPr>
                <a:solidFill>
                  <a:srgbClr val="668099">
                    <a:alpha val="40000"/>
                  </a:srgbClr>
                </a:solidFill>
              </a:rPr>
              <a:t> requests</a:t>
            </a:r>
            <a:r>
              <a:rPr>
                <a:solidFill>
                  <a:srgbClr val="666600"/>
                </a:solidFill>
              </a:rPr>
              <a:t>.</a:t>
            </a:r>
            <a:r>
              <a:rPr>
                <a:solidFill>
                  <a:srgbClr val="668099">
                    <a:alpha val="40000"/>
                  </a:srgbClr>
                </a:solidFill>
              </a:rPr>
              <a:t>post</a:t>
            </a:r>
            <a:r>
              <a:rPr>
                <a:solidFill>
                  <a:srgbClr val="666600"/>
                </a:solidFill>
              </a:rPr>
              <a:t>(</a:t>
            </a:r>
            <a:r>
              <a:rPr>
                <a:solidFill>
                  <a:srgbClr val="668099">
                    <a:alpha val="40000"/>
                  </a:srgbClr>
                </a:solidFill>
              </a:rPr>
              <a:t>url</a:t>
            </a:r>
            <a:r>
              <a:rPr>
                <a:solidFill>
                  <a:srgbClr val="666600"/>
                </a:solidFill>
              </a:rPr>
              <a:t>,</a:t>
            </a:r>
            <a:r>
              <a:rPr>
                <a:solidFill>
                  <a:srgbClr val="668099">
                    <a:alpha val="40000"/>
                  </a:srgbClr>
                </a:solidFill>
              </a:rPr>
              <a:t> json</a:t>
            </a:r>
            <a:r>
              <a:rPr>
                <a:solidFill>
                  <a:srgbClr val="666600"/>
                </a:solidFill>
              </a:rPr>
              <a:t>=</a:t>
            </a:r>
            <a:r>
              <a:rPr>
                <a:solidFill>
                  <a:srgbClr val="668099">
                    <a:alpha val="40000"/>
                  </a:srgbClr>
                </a:solidFill>
              </a:rPr>
              <a:t>params</a:t>
            </a:r>
            <a:r>
              <a:rPr>
                <a:solidFill>
                  <a:srgbClr val="666600"/>
                </a:solidFill>
              </a:rPr>
              <a:t>)</a:t>
            </a:r>
            <a:r>
              <a:rPr>
                <a:solidFill>
                  <a:srgbClr val="668099">
                    <a:alpha val="40000"/>
                  </a:srgbClr>
                </a:solidFill>
              </a:rPr>
              <a:t> </a:t>
            </a:r>
            <a:r>
              <a:t># 内部自动序列化为JSON</a:t>
            </a:r>
          </a:p>
        </p:txBody>
      </p:sp>
      <p:pic>
        <p:nvPicPr>
          <p:cNvPr id="3827" name="图像" descr="图像"/>
          <p:cNvPicPr>
            <a:picLocks noChangeAspect="1"/>
          </p:cNvPicPr>
          <p:nvPr/>
        </p:nvPicPr>
        <p:blipFill>
          <a:blip r:embed="rId2">
            <a:extLst/>
          </a:blip>
          <a:stretch>
            <a:fillRect/>
          </a:stretch>
        </p:blipFill>
        <p:spPr>
          <a:xfrm>
            <a:off x="2000250" y="3200400"/>
            <a:ext cx="5143500" cy="457200"/>
          </a:xfrm>
          <a:prstGeom prst="rect">
            <a:avLst/>
          </a:prstGeom>
          <a:ln w="12700">
            <a:miter lim="400000"/>
          </a:ln>
        </p:spPr>
      </p:pic>
      <p:sp>
        <p:nvSpPr>
          <p:cNvPr id="3828" name="在读取文件时，注意务必使用'rb'即二进制模式读取，这样获取的bytes长度才是文件的长度。…"/>
          <p:cNvSpPr txBox="1"/>
          <p:nvPr/>
        </p:nvSpPr>
        <p:spPr>
          <a:xfrm>
            <a:off x="368327" y="3915325"/>
            <a:ext cx="8202073" cy="16981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在读取文件时，注意务必使用</a:t>
            </a:r>
            <a:r>
              <a:rPr>
                <a:solidFill>
                  <a:schemeClr val="accent2">
                    <a:satOff val="-67193"/>
                    <a:lumOff val="20931"/>
                  </a:schemeClr>
                </a:solidFill>
              </a:rPr>
              <a:t>'rb'</a:t>
            </a:r>
            <a:r>
              <a:t>即二进制模式读取，这样获取的</a:t>
            </a:r>
            <a:r>
              <a:rPr>
                <a:solidFill>
                  <a:schemeClr val="accent2">
                    <a:satOff val="-67193"/>
                    <a:lumOff val="20931"/>
                  </a:schemeClr>
                </a:solidFill>
              </a:rPr>
              <a:t>bytes</a:t>
            </a:r>
            <a:r>
              <a:t>长度才是文件的长度。</a:t>
            </a:r>
          </a:p>
          <a:p>
            <a:pPr defTabSz="457200">
              <a:defRPr>
                <a:solidFill>
                  <a:srgbClr val="000000"/>
                </a:solidFill>
                <a:latin typeface="Helvetica Neue"/>
                <a:ea typeface="Helvetica Neue"/>
                <a:cs typeface="Helvetica Neue"/>
                <a:sym typeface="Helvetica Neue"/>
              </a:defRPr>
            </a:pPr>
            <a:r>
              <a:t>        把</a:t>
            </a:r>
            <a:r>
              <a:rPr>
                <a:solidFill>
                  <a:schemeClr val="accent2">
                    <a:satOff val="-67193"/>
                    <a:lumOff val="20931"/>
                  </a:schemeClr>
                </a:solidFill>
              </a:rPr>
              <a:t>post()</a:t>
            </a:r>
            <a:r>
              <a:t>方法替换为</a:t>
            </a:r>
            <a:r>
              <a:rPr>
                <a:solidFill>
                  <a:schemeClr val="accent2">
                    <a:satOff val="-67193"/>
                    <a:lumOff val="20931"/>
                  </a:schemeClr>
                </a:solidFill>
              </a:rPr>
              <a:t>put()</a:t>
            </a:r>
            <a:r>
              <a:t>，</a:t>
            </a:r>
            <a:r>
              <a:rPr>
                <a:solidFill>
                  <a:schemeClr val="accent2">
                    <a:satOff val="-67193"/>
                    <a:lumOff val="20931"/>
                  </a:schemeClr>
                </a:solidFill>
              </a:rPr>
              <a:t>delete()</a:t>
            </a:r>
            <a:r>
              <a:t>等，就可以以</a:t>
            </a:r>
            <a:r>
              <a:rPr>
                <a:solidFill>
                  <a:schemeClr val="accent2">
                    <a:satOff val="-67193"/>
                    <a:lumOff val="20931"/>
                  </a:schemeClr>
                </a:solidFill>
              </a:rPr>
              <a:t>PUT</a:t>
            </a:r>
            <a:r>
              <a:t>或</a:t>
            </a:r>
            <a:r>
              <a:rPr>
                <a:solidFill>
                  <a:schemeClr val="accent2">
                    <a:satOff val="-67193"/>
                    <a:lumOff val="20931"/>
                  </a:schemeClr>
                </a:solidFill>
              </a:rPr>
              <a:t>DELETE</a:t>
            </a:r>
            <a:r>
              <a:t>方式请求资源。除了能轻松获取响应内容外，</a:t>
            </a:r>
            <a:r>
              <a:rPr>
                <a:solidFill>
                  <a:schemeClr val="accent2">
                    <a:satOff val="-67193"/>
                    <a:lumOff val="20931"/>
                  </a:schemeClr>
                </a:solidFill>
              </a:rPr>
              <a:t>requests</a:t>
            </a:r>
            <a:r>
              <a:t>对获取HTTP响应的其他信息也非常简单。例如，获取响应头：</a:t>
            </a:r>
          </a:p>
        </p:txBody>
      </p:sp>
      <p:pic>
        <p:nvPicPr>
          <p:cNvPr id="3829" name="图像" descr="图像"/>
          <p:cNvPicPr>
            <a:picLocks noChangeAspect="1"/>
          </p:cNvPicPr>
          <p:nvPr/>
        </p:nvPicPr>
        <p:blipFill>
          <a:blip r:embed="rId3">
            <a:extLst/>
          </a:blip>
          <a:stretch>
            <a:fillRect/>
          </a:stretch>
        </p:blipFill>
        <p:spPr>
          <a:xfrm>
            <a:off x="3095041" y="5311743"/>
            <a:ext cx="1435101" cy="215901"/>
          </a:xfrm>
          <a:prstGeom prst="rect">
            <a:avLst/>
          </a:prstGeom>
          <a:ln w="12700">
            <a:miter lim="400000"/>
          </a:ln>
        </p:spPr>
      </p:pic>
    </p:spTree>
  </p:cSld>
  <p:clrMapOvr>
    <a:masterClrMapping/>
  </p:clrMapOvr>
  <p:transition xmlns:p14="http://schemas.microsoft.com/office/powerpoint/2010/main" spd="med" advClick="1"/>
</p:sld>
</file>

<file path=ppt/slides/slide4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1"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6</a:t>
            </a:r>
            <a:r>
              <a:t>.3</a:t>
            </a:r>
            <a:r>
              <a:t>   chardet</a:t>
            </a:r>
          </a:p>
        </p:txBody>
      </p:sp>
      <p:sp>
        <p:nvSpPr>
          <p:cNvPr id="3832" name="字符串编码一直是令人非常头疼的问题，尤其是在处理一些不规范的第三方网页的时候。虽然Python提供了Unicode表示的str和bytes两种数据类型，并且可以通过encode()和decode()方法转换，但是，在不知道编码的情况下，对bytes做decode()不好做。…"/>
          <p:cNvSpPr txBox="1"/>
          <p:nvPr/>
        </p:nvSpPr>
        <p:spPr>
          <a:xfrm>
            <a:off x="499044" y="844600"/>
            <a:ext cx="8145912" cy="26762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字符串编码一直是令人非常头疼的问题，尤其是在处理一些不规范的第三方网页的时候。虽然Python提供了</a:t>
            </a:r>
            <a:r>
              <a:rPr>
                <a:solidFill>
                  <a:schemeClr val="accent2">
                    <a:satOff val="-67193"/>
                    <a:lumOff val="20931"/>
                  </a:schemeClr>
                </a:solidFill>
              </a:rPr>
              <a:t>Unicode</a:t>
            </a:r>
            <a:r>
              <a:t>表示的</a:t>
            </a:r>
            <a:r>
              <a:rPr>
                <a:solidFill>
                  <a:schemeClr val="accent2">
                    <a:satOff val="-67193"/>
                    <a:lumOff val="20931"/>
                  </a:schemeClr>
                </a:solidFill>
              </a:rPr>
              <a:t>str</a:t>
            </a:r>
            <a:r>
              <a:t>和</a:t>
            </a:r>
            <a:r>
              <a:rPr>
                <a:solidFill>
                  <a:schemeClr val="accent2">
                    <a:satOff val="-67193"/>
                    <a:lumOff val="20931"/>
                  </a:schemeClr>
                </a:solidFill>
              </a:rPr>
              <a:t>bytes</a:t>
            </a:r>
            <a:r>
              <a:t>两种数据类型，并且可以通过</a:t>
            </a:r>
            <a:r>
              <a:rPr>
                <a:solidFill>
                  <a:schemeClr val="accent2">
                    <a:satOff val="-67193"/>
                    <a:lumOff val="20931"/>
                  </a:schemeClr>
                </a:solidFill>
              </a:rPr>
              <a:t>encode()</a:t>
            </a:r>
            <a:r>
              <a:t>和</a:t>
            </a:r>
            <a:r>
              <a:rPr>
                <a:solidFill>
                  <a:schemeClr val="accent2">
                    <a:satOff val="-67193"/>
                    <a:lumOff val="20931"/>
                  </a:schemeClr>
                </a:solidFill>
              </a:rPr>
              <a:t>decode()</a:t>
            </a:r>
            <a:r>
              <a:t>方法转换，但是，在不知道编码的情况下，对</a:t>
            </a:r>
            <a:r>
              <a:rPr>
                <a:solidFill>
                  <a:schemeClr val="accent2">
                    <a:satOff val="-67193"/>
                    <a:lumOff val="20931"/>
                  </a:schemeClr>
                </a:solidFill>
              </a:rPr>
              <a:t>bytes</a:t>
            </a:r>
            <a:r>
              <a:t>做</a:t>
            </a:r>
            <a:r>
              <a:rPr>
                <a:solidFill>
                  <a:schemeClr val="accent2">
                    <a:satOff val="-67193"/>
                    <a:lumOff val="20931"/>
                  </a:schemeClr>
                </a:solidFill>
              </a:rPr>
              <a:t>decode()</a:t>
            </a:r>
            <a:r>
              <a:t>不好做。</a:t>
            </a:r>
          </a:p>
          <a:p>
            <a:pPr defTabSz="457200">
              <a:defRPr>
                <a:solidFill>
                  <a:srgbClr val="000000"/>
                </a:solidFill>
                <a:latin typeface="Helvetica Neue"/>
                <a:ea typeface="Helvetica Neue"/>
                <a:cs typeface="Helvetica Neue"/>
                <a:sym typeface="Helvetica Neue"/>
              </a:defRPr>
            </a:pPr>
            <a:r>
              <a:t>       对于未知编码的</a:t>
            </a:r>
            <a:r>
              <a:rPr>
                <a:solidFill>
                  <a:schemeClr val="accent2">
                    <a:satOff val="-67193"/>
                    <a:lumOff val="20931"/>
                  </a:schemeClr>
                </a:solidFill>
              </a:rPr>
              <a:t>bytes</a:t>
            </a:r>
            <a:r>
              <a:t>，要把它转换成</a:t>
            </a:r>
            <a:r>
              <a:rPr>
                <a:solidFill>
                  <a:schemeClr val="accent2">
                    <a:satOff val="-67193"/>
                    <a:lumOff val="20931"/>
                  </a:schemeClr>
                </a:solidFill>
              </a:rPr>
              <a:t>str</a:t>
            </a:r>
            <a:r>
              <a:t>，需要先“猜测”编码。猜测的方式是先收集各种编码的特征字符，根据特征字符判断，就能有很大概率“猜对”。当然，不能从头自己写这个检测编码的功能，这样做费时费力。</a:t>
            </a:r>
            <a:r>
              <a:rPr>
                <a:solidFill>
                  <a:schemeClr val="accent2">
                    <a:satOff val="-67193"/>
                    <a:lumOff val="20931"/>
                  </a:schemeClr>
                </a:solidFill>
              </a:rPr>
              <a:t>chardet</a:t>
            </a:r>
            <a:r>
              <a:t>这个第三方库正好就派上了用场。用它来检测编码，简单易用。</a:t>
            </a:r>
          </a:p>
        </p:txBody>
      </p:sp>
      <p:sp>
        <p:nvSpPr>
          <p:cNvPr id="3833" name="形状"/>
          <p:cNvSpPr/>
          <p:nvPr/>
        </p:nvSpPr>
        <p:spPr>
          <a:xfrm>
            <a:off x="356451" y="3856194"/>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834" name="metaclass："/>
          <p:cNvSpPr txBox="1"/>
          <p:nvPr/>
        </p:nvSpPr>
        <p:spPr>
          <a:xfrm>
            <a:off x="1017007" y="3842226"/>
            <a:ext cx="1609597"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安装chardet:</a:t>
            </a:r>
          </a:p>
        </p:txBody>
      </p:sp>
      <p:sp>
        <p:nvSpPr>
          <p:cNvPr id="3835" name="如果安装了Anaconda，chardet就已经可用了。否则，需要在命令行下通过pip安装： pip install chardet…"/>
          <p:cNvSpPr txBox="1"/>
          <p:nvPr/>
        </p:nvSpPr>
        <p:spPr>
          <a:xfrm>
            <a:off x="583655" y="4610644"/>
            <a:ext cx="8145912"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如果安装了</a:t>
            </a:r>
            <a:r>
              <a:rPr>
                <a:solidFill>
                  <a:schemeClr val="accent2">
                    <a:satOff val="-67193"/>
                    <a:lumOff val="20931"/>
                  </a:schemeClr>
                </a:solidFill>
              </a:rPr>
              <a:t>Anaconda</a:t>
            </a:r>
            <a:r>
              <a:t>，</a:t>
            </a:r>
            <a:r>
              <a:rPr>
                <a:solidFill>
                  <a:schemeClr val="accent2">
                    <a:satOff val="-67193"/>
                    <a:lumOff val="20931"/>
                  </a:schemeClr>
                </a:solidFill>
              </a:rPr>
              <a:t>chardet</a:t>
            </a:r>
            <a:r>
              <a:t>就已经可用了。否则，需要在命令行下通过</a:t>
            </a:r>
            <a:r>
              <a:rPr>
                <a:solidFill>
                  <a:schemeClr val="accent2">
                    <a:satOff val="-67193"/>
                    <a:lumOff val="20931"/>
                  </a:schemeClr>
                </a:solidFill>
              </a:rPr>
              <a:t>pip</a:t>
            </a:r>
            <a:r>
              <a:t>安装： </a:t>
            </a:r>
            <a:r>
              <a:rPr>
                <a:solidFill>
                  <a:schemeClr val="accent2">
                    <a:satOff val="-67193"/>
                    <a:lumOff val="20931"/>
                  </a:schemeClr>
                </a:solidFill>
              </a:rPr>
              <a:t>pip install chardet</a:t>
            </a:r>
            <a:endParaRPr>
              <a:solidFill>
                <a:schemeClr val="accent2">
                  <a:satOff val="-67193"/>
                  <a:lumOff val="20931"/>
                </a:schemeClr>
              </a:solidFill>
            </a:endParaRPr>
          </a:p>
          <a:p>
            <a:pPr defTabSz="457200">
              <a:defRPr>
                <a:solidFill>
                  <a:srgbClr val="000000"/>
                </a:solidFill>
                <a:latin typeface="Helvetica Neue"/>
                <a:ea typeface="Helvetica Neue"/>
                <a:cs typeface="Helvetica Neue"/>
                <a:sym typeface="Helvetica Neue"/>
              </a:defRPr>
            </a:pPr>
            <a:r>
              <a:rPr>
                <a:solidFill>
                  <a:schemeClr val="accent2">
                    <a:satOff val="-67193"/>
                    <a:lumOff val="20931"/>
                  </a:schemeClr>
                </a:solidFill>
              </a:rPr>
              <a:t>        </a:t>
            </a:r>
            <a:r>
              <a:t>如果遇到Permission denied安装失败，请加上sudo重试。</a:t>
            </a:r>
          </a:p>
        </p:txBody>
      </p:sp>
    </p:spTree>
  </p:cSld>
  <p:clrMapOvr>
    <a:masterClrMapping/>
  </p:clrMapOvr>
  <p:transition xmlns:p14="http://schemas.microsoft.com/office/powerpoint/2010/main" spd="med" advClick="1"/>
</p:sld>
</file>

<file path=ppt/slides/slide4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7"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6</a:t>
            </a:r>
            <a:r>
              <a:t>.3</a:t>
            </a:r>
            <a:r>
              <a:t>   chardet</a:t>
            </a:r>
          </a:p>
        </p:txBody>
      </p:sp>
      <p:sp>
        <p:nvSpPr>
          <p:cNvPr id="3838" name="形状"/>
          <p:cNvSpPr/>
          <p:nvPr/>
        </p:nvSpPr>
        <p:spPr>
          <a:xfrm>
            <a:off x="496410" y="898390"/>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839" name="metaclass："/>
          <p:cNvSpPr txBox="1"/>
          <p:nvPr/>
        </p:nvSpPr>
        <p:spPr>
          <a:xfrm>
            <a:off x="1156967" y="884422"/>
            <a:ext cx="1609597"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使用chardet:</a:t>
            </a:r>
          </a:p>
        </p:txBody>
      </p:sp>
      <p:sp>
        <p:nvSpPr>
          <p:cNvPr id="3840" name="检测出的编码是ascii，注意到还有个confidence字段，表示检测的概率是1.0（即100%）。…"/>
          <p:cNvSpPr txBox="1"/>
          <p:nvPr/>
        </p:nvSpPr>
        <p:spPr>
          <a:xfrm>
            <a:off x="499044" y="3064580"/>
            <a:ext cx="8145912"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检测出的编码是</a:t>
            </a:r>
            <a:r>
              <a:rPr>
                <a:solidFill>
                  <a:schemeClr val="accent2">
                    <a:satOff val="-67193"/>
                    <a:lumOff val="20931"/>
                  </a:schemeClr>
                </a:solidFill>
              </a:rPr>
              <a:t>ascii</a:t>
            </a:r>
            <a:r>
              <a:t>，注意到还有个</a:t>
            </a:r>
            <a:r>
              <a:rPr>
                <a:solidFill>
                  <a:schemeClr val="accent2">
                    <a:satOff val="-67193"/>
                    <a:lumOff val="20931"/>
                  </a:schemeClr>
                </a:solidFill>
              </a:rPr>
              <a:t>confidence</a:t>
            </a:r>
            <a:r>
              <a:t>字段，表示检测的概率是1.0（即100%）。</a:t>
            </a:r>
          </a:p>
          <a:p>
            <a:pPr defTabSz="457200">
              <a:defRPr>
                <a:solidFill>
                  <a:srgbClr val="000000"/>
                </a:solidFill>
                <a:latin typeface="Helvetica Neue"/>
                <a:ea typeface="Helvetica Neue"/>
                <a:cs typeface="Helvetica Neue"/>
                <a:sym typeface="Helvetica Neue"/>
              </a:defRPr>
            </a:pPr>
            <a:r>
              <a:t>        来试试检测GBK编码的中文：</a:t>
            </a:r>
          </a:p>
        </p:txBody>
      </p:sp>
      <p:sp>
        <p:nvSpPr>
          <p:cNvPr id="3841" name="当拿到一个bytes时，就可以对其检测编码。用chardet检测编码，只需要一行代码："/>
          <p:cNvSpPr txBox="1"/>
          <p:nvPr/>
        </p:nvSpPr>
        <p:spPr>
          <a:xfrm>
            <a:off x="518987" y="1427480"/>
            <a:ext cx="8275247"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当拿到一个</a:t>
            </a:r>
            <a:r>
              <a:rPr>
                <a:solidFill>
                  <a:schemeClr val="accent2">
                    <a:satOff val="-67193"/>
                    <a:lumOff val="20931"/>
                  </a:schemeClr>
                </a:solidFill>
              </a:rPr>
              <a:t>bytes</a:t>
            </a:r>
            <a:r>
              <a:t>时，就可以对其检测编码。用</a:t>
            </a:r>
            <a:r>
              <a:rPr>
                <a:solidFill>
                  <a:schemeClr val="accent2">
                    <a:satOff val="-67193"/>
                    <a:lumOff val="20931"/>
                  </a:schemeClr>
                </a:solidFill>
              </a:rPr>
              <a:t>chardet</a:t>
            </a:r>
            <a:r>
              <a:t>检测编码，只需要一行代码：</a:t>
            </a:r>
          </a:p>
        </p:txBody>
      </p:sp>
      <p:pic>
        <p:nvPicPr>
          <p:cNvPr id="3842" name="图像" descr="图像"/>
          <p:cNvPicPr>
            <a:picLocks noChangeAspect="1"/>
          </p:cNvPicPr>
          <p:nvPr/>
        </p:nvPicPr>
        <p:blipFill>
          <a:blip r:embed="rId2">
            <a:extLst/>
          </a:blip>
          <a:stretch>
            <a:fillRect/>
          </a:stretch>
        </p:blipFill>
        <p:spPr>
          <a:xfrm>
            <a:off x="1803400" y="2128416"/>
            <a:ext cx="5537200" cy="660401"/>
          </a:xfrm>
          <a:prstGeom prst="rect">
            <a:avLst/>
          </a:prstGeom>
          <a:ln w="12700">
            <a:miter lim="400000"/>
          </a:ln>
        </p:spPr>
      </p:pic>
      <p:pic>
        <p:nvPicPr>
          <p:cNvPr id="3843" name="图像" descr="图像"/>
          <p:cNvPicPr>
            <a:picLocks noChangeAspect="1"/>
          </p:cNvPicPr>
          <p:nvPr/>
        </p:nvPicPr>
        <p:blipFill>
          <a:blip r:embed="rId3">
            <a:extLst/>
          </a:blip>
          <a:stretch>
            <a:fillRect/>
          </a:stretch>
        </p:blipFill>
        <p:spPr>
          <a:xfrm>
            <a:off x="990600" y="4333390"/>
            <a:ext cx="7162800" cy="609601"/>
          </a:xfrm>
          <a:prstGeom prst="rect">
            <a:avLst/>
          </a:prstGeom>
          <a:ln w="12700">
            <a:miter lim="400000"/>
          </a:ln>
        </p:spPr>
      </p:pic>
      <p:sp>
        <p:nvSpPr>
          <p:cNvPr id="3844" name="检测的编码是GB2312，注意到GBK是GB2312的超集，两者是同一种编码，检测正确的概率是74%，language字段指出的语言是'Chinese'。"/>
          <p:cNvSpPr txBox="1"/>
          <p:nvPr/>
        </p:nvSpPr>
        <p:spPr>
          <a:xfrm>
            <a:off x="546548" y="5155059"/>
            <a:ext cx="8050904"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检测的编码是</a:t>
            </a:r>
            <a:r>
              <a:rPr>
                <a:solidFill>
                  <a:schemeClr val="accent2">
                    <a:satOff val="-67193"/>
                    <a:lumOff val="20931"/>
                  </a:schemeClr>
                </a:solidFill>
              </a:rPr>
              <a:t>GB2312</a:t>
            </a:r>
            <a:r>
              <a:t>，注意到</a:t>
            </a:r>
            <a:r>
              <a:rPr>
                <a:solidFill>
                  <a:schemeClr val="accent2">
                    <a:satOff val="-67193"/>
                    <a:lumOff val="20931"/>
                  </a:schemeClr>
                </a:solidFill>
              </a:rPr>
              <a:t>GBK</a:t>
            </a:r>
            <a:r>
              <a:t>是</a:t>
            </a:r>
            <a:r>
              <a:rPr>
                <a:solidFill>
                  <a:schemeClr val="accent2">
                    <a:satOff val="-67193"/>
                    <a:lumOff val="20931"/>
                  </a:schemeClr>
                </a:solidFill>
              </a:rPr>
              <a:t>GB2312</a:t>
            </a:r>
            <a:r>
              <a:t>的超集，两者是同一种编码，检测正确的概率是74%，</a:t>
            </a:r>
            <a:r>
              <a:rPr>
                <a:solidFill>
                  <a:schemeClr val="accent2">
                    <a:satOff val="-67193"/>
                    <a:lumOff val="20931"/>
                  </a:schemeClr>
                </a:solidFill>
              </a:rPr>
              <a:t>language</a:t>
            </a:r>
            <a:r>
              <a:t>字段指出的语言是'</a:t>
            </a:r>
            <a:r>
              <a:rPr>
                <a:solidFill>
                  <a:schemeClr val="accent2">
                    <a:satOff val="-67193"/>
                    <a:lumOff val="20931"/>
                  </a:schemeClr>
                </a:solidFill>
              </a:rPr>
              <a:t>Chinese'</a:t>
            </a:r>
            <a:r>
              <a:t>。</a:t>
            </a:r>
          </a:p>
        </p:txBody>
      </p:sp>
    </p:spTree>
  </p:cSld>
  <p:clrMapOvr>
    <a:masterClrMapping/>
  </p:clrMapOvr>
  <p:transition xmlns:p14="http://schemas.microsoft.com/office/powerpoint/2010/main" spd="med" advClick="1"/>
</p:sld>
</file>

<file path=ppt/slides/slide4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6"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6</a:t>
            </a:r>
            <a:r>
              <a:t>.3</a:t>
            </a:r>
            <a:r>
              <a:t>   chardet</a:t>
            </a:r>
          </a:p>
        </p:txBody>
      </p:sp>
      <p:sp>
        <p:nvSpPr>
          <p:cNvPr id="3847" name="再试试对日文进行检测："/>
          <p:cNvSpPr txBox="1"/>
          <p:nvPr/>
        </p:nvSpPr>
        <p:spPr>
          <a:xfrm>
            <a:off x="499044" y="2346123"/>
            <a:ext cx="814591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再试试对日文进行检测：</a:t>
            </a:r>
          </a:p>
        </p:txBody>
      </p:sp>
      <p:sp>
        <p:nvSpPr>
          <p:cNvPr id="3848" name="对UTF-8编码进行检测："/>
          <p:cNvSpPr txBox="1"/>
          <p:nvPr/>
        </p:nvSpPr>
        <p:spPr>
          <a:xfrm>
            <a:off x="434377" y="746345"/>
            <a:ext cx="8275247"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对UTF-8编码进行检测：</a:t>
            </a:r>
          </a:p>
        </p:txBody>
      </p:sp>
      <p:sp>
        <p:nvSpPr>
          <p:cNvPr id="3849" name="可见，用chardet检测编码，使用简单。获取到编码后，再转换为str，就可以方便后续处理。…"/>
          <p:cNvSpPr txBox="1"/>
          <p:nvPr/>
        </p:nvSpPr>
        <p:spPr>
          <a:xfrm>
            <a:off x="471903" y="4577967"/>
            <a:ext cx="8050905" cy="1050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可见，用</a:t>
            </a:r>
            <a:r>
              <a:rPr>
                <a:solidFill>
                  <a:schemeClr val="accent2">
                    <a:satOff val="-67193"/>
                    <a:lumOff val="20931"/>
                  </a:schemeClr>
                </a:solidFill>
              </a:rPr>
              <a:t>chardet</a:t>
            </a:r>
            <a:r>
              <a:t>检测编码，使用简单。获取到编码后，再转换为</a:t>
            </a:r>
            <a:r>
              <a:rPr>
                <a:solidFill>
                  <a:schemeClr val="accent2">
                    <a:satOff val="-67193"/>
                    <a:lumOff val="20931"/>
                  </a:schemeClr>
                </a:solidFill>
              </a:rPr>
              <a:t>str</a:t>
            </a:r>
            <a:r>
              <a:t>，就可以方便后续处理。</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chardet</a:t>
            </a:r>
            <a:r>
              <a:t>支持检测的编码列表请参考官方文档</a:t>
            </a:r>
            <a:r>
              <a:rPr>
                <a:solidFill>
                  <a:schemeClr val="accent4">
                    <a:satOff val="-1335"/>
                    <a:lumOff val="-10274"/>
                  </a:schemeClr>
                </a:solidFill>
                <a:hlinkClick r:id="rId2" invalidUrl="" action="" tgtFrame="" tooltip="" history="1" highlightClick="0" endSnd="0"/>
              </a:rPr>
              <a:t>Supported encodings</a:t>
            </a:r>
            <a:r>
              <a:t>。</a:t>
            </a:r>
          </a:p>
        </p:txBody>
      </p:sp>
      <p:pic>
        <p:nvPicPr>
          <p:cNvPr id="3850" name="图像" descr="图像"/>
          <p:cNvPicPr>
            <a:picLocks noChangeAspect="1"/>
          </p:cNvPicPr>
          <p:nvPr/>
        </p:nvPicPr>
        <p:blipFill>
          <a:blip r:embed="rId3">
            <a:extLst/>
          </a:blip>
          <a:stretch>
            <a:fillRect/>
          </a:stretch>
        </p:blipFill>
        <p:spPr>
          <a:xfrm>
            <a:off x="1828800" y="1378410"/>
            <a:ext cx="5486400" cy="647701"/>
          </a:xfrm>
          <a:prstGeom prst="rect">
            <a:avLst/>
          </a:prstGeom>
          <a:ln w="12700">
            <a:miter lim="400000"/>
          </a:ln>
        </p:spPr>
      </p:pic>
      <p:pic>
        <p:nvPicPr>
          <p:cNvPr id="3851" name="图像" descr="图像"/>
          <p:cNvPicPr>
            <a:picLocks noChangeAspect="1"/>
          </p:cNvPicPr>
          <p:nvPr/>
        </p:nvPicPr>
        <p:blipFill>
          <a:blip r:embed="rId4">
            <a:extLst/>
          </a:blip>
          <a:stretch>
            <a:fillRect/>
          </a:stretch>
        </p:blipFill>
        <p:spPr>
          <a:xfrm>
            <a:off x="1530350" y="3361715"/>
            <a:ext cx="6083300" cy="609601"/>
          </a:xfrm>
          <a:prstGeom prst="rect">
            <a:avLst/>
          </a:prstGeom>
          <a:ln w="12700">
            <a:miter lim="400000"/>
          </a:ln>
        </p:spPr>
      </p:pic>
    </p:spTree>
  </p:cSld>
  <p:clrMapOvr>
    <a:masterClrMapping/>
  </p:clrMapOvr>
  <p:transition xmlns:p14="http://schemas.microsoft.com/office/powerpoint/2010/main" spd="med" advClick="1"/>
</p:sld>
</file>

<file path=ppt/slides/slide4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3"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6</a:t>
            </a:r>
            <a:r>
              <a:t>.3</a:t>
            </a:r>
            <a:r>
              <a:t>   psutil</a:t>
            </a:r>
          </a:p>
        </p:txBody>
      </p:sp>
      <p:sp>
        <p:nvSpPr>
          <p:cNvPr id="3854" name="用Python来编写脚本简化日常的运维工作是Python的一个重要用途。在Linux下，有许多系统命令可以让我们时刻监控系统运行的状态，如ps，top，free等等。要获取这些系统信息，Python可以通过subprocess模块调用并获取结果。但这样做显得很麻烦，尤其是要写很多解析代码。…"/>
          <p:cNvSpPr txBox="1"/>
          <p:nvPr/>
        </p:nvSpPr>
        <p:spPr>
          <a:xfrm>
            <a:off x="434377" y="895635"/>
            <a:ext cx="8275247" cy="26698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用Python来编写脚本简化日常的运维工作是Python的一个重要用途。在</a:t>
            </a:r>
            <a:r>
              <a:rPr>
                <a:solidFill>
                  <a:schemeClr val="accent2">
                    <a:satOff val="-67193"/>
                    <a:lumOff val="20931"/>
                  </a:schemeClr>
                </a:solidFill>
              </a:rPr>
              <a:t>Linux</a:t>
            </a:r>
            <a:r>
              <a:t>下，有许多系统命令可以让我们时刻监控系统运行的状态，如</a:t>
            </a:r>
            <a:r>
              <a:rPr>
                <a:solidFill>
                  <a:schemeClr val="accent2">
                    <a:satOff val="-67193"/>
                    <a:lumOff val="20931"/>
                  </a:schemeClr>
                </a:solidFill>
              </a:rPr>
              <a:t>ps，top，free</a:t>
            </a:r>
            <a:r>
              <a:t>等等。要获取这些系统信息，Python可以通过</a:t>
            </a:r>
            <a:r>
              <a:rPr>
                <a:solidFill>
                  <a:schemeClr val="accent2">
                    <a:satOff val="-67193"/>
                    <a:lumOff val="20931"/>
                  </a:schemeClr>
                </a:solidFill>
              </a:rPr>
              <a:t>subprocess</a:t>
            </a:r>
            <a:r>
              <a:t>模块调用并获取结果。但这样做显得很麻烦，尤其是要写很多解析代码。</a:t>
            </a:r>
          </a:p>
          <a:p>
            <a:pPr defTabSz="457200">
              <a:defRPr>
                <a:solidFill>
                  <a:srgbClr val="000000"/>
                </a:solidFill>
                <a:latin typeface="Helvetica Neue"/>
                <a:ea typeface="Helvetica Neue"/>
                <a:cs typeface="Helvetica Neue"/>
                <a:sym typeface="Helvetica Neue"/>
              </a:defRPr>
            </a:pPr>
            <a:r>
              <a:t>        在Python中获取系统信息的另一个好办法是使用</a:t>
            </a:r>
            <a:r>
              <a:rPr>
                <a:solidFill>
                  <a:schemeClr val="accent2">
                    <a:satOff val="-67193"/>
                    <a:lumOff val="20931"/>
                  </a:schemeClr>
                </a:solidFill>
              </a:rPr>
              <a:t>psutil</a:t>
            </a:r>
            <a:r>
              <a:t>这个第三方模块。顾名思义，</a:t>
            </a:r>
            <a:r>
              <a:rPr>
                <a:solidFill>
                  <a:schemeClr val="accent2">
                    <a:satOff val="-67193"/>
                    <a:lumOff val="20931"/>
                  </a:schemeClr>
                </a:solidFill>
              </a:rPr>
              <a:t>psutil = process and system utilities</a:t>
            </a:r>
            <a:r>
              <a:t>，它不仅可以通过一两行代码实现系统监控，还可以跨平台使用，支持</a:t>
            </a:r>
            <a:r>
              <a:rPr>
                <a:solidFill>
                  <a:schemeClr val="accent2">
                    <a:satOff val="-67193"/>
                    <a:lumOff val="20931"/>
                  </a:schemeClr>
                </a:solidFill>
              </a:rPr>
              <a:t>Linux／UNIX／OSX／Windows</a:t>
            </a:r>
            <a:r>
              <a:t>等，是系统管理员和运维不可或缺的必备模块。</a:t>
            </a:r>
          </a:p>
        </p:txBody>
      </p:sp>
      <p:sp>
        <p:nvSpPr>
          <p:cNvPr id="3855" name="形状"/>
          <p:cNvSpPr/>
          <p:nvPr/>
        </p:nvSpPr>
        <p:spPr>
          <a:xfrm>
            <a:off x="356451" y="3856194"/>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856" name="metaclass："/>
          <p:cNvSpPr txBox="1"/>
          <p:nvPr/>
        </p:nvSpPr>
        <p:spPr>
          <a:xfrm>
            <a:off x="1017007" y="3842226"/>
            <a:ext cx="1345437"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安装psutil:</a:t>
            </a:r>
          </a:p>
        </p:txBody>
      </p:sp>
      <p:sp>
        <p:nvSpPr>
          <p:cNvPr id="3857" name="如果安装了Anaconda，psutil就已经可用了。否则，需要在命令行下通过pip安装： pip install psutil…"/>
          <p:cNvSpPr txBox="1"/>
          <p:nvPr/>
        </p:nvSpPr>
        <p:spPr>
          <a:xfrm>
            <a:off x="550941" y="4566010"/>
            <a:ext cx="8192006" cy="10567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如果安装了</a:t>
            </a:r>
            <a:r>
              <a:rPr>
                <a:solidFill>
                  <a:schemeClr val="accent2">
                    <a:satOff val="-67193"/>
                    <a:lumOff val="20931"/>
                  </a:schemeClr>
                </a:solidFill>
              </a:rPr>
              <a:t>Anaconda</a:t>
            </a:r>
            <a:r>
              <a:t>，</a:t>
            </a:r>
            <a:r>
              <a:rPr>
                <a:solidFill>
                  <a:schemeClr val="accent2">
                    <a:satOff val="-67193"/>
                    <a:lumOff val="20931"/>
                  </a:schemeClr>
                </a:solidFill>
              </a:rPr>
              <a:t>psutil</a:t>
            </a:r>
            <a:r>
              <a:t>就已经可用了。否则，需要在命令行下通过pip安装： </a:t>
            </a:r>
            <a:r>
              <a:rPr>
                <a:solidFill>
                  <a:schemeClr val="accent2">
                    <a:satOff val="-67193"/>
                    <a:lumOff val="20931"/>
                  </a:schemeClr>
                </a:solidFill>
              </a:rPr>
              <a:t>pip install psutil</a:t>
            </a:r>
            <a:endParaRPr>
              <a:solidFill>
                <a:schemeClr val="accent2">
                  <a:satOff val="-67193"/>
                  <a:lumOff val="20931"/>
                </a:schemeClr>
              </a:solidFill>
            </a:endParaRPr>
          </a:p>
          <a:p>
            <a:pPr defTabSz="457200">
              <a:defRPr>
                <a:solidFill>
                  <a:srgbClr val="000000"/>
                </a:solidFill>
                <a:latin typeface="Helvetica Neue"/>
                <a:ea typeface="Helvetica Neue"/>
                <a:cs typeface="Helvetica Neue"/>
                <a:sym typeface="Helvetica Neue"/>
              </a:defRPr>
            </a:pPr>
            <a:r>
              <a:rPr>
                <a:solidFill>
                  <a:schemeClr val="accent2">
                    <a:satOff val="-67193"/>
                    <a:lumOff val="20931"/>
                  </a:schemeClr>
                </a:solidFill>
              </a:rPr>
              <a:t>        </a:t>
            </a:r>
            <a:r>
              <a:t>如果遇到</a:t>
            </a:r>
            <a:r>
              <a:rPr>
                <a:solidFill>
                  <a:schemeClr val="accent2">
                    <a:satOff val="-67193"/>
                    <a:lumOff val="20931"/>
                  </a:schemeClr>
                </a:solidFill>
              </a:rPr>
              <a:t>Permission denied</a:t>
            </a:r>
            <a:r>
              <a:t>安装失败，请加上</a:t>
            </a:r>
            <a:r>
              <a:rPr>
                <a:solidFill>
                  <a:schemeClr val="accent2">
                    <a:satOff val="-67193"/>
                    <a:lumOff val="20931"/>
                  </a:schemeClr>
                </a:solidFill>
              </a:rPr>
              <a:t>sudo</a:t>
            </a:r>
            <a:r>
              <a:t>重试。</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Rectangle 1"/>
          <p:cNvSpPr txBox="1"/>
          <p:nvPr/>
        </p:nvSpPr>
        <p:spPr>
          <a:xfrm>
            <a:off x="504984" y="1784370"/>
            <a:ext cx="4536503"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p>
            <a:pPr algn="r">
              <a:defRPr>
                <a:solidFill>
                  <a:srgbClr val="191919"/>
                </a:solidFill>
                <a:latin typeface="微软雅黑"/>
                <a:ea typeface="微软雅黑"/>
                <a:cs typeface="微软雅黑"/>
                <a:sym typeface="微软雅黑"/>
              </a:defRPr>
            </a:pPr>
            <a:r>
              <a:t>要计算</a:t>
            </a:r>
            <a:r>
              <a:rPr>
                <a:solidFill>
                  <a:srgbClr val="405E7E"/>
                </a:solidFill>
              </a:rPr>
              <a:t>str</a:t>
            </a:r>
            <a:r>
              <a:t>包含多少个字符，可以用</a:t>
            </a:r>
            <a:r>
              <a:rPr>
                <a:solidFill>
                  <a:srgbClr val="405E7E"/>
                </a:solidFill>
              </a:rPr>
              <a:t>len()</a:t>
            </a:r>
            <a:r>
              <a:t>函数 </a:t>
            </a:r>
          </a:p>
        </p:txBody>
      </p:sp>
      <p:sp>
        <p:nvSpPr>
          <p:cNvPr id="490" name="Rectangle 2"/>
          <p:cNvSpPr txBox="1"/>
          <p:nvPr/>
        </p:nvSpPr>
        <p:spPr>
          <a:xfrm>
            <a:off x="323527" y="3489029"/>
            <a:ext cx="7597600"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p>
            <a:pPr>
              <a:defRPr>
                <a:solidFill>
                  <a:srgbClr val="405E7E"/>
                </a:solidFill>
                <a:latin typeface="微软雅黑"/>
                <a:ea typeface="微软雅黑"/>
                <a:cs typeface="微软雅黑"/>
                <a:sym typeface="微软雅黑"/>
              </a:defRPr>
            </a:pPr>
            <a:r>
              <a:t>len()</a:t>
            </a:r>
            <a:r>
              <a:rPr>
                <a:solidFill>
                  <a:srgbClr val="191919"/>
                </a:solidFill>
              </a:rPr>
              <a:t>函数计算的是</a:t>
            </a:r>
            <a:r>
              <a:t>str</a:t>
            </a:r>
            <a:r>
              <a:rPr>
                <a:solidFill>
                  <a:srgbClr val="191919"/>
                </a:solidFill>
              </a:rPr>
              <a:t>的字符数，如果换成</a:t>
            </a:r>
            <a:r>
              <a:t>bytes</a:t>
            </a:r>
            <a:r>
              <a:rPr>
                <a:solidFill>
                  <a:srgbClr val="191919"/>
                </a:solidFill>
              </a:rPr>
              <a:t>，</a:t>
            </a:r>
            <a:r>
              <a:t>len()</a:t>
            </a:r>
            <a:r>
              <a:rPr>
                <a:solidFill>
                  <a:srgbClr val="191919"/>
                </a:solidFill>
              </a:rPr>
              <a:t>函数就计算字节数： </a:t>
            </a:r>
          </a:p>
        </p:txBody>
      </p:sp>
      <p:sp>
        <p:nvSpPr>
          <p:cNvPr id="491" name="3.3 输入和输出"/>
          <p:cNvSpPr txBox="1"/>
          <p:nvPr/>
        </p:nvSpPr>
        <p:spPr>
          <a:xfrm>
            <a:off x="-4947"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4.2	</a:t>
            </a:r>
            <a:r>
              <a:t>字符串和编码</a:t>
            </a:r>
          </a:p>
        </p:txBody>
      </p:sp>
      <p:sp>
        <p:nvSpPr>
          <p:cNvPr id="492" name="输入："/>
          <p:cNvSpPr txBox="1"/>
          <p:nvPr/>
        </p:nvSpPr>
        <p:spPr>
          <a:xfrm>
            <a:off x="1033250" y="986014"/>
            <a:ext cx="2034289"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2400">
                <a:solidFill>
                  <a:srgbClr val="000000"/>
                </a:solidFill>
                <a:latin typeface="微软雅黑"/>
                <a:ea typeface="微软雅黑"/>
                <a:cs typeface="微软雅黑"/>
                <a:sym typeface="微软雅黑"/>
              </a:defRPr>
            </a:pPr>
            <a:r>
              <a:t>python</a:t>
            </a:r>
            <a:r>
              <a:t>编码</a:t>
            </a:r>
            <a:r>
              <a:t>：</a:t>
            </a:r>
          </a:p>
        </p:txBody>
      </p:sp>
      <p:sp>
        <p:nvSpPr>
          <p:cNvPr id="493"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pic>
        <p:nvPicPr>
          <p:cNvPr id="494" name="Picture 3" descr="Picture 3"/>
          <p:cNvPicPr>
            <a:picLocks noChangeAspect="1"/>
          </p:cNvPicPr>
          <p:nvPr/>
        </p:nvPicPr>
        <p:blipFill>
          <a:blip r:embed="rId2">
            <a:extLst/>
          </a:blip>
          <a:stretch>
            <a:fillRect/>
          </a:stretch>
        </p:blipFill>
        <p:spPr>
          <a:xfrm>
            <a:off x="3402247" y="2481129"/>
            <a:ext cx="1440161" cy="720081"/>
          </a:xfrm>
          <a:prstGeom prst="rect">
            <a:avLst/>
          </a:prstGeom>
          <a:ln w="12700">
            <a:miter lim="400000"/>
          </a:ln>
        </p:spPr>
      </p:pic>
      <p:pic>
        <p:nvPicPr>
          <p:cNvPr id="495" name="Picture 4" descr="Picture 4"/>
          <p:cNvPicPr>
            <a:picLocks noChangeAspect="1"/>
          </p:cNvPicPr>
          <p:nvPr/>
        </p:nvPicPr>
        <p:blipFill>
          <a:blip r:embed="rId3">
            <a:extLst/>
          </a:blip>
          <a:stretch>
            <a:fillRect/>
          </a:stretch>
        </p:blipFill>
        <p:spPr>
          <a:xfrm>
            <a:off x="2292123" y="4466492"/>
            <a:ext cx="3660408" cy="1224137"/>
          </a:xfrm>
          <a:prstGeom prst="rect">
            <a:avLst/>
          </a:prstGeom>
          <a:ln w="12700">
            <a:miter lim="400000"/>
          </a:ln>
        </p:spPr>
      </p:pic>
    </p:spTree>
  </p:cSld>
  <p:clrMapOvr>
    <a:masterClrMapping/>
  </p:clrMapOvr>
  <p:transition xmlns:p14="http://schemas.microsoft.com/office/powerpoint/2010/main" spd="med" advClick="1"/>
</p:sld>
</file>

<file path=ppt/slides/slide4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9"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6</a:t>
            </a:r>
            <a:r>
              <a:t>.3</a:t>
            </a:r>
            <a:r>
              <a:t>   psutil</a:t>
            </a:r>
          </a:p>
        </p:txBody>
      </p:sp>
      <p:sp>
        <p:nvSpPr>
          <p:cNvPr id="3860" name="形状"/>
          <p:cNvSpPr/>
          <p:nvPr/>
        </p:nvSpPr>
        <p:spPr>
          <a:xfrm>
            <a:off x="412434" y="842407"/>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861" name="metaclass："/>
          <p:cNvSpPr txBox="1"/>
          <p:nvPr/>
        </p:nvSpPr>
        <p:spPr>
          <a:xfrm>
            <a:off x="1072991" y="828438"/>
            <a:ext cx="1736597"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获取CPU信息:</a:t>
            </a:r>
          </a:p>
        </p:txBody>
      </p:sp>
      <p:sp>
        <p:nvSpPr>
          <p:cNvPr id="3862" name="统计CPU的用户／系统／空闲时间："/>
          <p:cNvSpPr txBox="1"/>
          <p:nvPr/>
        </p:nvSpPr>
        <p:spPr>
          <a:xfrm>
            <a:off x="475997" y="3437006"/>
            <a:ext cx="819200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统计CPU的用户／系统／空闲时间：</a:t>
            </a:r>
          </a:p>
        </p:txBody>
      </p:sp>
      <p:sp>
        <p:nvSpPr>
          <p:cNvPr id="3863" name="先来获取CPU的信息："/>
          <p:cNvSpPr txBox="1"/>
          <p:nvPr/>
        </p:nvSpPr>
        <p:spPr>
          <a:xfrm>
            <a:off x="982187" y="1394082"/>
            <a:ext cx="2411173"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先来获取CPU的信息：</a:t>
            </a:r>
          </a:p>
        </p:txBody>
      </p:sp>
      <p:pic>
        <p:nvPicPr>
          <p:cNvPr id="3864" name="图像" descr="图像"/>
          <p:cNvPicPr>
            <a:picLocks noChangeAspect="1"/>
          </p:cNvPicPr>
          <p:nvPr/>
        </p:nvPicPr>
        <p:blipFill>
          <a:blip r:embed="rId2">
            <a:extLst/>
          </a:blip>
          <a:stretch>
            <a:fillRect/>
          </a:stretch>
        </p:blipFill>
        <p:spPr>
          <a:xfrm>
            <a:off x="2324100" y="1903265"/>
            <a:ext cx="4495800" cy="1282701"/>
          </a:xfrm>
          <a:prstGeom prst="rect">
            <a:avLst/>
          </a:prstGeom>
          <a:ln w="12700">
            <a:miter lim="400000"/>
          </a:ln>
        </p:spPr>
      </p:pic>
      <p:pic>
        <p:nvPicPr>
          <p:cNvPr id="3865" name="图像" descr="图像"/>
          <p:cNvPicPr>
            <a:picLocks noChangeAspect="1"/>
          </p:cNvPicPr>
          <p:nvPr/>
        </p:nvPicPr>
        <p:blipFill>
          <a:blip r:embed="rId3">
            <a:extLst/>
          </a:blip>
          <a:stretch>
            <a:fillRect/>
          </a:stretch>
        </p:blipFill>
        <p:spPr>
          <a:xfrm>
            <a:off x="1492250" y="4096987"/>
            <a:ext cx="6159500" cy="431801"/>
          </a:xfrm>
          <a:prstGeom prst="rect">
            <a:avLst/>
          </a:prstGeom>
          <a:ln w="12700">
            <a:miter lim="400000"/>
          </a:ln>
        </p:spPr>
      </p:pic>
      <p:sp>
        <p:nvSpPr>
          <p:cNvPr id="3866" name="再实现类似top命令的CPU使用率，每秒刷新一次，累计5次："/>
          <p:cNvSpPr txBox="1"/>
          <p:nvPr/>
        </p:nvSpPr>
        <p:spPr>
          <a:xfrm>
            <a:off x="973024" y="4779829"/>
            <a:ext cx="6306059"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再实现类似</a:t>
            </a:r>
            <a:r>
              <a:rPr>
                <a:solidFill>
                  <a:schemeClr val="accent2">
                    <a:satOff val="-67193"/>
                    <a:lumOff val="20931"/>
                  </a:schemeClr>
                </a:solidFill>
              </a:rPr>
              <a:t>top</a:t>
            </a:r>
            <a:r>
              <a:t>命令的CPU使用率，每秒刷新一次，累计5次：</a:t>
            </a:r>
          </a:p>
        </p:txBody>
      </p:sp>
      <p:pic>
        <p:nvPicPr>
          <p:cNvPr id="3867" name="图像" descr="图像"/>
          <p:cNvPicPr>
            <a:picLocks noChangeAspect="1"/>
          </p:cNvPicPr>
          <p:nvPr/>
        </p:nvPicPr>
        <p:blipFill>
          <a:blip r:embed="rId4">
            <a:extLst/>
          </a:blip>
          <a:stretch>
            <a:fillRect/>
          </a:stretch>
        </p:blipFill>
        <p:spPr>
          <a:xfrm>
            <a:off x="1999753" y="5293163"/>
            <a:ext cx="5144494" cy="1480991"/>
          </a:xfrm>
          <a:prstGeom prst="rect">
            <a:avLst/>
          </a:prstGeom>
          <a:ln w="12700">
            <a:miter lim="400000"/>
          </a:ln>
        </p:spPr>
      </p:pic>
    </p:spTree>
  </p:cSld>
  <p:clrMapOvr>
    <a:masterClrMapping/>
  </p:clrMapOvr>
  <p:transition xmlns:p14="http://schemas.microsoft.com/office/powerpoint/2010/main" spd="med" advClick="1"/>
</p:sld>
</file>

<file path=ppt/slides/slide4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9"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6</a:t>
            </a:r>
            <a:r>
              <a:t>.3</a:t>
            </a:r>
            <a:r>
              <a:t>   psutil</a:t>
            </a:r>
          </a:p>
        </p:txBody>
      </p:sp>
      <p:sp>
        <p:nvSpPr>
          <p:cNvPr id="3870" name="形状"/>
          <p:cNvSpPr/>
          <p:nvPr/>
        </p:nvSpPr>
        <p:spPr>
          <a:xfrm>
            <a:off x="412434" y="842407"/>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871" name="metaclass："/>
          <p:cNvSpPr txBox="1"/>
          <p:nvPr/>
        </p:nvSpPr>
        <p:spPr>
          <a:xfrm>
            <a:off x="1072991" y="828438"/>
            <a:ext cx="1698751"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获取内存信息:</a:t>
            </a:r>
          </a:p>
        </p:txBody>
      </p:sp>
      <p:sp>
        <p:nvSpPr>
          <p:cNvPr id="3872" name="返回的是字节为单位的整数，可以看到，总内存大小是8589934592 = 8 GB，已用4680957952 = 5.24 GB，使用了67.8%。…"/>
          <p:cNvSpPr txBox="1"/>
          <p:nvPr/>
        </p:nvSpPr>
        <p:spPr>
          <a:xfrm>
            <a:off x="475997" y="4360737"/>
            <a:ext cx="8192006"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返回的是字节为单位的整数，可以看到，总内存大小是8589934592 = 8 GB，已用4680957952 = 5.24 GB，使用了67.8%。</a:t>
            </a:r>
          </a:p>
          <a:p>
            <a:pPr defTabSz="457200">
              <a:defRPr>
                <a:solidFill>
                  <a:srgbClr val="000000"/>
                </a:solidFill>
                <a:latin typeface="Helvetica Neue"/>
                <a:ea typeface="Helvetica Neue"/>
                <a:cs typeface="Helvetica Neue"/>
                <a:sym typeface="Helvetica Neue"/>
              </a:defRPr>
            </a:pPr>
            <a:r>
              <a:t>而交换区大小是 0 。</a:t>
            </a:r>
          </a:p>
        </p:txBody>
      </p:sp>
      <p:sp>
        <p:nvSpPr>
          <p:cNvPr id="3873" name="使用psutil获取物理内存和交换内存信息，分别使用："/>
          <p:cNvSpPr txBox="1"/>
          <p:nvPr/>
        </p:nvSpPr>
        <p:spPr>
          <a:xfrm>
            <a:off x="963526" y="1655340"/>
            <a:ext cx="5455210"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使用psutil获取物理内存和交换内存信息，分别使用：</a:t>
            </a:r>
          </a:p>
        </p:txBody>
      </p:sp>
      <p:pic>
        <p:nvPicPr>
          <p:cNvPr id="3874" name="图像" descr="图像"/>
          <p:cNvPicPr>
            <a:picLocks noChangeAspect="1"/>
          </p:cNvPicPr>
          <p:nvPr/>
        </p:nvPicPr>
        <p:blipFill>
          <a:blip r:embed="rId2">
            <a:extLst/>
          </a:blip>
          <a:stretch>
            <a:fillRect/>
          </a:stretch>
        </p:blipFill>
        <p:spPr>
          <a:xfrm>
            <a:off x="977900" y="2704508"/>
            <a:ext cx="7188200" cy="1016001"/>
          </a:xfrm>
          <a:prstGeom prst="rect">
            <a:avLst/>
          </a:prstGeom>
          <a:ln w="12700">
            <a:miter lim="400000"/>
          </a:ln>
        </p:spPr>
      </p:pic>
    </p:spTree>
  </p:cSld>
  <p:clrMapOvr>
    <a:masterClrMapping/>
  </p:clrMapOvr>
  <p:transition xmlns:p14="http://schemas.microsoft.com/office/powerpoint/2010/main" spd="med" advClick="1"/>
</p:sld>
</file>

<file path=ppt/slides/slide4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6"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6</a:t>
            </a:r>
            <a:r>
              <a:t>.3</a:t>
            </a:r>
            <a:r>
              <a:t>   psutil</a:t>
            </a:r>
          </a:p>
        </p:txBody>
      </p:sp>
      <p:sp>
        <p:nvSpPr>
          <p:cNvPr id="3877" name="形状"/>
          <p:cNvSpPr/>
          <p:nvPr/>
        </p:nvSpPr>
        <p:spPr>
          <a:xfrm>
            <a:off x="412434" y="842407"/>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878" name="metaclass："/>
          <p:cNvSpPr txBox="1"/>
          <p:nvPr/>
        </p:nvSpPr>
        <p:spPr>
          <a:xfrm>
            <a:off x="1072991" y="828438"/>
            <a:ext cx="1698751"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获取磁盘信息:</a:t>
            </a:r>
          </a:p>
        </p:txBody>
      </p:sp>
      <p:sp>
        <p:nvSpPr>
          <p:cNvPr id="3879" name="可以看到，磁盘'/'的总容量是250685575168 = 233 GB，使用了69.6%。文件格式是apfs，opts中包含rw表示可读写，journaled表示支持日志。"/>
          <p:cNvSpPr txBox="1"/>
          <p:nvPr/>
        </p:nvSpPr>
        <p:spPr>
          <a:xfrm>
            <a:off x="475997" y="4603333"/>
            <a:ext cx="819200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可以看到，磁盘</a:t>
            </a:r>
            <a:r>
              <a:rPr>
                <a:solidFill>
                  <a:schemeClr val="accent2">
                    <a:satOff val="-67193"/>
                    <a:lumOff val="20931"/>
                  </a:schemeClr>
                </a:solidFill>
              </a:rPr>
              <a:t>'/'</a:t>
            </a:r>
            <a:r>
              <a:t>的总容量是</a:t>
            </a:r>
            <a:r>
              <a:rPr>
                <a:solidFill>
                  <a:schemeClr val="accent2">
                    <a:satOff val="-67193"/>
                    <a:lumOff val="20931"/>
                  </a:schemeClr>
                </a:solidFill>
              </a:rPr>
              <a:t>250685575168 = 233 GB</a:t>
            </a:r>
            <a:r>
              <a:t>，使用了69.6%。文件格式是</a:t>
            </a:r>
            <a:r>
              <a:rPr>
                <a:solidFill>
                  <a:schemeClr val="accent2">
                    <a:satOff val="-67193"/>
                    <a:lumOff val="20931"/>
                  </a:schemeClr>
                </a:solidFill>
              </a:rPr>
              <a:t>apfs</a:t>
            </a:r>
            <a:r>
              <a:t>，</a:t>
            </a:r>
            <a:r>
              <a:rPr>
                <a:solidFill>
                  <a:schemeClr val="accent2">
                    <a:satOff val="-67193"/>
                    <a:lumOff val="20931"/>
                  </a:schemeClr>
                </a:solidFill>
              </a:rPr>
              <a:t>opts</a:t>
            </a:r>
            <a:r>
              <a:t>中包含</a:t>
            </a:r>
            <a:r>
              <a:rPr>
                <a:solidFill>
                  <a:schemeClr val="accent2">
                    <a:satOff val="-67193"/>
                    <a:lumOff val="20931"/>
                  </a:schemeClr>
                </a:solidFill>
              </a:rPr>
              <a:t>rw</a:t>
            </a:r>
            <a:r>
              <a:t>表示可读写，</a:t>
            </a:r>
            <a:r>
              <a:rPr>
                <a:solidFill>
                  <a:schemeClr val="accent2">
                    <a:satOff val="-67193"/>
                    <a:lumOff val="20931"/>
                  </a:schemeClr>
                </a:solidFill>
              </a:rPr>
              <a:t>journaled</a:t>
            </a:r>
            <a:r>
              <a:t>表示支持日志。</a:t>
            </a:r>
          </a:p>
        </p:txBody>
      </p:sp>
      <p:sp>
        <p:nvSpPr>
          <p:cNvPr id="3880" name="可以通过psutil获取磁盘分区、磁盘使用率和磁盘IO信息："/>
          <p:cNvSpPr txBox="1"/>
          <p:nvPr/>
        </p:nvSpPr>
        <p:spPr>
          <a:xfrm>
            <a:off x="963526" y="1580695"/>
            <a:ext cx="5916753"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可以通过psutil获取磁盘分区、磁盘使用率和磁盘IO信息：</a:t>
            </a:r>
          </a:p>
        </p:txBody>
      </p:sp>
      <p:pic>
        <p:nvPicPr>
          <p:cNvPr id="3881" name="图像" descr="图像"/>
          <p:cNvPicPr>
            <a:picLocks noChangeAspect="1"/>
          </p:cNvPicPr>
          <p:nvPr/>
        </p:nvPicPr>
        <p:blipFill>
          <a:blip r:embed="rId2">
            <a:extLst/>
          </a:blip>
          <a:stretch>
            <a:fillRect/>
          </a:stretch>
        </p:blipFill>
        <p:spPr>
          <a:xfrm>
            <a:off x="589685" y="2294853"/>
            <a:ext cx="7964630" cy="1796534"/>
          </a:xfrm>
          <a:prstGeom prst="rect">
            <a:avLst/>
          </a:prstGeom>
          <a:ln w="12700">
            <a:miter lim="400000"/>
          </a:ln>
        </p:spPr>
      </p:pic>
    </p:spTree>
  </p:cSld>
  <p:clrMapOvr>
    <a:masterClrMapping/>
  </p:clrMapOvr>
  <p:transition xmlns:p14="http://schemas.microsoft.com/office/powerpoint/2010/main" spd="med" advClick="1"/>
</p:sld>
</file>

<file path=ppt/slides/slide4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3"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6</a:t>
            </a:r>
            <a:r>
              <a:t>.3</a:t>
            </a:r>
            <a:r>
              <a:t>   psutil</a:t>
            </a:r>
          </a:p>
        </p:txBody>
      </p:sp>
      <p:sp>
        <p:nvSpPr>
          <p:cNvPr id="3884" name="形状"/>
          <p:cNvSpPr/>
          <p:nvPr/>
        </p:nvSpPr>
        <p:spPr>
          <a:xfrm>
            <a:off x="412434" y="842407"/>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885" name="metaclass："/>
          <p:cNvSpPr txBox="1"/>
          <p:nvPr/>
        </p:nvSpPr>
        <p:spPr>
          <a:xfrm>
            <a:off x="1072991" y="828438"/>
            <a:ext cx="1698751"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获取网络信息:</a:t>
            </a:r>
          </a:p>
        </p:txBody>
      </p:sp>
      <p:sp>
        <p:nvSpPr>
          <p:cNvPr id="3886" name="psutil可以获取网络接口和网络连接信息："/>
          <p:cNvSpPr txBox="1"/>
          <p:nvPr/>
        </p:nvSpPr>
        <p:spPr>
          <a:xfrm>
            <a:off x="963526" y="1580695"/>
            <a:ext cx="4312210"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psutil可以获取网络接口和网络连接信息：</a:t>
            </a:r>
          </a:p>
        </p:txBody>
      </p:sp>
      <p:pic>
        <p:nvPicPr>
          <p:cNvPr id="3887" name="图像" descr="图像"/>
          <p:cNvPicPr>
            <a:picLocks noChangeAspect="1"/>
          </p:cNvPicPr>
          <p:nvPr/>
        </p:nvPicPr>
        <p:blipFill>
          <a:blip r:embed="rId2">
            <a:extLst/>
          </a:blip>
          <a:stretch>
            <a:fillRect/>
          </a:stretch>
        </p:blipFill>
        <p:spPr>
          <a:xfrm>
            <a:off x="355600" y="2245776"/>
            <a:ext cx="8432800" cy="635001"/>
          </a:xfrm>
          <a:prstGeom prst="rect">
            <a:avLst/>
          </a:prstGeom>
          <a:ln w="12700">
            <a:miter lim="400000"/>
          </a:ln>
        </p:spPr>
      </p:pic>
      <p:pic>
        <p:nvPicPr>
          <p:cNvPr id="3888" name="图像" descr="图像"/>
          <p:cNvPicPr>
            <a:picLocks noChangeAspect="1"/>
          </p:cNvPicPr>
          <p:nvPr/>
        </p:nvPicPr>
        <p:blipFill>
          <a:blip r:embed="rId3">
            <a:extLst/>
          </a:blip>
          <a:stretch>
            <a:fillRect/>
          </a:stretch>
        </p:blipFill>
        <p:spPr>
          <a:xfrm>
            <a:off x="349250" y="3003550"/>
            <a:ext cx="8445500" cy="850900"/>
          </a:xfrm>
          <a:prstGeom prst="rect">
            <a:avLst/>
          </a:prstGeom>
          <a:ln w="12700">
            <a:miter lim="400000"/>
          </a:ln>
        </p:spPr>
      </p:pic>
      <p:pic>
        <p:nvPicPr>
          <p:cNvPr id="3889" name="图像" descr="图像"/>
          <p:cNvPicPr>
            <a:picLocks noChangeAspect="1"/>
          </p:cNvPicPr>
          <p:nvPr/>
        </p:nvPicPr>
        <p:blipFill>
          <a:blip r:embed="rId4">
            <a:extLst/>
          </a:blip>
          <a:stretch>
            <a:fillRect/>
          </a:stretch>
        </p:blipFill>
        <p:spPr>
          <a:xfrm>
            <a:off x="374650" y="3977223"/>
            <a:ext cx="8394700" cy="889001"/>
          </a:xfrm>
          <a:prstGeom prst="rect">
            <a:avLst/>
          </a:prstGeom>
          <a:ln w="12700">
            <a:miter lim="400000"/>
          </a:ln>
        </p:spPr>
      </p:pic>
    </p:spTree>
  </p:cSld>
  <p:clrMapOvr>
    <a:masterClrMapping/>
  </p:clrMapOvr>
  <p:transition xmlns:p14="http://schemas.microsoft.com/office/powerpoint/2010/main" spd="med" advClick="1"/>
</p:sld>
</file>

<file path=ppt/slides/slide4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1"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6</a:t>
            </a:r>
            <a:r>
              <a:t>.3</a:t>
            </a:r>
            <a:r>
              <a:t>   psutil</a:t>
            </a:r>
          </a:p>
        </p:txBody>
      </p:sp>
      <p:sp>
        <p:nvSpPr>
          <p:cNvPr id="3892" name="要获取当前网络连接信息，使用net_connections()："/>
          <p:cNvSpPr txBox="1"/>
          <p:nvPr/>
        </p:nvSpPr>
        <p:spPr>
          <a:xfrm>
            <a:off x="926204" y="740390"/>
            <a:ext cx="5336795"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要获取当前网络连接信息，使用</a:t>
            </a:r>
            <a:r>
              <a:rPr>
                <a:solidFill>
                  <a:schemeClr val="accent2">
                    <a:satOff val="-67193"/>
                    <a:lumOff val="20931"/>
                  </a:schemeClr>
                </a:solidFill>
              </a:rPr>
              <a:t>net_connections()</a:t>
            </a:r>
            <a:r>
              <a:t>：</a:t>
            </a:r>
          </a:p>
        </p:txBody>
      </p:sp>
      <p:pic>
        <p:nvPicPr>
          <p:cNvPr id="3893" name="图像" descr="图像"/>
          <p:cNvPicPr>
            <a:picLocks noChangeAspect="1"/>
          </p:cNvPicPr>
          <p:nvPr/>
        </p:nvPicPr>
        <p:blipFill>
          <a:blip r:embed="rId2">
            <a:extLst/>
          </a:blip>
          <a:stretch>
            <a:fillRect/>
          </a:stretch>
        </p:blipFill>
        <p:spPr>
          <a:xfrm>
            <a:off x="847058" y="1274177"/>
            <a:ext cx="7449884" cy="3747248"/>
          </a:xfrm>
          <a:prstGeom prst="rect">
            <a:avLst/>
          </a:prstGeom>
          <a:ln w="12700">
            <a:miter lim="400000"/>
          </a:ln>
        </p:spPr>
      </p:pic>
      <p:sp>
        <p:nvSpPr>
          <p:cNvPr id="3894" name="可能会得到一个AccessDenied错误，原因是psutil获取信息也是要走系统接口，而获取网络连接信息需要root权限，这种情况下，可以退出Python交互环境，用sudo重新启动。（linux版本）"/>
          <p:cNvSpPr txBox="1"/>
          <p:nvPr/>
        </p:nvSpPr>
        <p:spPr>
          <a:xfrm>
            <a:off x="345083" y="5255207"/>
            <a:ext cx="8453834"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可能会得到一个</a:t>
            </a:r>
            <a:r>
              <a:rPr>
                <a:solidFill>
                  <a:schemeClr val="accent2">
                    <a:satOff val="-67193"/>
                    <a:lumOff val="20931"/>
                  </a:schemeClr>
                </a:solidFill>
              </a:rPr>
              <a:t>AccessDenied</a:t>
            </a:r>
            <a:r>
              <a:t>错误，原因是</a:t>
            </a:r>
            <a:r>
              <a:rPr>
                <a:solidFill>
                  <a:schemeClr val="accent2">
                    <a:satOff val="-67193"/>
                    <a:lumOff val="20931"/>
                  </a:schemeClr>
                </a:solidFill>
              </a:rPr>
              <a:t>psutil</a:t>
            </a:r>
            <a:r>
              <a:t>获取信息也是要走系统接口，而获取网络连接信息需要</a:t>
            </a:r>
            <a:r>
              <a:rPr>
                <a:solidFill>
                  <a:schemeClr val="accent2">
                    <a:satOff val="-67193"/>
                    <a:lumOff val="20931"/>
                  </a:schemeClr>
                </a:solidFill>
              </a:rPr>
              <a:t>root</a:t>
            </a:r>
            <a:r>
              <a:t>权限，这种情况下，可以退出Python交互环境，用</a:t>
            </a:r>
            <a:r>
              <a:rPr>
                <a:solidFill>
                  <a:schemeClr val="accent2">
                    <a:satOff val="-67193"/>
                    <a:lumOff val="20931"/>
                  </a:schemeClr>
                </a:solidFill>
              </a:rPr>
              <a:t>sudo</a:t>
            </a:r>
            <a:r>
              <a:t>重新启动。（linux版本）</a:t>
            </a:r>
          </a:p>
        </p:txBody>
      </p:sp>
    </p:spTree>
  </p:cSld>
  <p:clrMapOvr>
    <a:masterClrMapping/>
  </p:clrMapOvr>
  <p:transition xmlns:p14="http://schemas.microsoft.com/office/powerpoint/2010/main" spd="med" advClick="1"/>
</p:sld>
</file>

<file path=ppt/slides/slide4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6"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6</a:t>
            </a:r>
            <a:r>
              <a:t>.3</a:t>
            </a:r>
            <a:r>
              <a:t>   psutil</a:t>
            </a:r>
          </a:p>
        </p:txBody>
      </p:sp>
      <p:sp>
        <p:nvSpPr>
          <p:cNvPr id="3897" name="形状"/>
          <p:cNvSpPr/>
          <p:nvPr/>
        </p:nvSpPr>
        <p:spPr>
          <a:xfrm>
            <a:off x="412434" y="842407"/>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3898" name="metaclass："/>
          <p:cNvSpPr txBox="1"/>
          <p:nvPr/>
        </p:nvSpPr>
        <p:spPr>
          <a:xfrm>
            <a:off x="1072991" y="828438"/>
            <a:ext cx="1698751"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000">
                <a:solidFill>
                  <a:srgbClr val="000000"/>
                </a:solidFill>
                <a:latin typeface="Helvetica Neue"/>
                <a:ea typeface="Helvetica Neue"/>
                <a:cs typeface="Helvetica Neue"/>
                <a:sym typeface="Helvetica Neue"/>
              </a:defRPr>
            </a:lvl1pPr>
          </a:lstStyle>
          <a:p>
            <a:pPr/>
            <a:r>
              <a:t>获取进程信息:</a:t>
            </a:r>
          </a:p>
        </p:txBody>
      </p:sp>
      <p:sp>
        <p:nvSpPr>
          <p:cNvPr id="3899" name="通过psutil可以获取到所有进程的详细信息："/>
          <p:cNvSpPr txBox="1"/>
          <p:nvPr/>
        </p:nvSpPr>
        <p:spPr>
          <a:xfrm>
            <a:off x="916873" y="1337160"/>
            <a:ext cx="4540810"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通过psutil可以获取到所有进程的详细信息：</a:t>
            </a:r>
          </a:p>
        </p:txBody>
      </p:sp>
      <p:pic>
        <p:nvPicPr>
          <p:cNvPr id="3900" name="图像" descr="图像"/>
          <p:cNvPicPr>
            <a:picLocks noChangeAspect="1"/>
          </p:cNvPicPr>
          <p:nvPr/>
        </p:nvPicPr>
        <p:blipFill>
          <a:blip r:embed="rId2">
            <a:extLst/>
          </a:blip>
          <a:stretch>
            <a:fillRect/>
          </a:stretch>
        </p:blipFill>
        <p:spPr>
          <a:xfrm>
            <a:off x="1538439" y="2188633"/>
            <a:ext cx="6067122" cy="4593955"/>
          </a:xfrm>
          <a:prstGeom prst="rect">
            <a:avLst/>
          </a:prstGeom>
          <a:ln w="12700">
            <a:miter lim="400000"/>
          </a:ln>
        </p:spPr>
      </p:pic>
      <p:pic>
        <p:nvPicPr>
          <p:cNvPr id="3901" name="图像" descr="图像"/>
          <p:cNvPicPr>
            <a:picLocks noChangeAspect="1"/>
          </p:cNvPicPr>
          <p:nvPr/>
        </p:nvPicPr>
        <p:blipFill>
          <a:blip r:embed="rId3">
            <a:extLst/>
          </a:blip>
          <a:stretch>
            <a:fillRect/>
          </a:stretch>
        </p:blipFill>
        <p:spPr>
          <a:xfrm>
            <a:off x="1538439" y="1807784"/>
            <a:ext cx="6067122" cy="361400"/>
          </a:xfrm>
          <a:prstGeom prst="rect">
            <a:avLst/>
          </a:prstGeom>
          <a:ln w="12700">
            <a:miter lim="400000"/>
          </a:ln>
        </p:spPr>
      </p:pic>
    </p:spTree>
  </p:cSld>
  <p:clrMapOvr>
    <a:masterClrMapping/>
  </p:clrMapOvr>
  <p:transition xmlns:p14="http://schemas.microsoft.com/office/powerpoint/2010/main" spd="med" advClick="1"/>
</p:sld>
</file>

<file path=ppt/slides/slide4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3"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a:t>
            </a:r>
            <a:r>
              <a:t>6</a:t>
            </a:r>
            <a:r>
              <a:t>.3</a:t>
            </a:r>
            <a:r>
              <a:t>   psutil</a:t>
            </a:r>
          </a:p>
        </p:txBody>
      </p:sp>
      <p:sp>
        <p:nvSpPr>
          <p:cNvPr id="3904" name="和获取网络连接类似，获取一个root用户的进程需要root权限，启动Python交互环境或者.py文件时，需要sudo权限。psutil还提供了一个test()函数，可以模拟出ps命令的效果："/>
          <p:cNvSpPr txBox="1"/>
          <p:nvPr/>
        </p:nvSpPr>
        <p:spPr>
          <a:xfrm>
            <a:off x="664585" y="859326"/>
            <a:ext cx="7814830"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和获取网络连接类似，获取一个</a:t>
            </a:r>
            <a:r>
              <a:rPr>
                <a:solidFill>
                  <a:schemeClr val="accent2">
                    <a:satOff val="-67193"/>
                    <a:lumOff val="20931"/>
                  </a:schemeClr>
                </a:solidFill>
              </a:rPr>
              <a:t>root</a:t>
            </a:r>
            <a:r>
              <a:t>用户的进程需要</a:t>
            </a:r>
            <a:r>
              <a:rPr>
                <a:solidFill>
                  <a:schemeClr val="accent2">
                    <a:satOff val="-67193"/>
                    <a:lumOff val="20931"/>
                  </a:schemeClr>
                </a:solidFill>
              </a:rPr>
              <a:t>root</a:t>
            </a:r>
            <a:r>
              <a:t>权限，启动Python交互环境或者</a:t>
            </a:r>
            <a:r>
              <a:rPr>
                <a:solidFill>
                  <a:schemeClr val="accent2">
                    <a:satOff val="-67193"/>
                    <a:lumOff val="20931"/>
                  </a:schemeClr>
                </a:solidFill>
              </a:rPr>
              <a:t>.py</a:t>
            </a:r>
            <a:r>
              <a:t>文件时，需要</a:t>
            </a:r>
            <a:r>
              <a:rPr>
                <a:solidFill>
                  <a:schemeClr val="accent2">
                    <a:satOff val="-67193"/>
                    <a:lumOff val="20931"/>
                  </a:schemeClr>
                </a:solidFill>
              </a:rPr>
              <a:t>sudo</a:t>
            </a:r>
            <a:r>
              <a:t>权限。</a:t>
            </a:r>
            <a:r>
              <a:rPr>
                <a:solidFill>
                  <a:schemeClr val="accent2">
                    <a:satOff val="-67193"/>
                    <a:lumOff val="20931"/>
                  </a:schemeClr>
                </a:solidFill>
              </a:rPr>
              <a:t>psutil</a:t>
            </a:r>
            <a:r>
              <a:t>还提供了一个</a:t>
            </a:r>
            <a:r>
              <a:rPr>
                <a:solidFill>
                  <a:schemeClr val="accent2">
                    <a:satOff val="-67193"/>
                    <a:lumOff val="20931"/>
                  </a:schemeClr>
                </a:solidFill>
              </a:rPr>
              <a:t>test()</a:t>
            </a:r>
            <a:r>
              <a:t>函数，可以模拟出</a:t>
            </a:r>
            <a:r>
              <a:rPr>
                <a:solidFill>
                  <a:schemeClr val="accent2">
                    <a:satOff val="-67193"/>
                    <a:lumOff val="20931"/>
                  </a:schemeClr>
                </a:solidFill>
              </a:rPr>
              <a:t>ps</a:t>
            </a:r>
            <a:r>
              <a:t>命令的效果：</a:t>
            </a:r>
          </a:p>
        </p:txBody>
      </p:sp>
      <p:pic>
        <p:nvPicPr>
          <p:cNvPr id="3905" name="图像" descr="图像"/>
          <p:cNvPicPr>
            <a:picLocks noChangeAspect="1"/>
          </p:cNvPicPr>
          <p:nvPr/>
        </p:nvPicPr>
        <p:blipFill>
          <a:blip r:embed="rId2">
            <a:extLst/>
          </a:blip>
          <a:stretch>
            <a:fillRect/>
          </a:stretch>
        </p:blipFill>
        <p:spPr>
          <a:xfrm>
            <a:off x="1142228" y="2252173"/>
            <a:ext cx="7260248" cy="2193429"/>
          </a:xfrm>
          <a:prstGeom prst="rect">
            <a:avLst/>
          </a:prstGeom>
          <a:ln w="12700">
            <a:miter lim="400000"/>
          </a:ln>
        </p:spPr>
      </p:pic>
      <p:sp>
        <p:nvSpPr>
          <p:cNvPr id="3906" name="psutil使得Python程序获取系统信息变得易如反掌。psutil还可以获取用户信息、Windows服务等很多有用的系统信息，具体请参考psutil的官网：https://github.com/giampaolo/psutil"/>
          <p:cNvSpPr txBox="1"/>
          <p:nvPr/>
        </p:nvSpPr>
        <p:spPr>
          <a:xfrm>
            <a:off x="664585" y="4891313"/>
            <a:ext cx="7814830" cy="1012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olidFill>
              </a:rPr>
              <a:t>psutil</a:t>
            </a:r>
            <a:r>
              <a:t>使得Python程序获取系统信息变得易如反掌。</a:t>
            </a:r>
            <a:r>
              <a:rPr>
                <a:solidFill>
                  <a:schemeClr val="accent2">
                    <a:satOff val="-67193"/>
                    <a:lumOff val="20931"/>
                  </a:schemeClr>
                </a:solidFill>
              </a:rPr>
              <a:t>psutil</a:t>
            </a:r>
            <a:r>
              <a:t>还可以获取用户信息、Windows服务等很多有用的系统信息，具体请参考</a:t>
            </a:r>
            <a:r>
              <a:rPr>
                <a:solidFill>
                  <a:schemeClr val="accent2">
                    <a:satOff val="-67193"/>
                    <a:lumOff val="20931"/>
                  </a:schemeClr>
                </a:solidFill>
              </a:rPr>
              <a:t>psutil</a:t>
            </a:r>
            <a:r>
              <a:t>的官网：</a:t>
            </a:r>
            <a:r>
              <a:rPr>
                <a:solidFill>
                  <a:schemeClr val="accent4">
                    <a:satOff val="-1335"/>
                    <a:lumOff val="-10274"/>
                  </a:schemeClr>
                </a:solidFill>
                <a:hlinkClick r:id="rId3" invalidUrl="" action="" tgtFrame="" tooltip="" history="1" highlightClick="0" endSnd="0"/>
              </a:rPr>
              <a:t>https://github.com/giampaolo/psutil</a:t>
            </a:r>
          </a:p>
        </p:txBody>
      </p:sp>
    </p:spTree>
  </p:cSld>
  <p:clrMapOvr>
    <a:masterClrMapping/>
  </p:clrMapOvr>
  <p:transition xmlns:p14="http://schemas.microsoft.com/office/powerpoint/2010/main" spd="med" advClick="1"/>
</p:sld>
</file>

<file path=ppt/slides/slide4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8" name="17.virtualenv"/>
          <p:cNvSpPr txBox="1"/>
          <p:nvPr/>
        </p:nvSpPr>
        <p:spPr>
          <a:xfrm>
            <a:off x="3622124" y="2874486"/>
            <a:ext cx="5427663" cy="764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4400">
                <a:solidFill>
                  <a:srgbClr val="024C89"/>
                </a:solidFill>
                <a:latin typeface="微软雅黑"/>
                <a:ea typeface="微软雅黑"/>
                <a:cs typeface="微软雅黑"/>
                <a:sym typeface="微软雅黑"/>
              </a:defRPr>
            </a:lvl1pPr>
          </a:lstStyle>
          <a:p>
            <a:pPr/>
            <a:r>
              <a:t>17.virtualenv</a:t>
            </a:r>
          </a:p>
        </p:txBody>
      </p:sp>
      <p:sp>
        <p:nvSpPr>
          <p:cNvPr id="3909" name="形状"/>
          <p:cNvSpPr/>
          <p:nvPr/>
        </p:nvSpPr>
        <p:spPr>
          <a:xfrm>
            <a:off x="1090612" y="2363787"/>
            <a:ext cx="1936751" cy="178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Tree>
  </p:cSld>
  <p:clrMapOvr>
    <a:masterClrMapping/>
  </p:clrMapOvr>
  <p:transition xmlns:p14="http://schemas.microsoft.com/office/powerpoint/2010/main" spd="med" advClick="0" advTm="5000"/>
</p:sld>
</file>

<file path=ppt/slides/slide4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1"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17</a:t>
            </a:r>
            <a:r>
              <a:t>   virtualenv</a:t>
            </a:r>
          </a:p>
        </p:txBody>
      </p:sp>
      <p:sp>
        <p:nvSpPr>
          <p:cNvPr id="3912" name="在开发Python应用程序的时候，系统安装的Python3只有一个版本：3.4。所有第三方的包都会被pip安装到Python3的site-packages目录下。如果要同时开发多个应用程序，那这些应用程序都会共用一个Python，就是安装在系统的Python 3。如果应用A需要jinja 2.7，而应用B需要jinja 2.6怎么办？…"/>
          <p:cNvSpPr txBox="1"/>
          <p:nvPr/>
        </p:nvSpPr>
        <p:spPr>
          <a:xfrm>
            <a:off x="664585" y="2404922"/>
            <a:ext cx="7814830" cy="23459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在开发Python应用程序的时候，系统安装的Python3只有一个版本：3.4。所有第三方的包都会被</a:t>
            </a:r>
            <a:r>
              <a:rPr>
                <a:solidFill>
                  <a:schemeClr val="accent2">
                    <a:satOff val="-67193"/>
                    <a:lumOff val="20931"/>
                  </a:schemeClr>
                </a:solidFill>
              </a:rPr>
              <a:t>pip</a:t>
            </a:r>
            <a:r>
              <a:t>安装到Python3的</a:t>
            </a:r>
            <a:r>
              <a:rPr>
                <a:solidFill>
                  <a:schemeClr val="accent2">
                    <a:satOff val="-67193"/>
                    <a:lumOff val="20931"/>
                  </a:schemeClr>
                </a:solidFill>
              </a:rPr>
              <a:t>site-packages</a:t>
            </a:r>
            <a:r>
              <a:t>目录下。如果要同时开发多个应用程序，那这些应用程序都会共用一个Python，就是安装在系统的Python 3。如果应用A需要jinja 2.7，而应用B需要jinja 2.6怎么办？</a:t>
            </a:r>
          </a:p>
          <a:p>
            <a:pPr defTabSz="457200">
              <a:defRPr>
                <a:solidFill>
                  <a:srgbClr val="000000"/>
                </a:solidFill>
                <a:latin typeface="Helvetica Neue"/>
                <a:ea typeface="Helvetica Neue"/>
                <a:cs typeface="Helvetica Neue"/>
                <a:sym typeface="Helvetica Neue"/>
              </a:defRPr>
            </a:pPr>
            <a:r>
              <a:t>        这种情况下，每个应用可能需要各自拥有一套“独立”的Python运行环境。</a:t>
            </a:r>
            <a:r>
              <a:rPr>
                <a:solidFill>
                  <a:schemeClr val="accent2">
                    <a:satOff val="-67193"/>
                    <a:lumOff val="20931"/>
                  </a:schemeClr>
                </a:solidFill>
              </a:rPr>
              <a:t>virtualenv</a:t>
            </a:r>
            <a:r>
              <a:t>就是用来为一个应用创建一套“隔离”的Python运行环境。</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4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4"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17</a:t>
            </a:r>
            <a:r>
              <a:t>   virtualenv</a:t>
            </a:r>
          </a:p>
        </p:txBody>
      </p:sp>
      <p:sp>
        <p:nvSpPr>
          <p:cNvPr id="3915" name="首先，用pip安装virtualenv： pip3 install virtualenv…"/>
          <p:cNvSpPr txBox="1"/>
          <p:nvPr/>
        </p:nvSpPr>
        <p:spPr>
          <a:xfrm>
            <a:off x="664585" y="893363"/>
            <a:ext cx="7814830" cy="49304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首先，用</a:t>
            </a:r>
            <a:r>
              <a:rPr>
                <a:solidFill>
                  <a:schemeClr val="accent2">
                    <a:satOff val="-67193"/>
                    <a:lumOff val="20931"/>
                  </a:schemeClr>
                </a:solidFill>
              </a:rPr>
              <a:t>pip</a:t>
            </a:r>
            <a:r>
              <a:t>安装</a:t>
            </a:r>
            <a:r>
              <a:rPr>
                <a:solidFill>
                  <a:schemeClr val="accent2">
                    <a:satOff val="-67193"/>
                    <a:lumOff val="20931"/>
                  </a:schemeClr>
                </a:solidFill>
              </a:rPr>
              <a:t>virtualenv</a:t>
            </a:r>
            <a:r>
              <a:t>：</a:t>
            </a:r>
            <a:r>
              <a:rPr>
                <a:solidFill>
                  <a:srgbClr val="008080"/>
                </a:solidFill>
              </a:rPr>
              <a:t> </a:t>
            </a:r>
            <a:r>
              <a:rPr>
                <a:solidFill>
                  <a:schemeClr val="accent2">
                    <a:satOff val="-67193"/>
                    <a:lumOff val="20931"/>
                  </a:schemeClr>
                </a:solidFill>
              </a:rPr>
              <a:t>pip3 install virtualenv</a:t>
            </a:r>
            <a:endParaRPr>
              <a:solidFill>
                <a:schemeClr val="accent2">
                  <a:satOff val="-67193"/>
                  <a:lumOff val="20931"/>
                </a:schemeClr>
              </a:solidFill>
            </a:endParaRPr>
          </a:p>
          <a:p>
            <a:pPr defTabSz="457200">
              <a:defRPr>
                <a:solidFill>
                  <a:srgbClr val="000000"/>
                </a:solidFill>
                <a:latin typeface="Helvetica Neue"/>
                <a:ea typeface="Helvetica Neue"/>
                <a:cs typeface="Helvetica Neue"/>
                <a:sym typeface="Helvetica Neue"/>
              </a:defRPr>
            </a:pPr>
            <a:r>
              <a:rPr>
                <a:solidFill>
                  <a:schemeClr val="accent2">
                    <a:satOff val="-67193"/>
                    <a:lumOff val="20931"/>
                  </a:schemeClr>
                </a:solidFill>
              </a:rPr>
              <a:t>        </a:t>
            </a:r>
            <a:r>
              <a:t>然后，假定要开发一个新的项目，需要一套独立的Python运行环境：</a:t>
            </a:r>
          </a:p>
          <a:p>
            <a:pPr defTabSz="457200">
              <a:defRPr>
                <a:solidFill>
                  <a:srgbClr val="000000"/>
                </a:solidFill>
                <a:latin typeface="Helvetica Neue"/>
                <a:ea typeface="Helvetica Neue"/>
                <a:cs typeface="Helvetica Neue"/>
                <a:sym typeface="Helvetica Neue"/>
              </a:defRPr>
            </a:pPr>
            <a:r>
              <a:t>第一步，创建目录：</a:t>
            </a:r>
          </a:p>
          <a:p>
            <a:pPr defTabSz="457200">
              <a:defRPr>
                <a:solidFill>
                  <a:srgbClr val="000000"/>
                </a:solidFill>
                <a:latin typeface="Helvetica Neue"/>
                <a:ea typeface="Helvetica Neue"/>
                <a:cs typeface="Helvetica Neue"/>
                <a:sym typeface="Helvetica Neue"/>
              </a:defRPr>
            </a:pPr>
            <a:r>
              <a:t>        </a:t>
            </a:r>
            <a:r>
              <a:rPr>
                <a:solidFill>
                  <a:srgbClr val="009999"/>
                </a:solidFill>
              </a:rPr>
              <a:t>Mac</a:t>
            </a:r>
            <a:r>
              <a:rPr>
                <a:solidFill>
                  <a:srgbClr val="990073"/>
                </a:solidFill>
              </a:rPr>
              <a:t>:~</a:t>
            </a:r>
            <a:r>
              <a:t> xuyameng</a:t>
            </a:r>
            <a:r>
              <a:rPr>
                <a:solidFill>
                  <a:srgbClr val="008080"/>
                </a:solidFill>
              </a:rPr>
              <a:t>$ </a:t>
            </a:r>
            <a:r>
              <a:t>mkdir myproject</a:t>
            </a:r>
          </a:p>
          <a:p>
            <a:pPr defTabSz="457200">
              <a:defRPr>
                <a:solidFill>
                  <a:srgbClr val="000000"/>
                </a:solidFill>
                <a:latin typeface="Helvetica Neue"/>
                <a:ea typeface="Helvetica Neue"/>
                <a:cs typeface="Helvetica Neue"/>
                <a:sym typeface="Helvetica Neue"/>
              </a:defRPr>
            </a:pPr>
            <a:r>
              <a:t>        </a:t>
            </a:r>
            <a:r>
              <a:rPr>
                <a:solidFill>
                  <a:srgbClr val="009999"/>
                </a:solidFill>
              </a:rPr>
              <a:t>Mac</a:t>
            </a:r>
            <a:r>
              <a:rPr>
                <a:solidFill>
                  <a:srgbClr val="990073"/>
                </a:solidFill>
              </a:rPr>
              <a:t>:~</a:t>
            </a:r>
            <a:r>
              <a:t> xuyameng</a:t>
            </a:r>
            <a:r>
              <a:rPr>
                <a:solidFill>
                  <a:srgbClr val="008080"/>
                </a:solidFill>
              </a:rPr>
              <a:t>$ </a:t>
            </a:r>
            <a:r>
              <a:t>cd myproject/</a:t>
            </a:r>
          </a:p>
          <a:p>
            <a:pPr defTabSz="457200">
              <a:defRPr>
                <a:solidFill>
                  <a:srgbClr val="000000"/>
                </a:solidFill>
                <a:latin typeface="Helvetica Neue"/>
                <a:ea typeface="Helvetica Neue"/>
                <a:cs typeface="Helvetica Neue"/>
                <a:sym typeface="Helvetica Neue"/>
              </a:defRPr>
            </a:pPr>
            <a:r>
              <a:t>        </a:t>
            </a:r>
            <a:r>
              <a:rPr>
                <a:solidFill>
                  <a:srgbClr val="009999"/>
                </a:solidFill>
              </a:rPr>
              <a:t>Mac</a:t>
            </a:r>
            <a:r>
              <a:t>:myproject</a:t>
            </a:r>
            <a:r>
              <a:rPr>
                <a:solidFill>
                  <a:srgbClr val="444444"/>
                </a:solidFill>
              </a:rPr>
              <a:t> xuyameng</a:t>
            </a:r>
            <a:r>
              <a:rPr>
                <a:solidFill>
                  <a:srgbClr val="008080"/>
                </a:solidFill>
              </a:rPr>
              <a:t>$</a:t>
            </a:r>
            <a:endParaRPr>
              <a:solidFill>
                <a:srgbClr val="008080"/>
              </a:solidFill>
            </a:endParaRPr>
          </a:p>
          <a:p>
            <a:pPr defTabSz="457200">
              <a:defRPr>
                <a:solidFill>
                  <a:srgbClr val="000000"/>
                </a:solidFill>
                <a:latin typeface="Helvetica Neue"/>
                <a:ea typeface="Helvetica Neue"/>
                <a:cs typeface="Helvetica Neue"/>
                <a:sym typeface="Helvetica Neue"/>
              </a:defRPr>
            </a:pPr>
            <a:r>
              <a:t>第二步，创建一个独立的Python运行环境，命名为</a:t>
            </a:r>
            <a:r>
              <a:rPr>
                <a:solidFill>
                  <a:schemeClr val="accent2">
                    <a:satOff val="-67193"/>
                    <a:lumOff val="20931"/>
                  </a:schemeClr>
                </a:solidFill>
              </a:rPr>
              <a:t>venv</a:t>
            </a:r>
            <a:r>
              <a:t>：</a:t>
            </a:r>
          </a:p>
          <a:p>
            <a:pPr defTabSz="457200">
              <a:defRPr>
                <a:solidFill>
                  <a:srgbClr val="000000"/>
                </a:solidFill>
                <a:latin typeface="Helvetica Neue"/>
                <a:ea typeface="Helvetica Neue"/>
                <a:cs typeface="Helvetica Neue"/>
                <a:sym typeface="Helvetica Neue"/>
              </a:defRPr>
            </a:pPr>
            <a:r>
              <a:t>        </a:t>
            </a:r>
            <a:r>
              <a:rPr>
                <a:solidFill>
                  <a:srgbClr val="009999"/>
                </a:solidFill>
              </a:rPr>
              <a:t>Mac</a:t>
            </a:r>
            <a:r>
              <a:rPr>
                <a:solidFill>
                  <a:srgbClr val="990073"/>
                </a:solidFill>
              </a:rPr>
              <a:t>:myproject</a:t>
            </a:r>
            <a:r>
              <a:t> xuyameng</a:t>
            </a:r>
            <a:r>
              <a:rPr>
                <a:solidFill>
                  <a:srgbClr val="008080"/>
                </a:solidFill>
              </a:rPr>
              <a:t>$ </a:t>
            </a:r>
            <a:r>
              <a:t>virtualenv --no-site-packages venv</a:t>
            </a:r>
          </a:p>
          <a:p>
            <a:pPr defTabSz="457200">
              <a:defRPr>
                <a:solidFill>
                  <a:srgbClr val="000000"/>
                </a:solidFill>
                <a:latin typeface="Helvetica Neue"/>
                <a:ea typeface="Helvetica Neue"/>
                <a:cs typeface="Helvetica Neue"/>
                <a:sym typeface="Helvetica Neue"/>
              </a:defRPr>
            </a:pPr>
            <a:r>
              <a:t>        </a:t>
            </a:r>
            <a:r>
              <a:rPr>
                <a:solidFill>
                  <a:srgbClr val="009999"/>
                </a:solidFill>
              </a:rPr>
              <a:t>Using</a:t>
            </a:r>
            <a:r>
              <a:rPr>
                <a:solidFill>
                  <a:srgbClr val="444444"/>
                </a:solidFill>
              </a:rPr>
              <a:t> base prefix </a:t>
            </a:r>
            <a:r>
              <a:t>‘/usr/local/.../Python.framework/Versions/3.4'</a:t>
            </a:r>
            <a:endParaRPr>
              <a:solidFill>
                <a:srgbClr val="444444"/>
              </a:solidFill>
            </a:endParaRPr>
          </a:p>
          <a:p>
            <a:pPr defTabSz="457200">
              <a:defRPr>
                <a:solidFill>
                  <a:srgbClr val="000000"/>
                </a:solidFill>
                <a:latin typeface="Helvetica Neue"/>
                <a:ea typeface="Helvetica Neue"/>
                <a:cs typeface="Helvetica Neue"/>
                <a:sym typeface="Helvetica Neue"/>
              </a:defRPr>
            </a:pPr>
            <a:r>
              <a:rPr>
                <a:solidFill>
                  <a:srgbClr val="444444"/>
                </a:solidFill>
              </a:rPr>
              <a:t>        </a:t>
            </a:r>
            <a:r>
              <a:rPr>
                <a:solidFill>
                  <a:srgbClr val="009999"/>
                </a:solidFill>
              </a:rPr>
              <a:t>New</a:t>
            </a:r>
            <a:r>
              <a:t> python executable </a:t>
            </a:r>
            <a:r>
              <a:rPr b="1">
                <a:solidFill>
                  <a:srgbClr val="333333"/>
                </a:solidFill>
              </a:rPr>
              <a:t>in</a:t>
            </a:r>
            <a:r>
              <a:t> venv/bin/python3.</a:t>
            </a:r>
            <a:r>
              <a:rPr>
                <a:solidFill>
                  <a:srgbClr val="009999"/>
                </a:solidFill>
              </a:rPr>
              <a:t>4</a:t>
            </a:r>
            <a:endParaRPr>
              <a:solidFill>
                <a:srgbClr val="009999"/>
              </a:solidFill>
            </a:endParaRPr>
          </a:p>
          <a:p>
            <a:pPr defTabSz="457200">
              <a:defRPr>
                <a:solidFill>
                  <a:srgbClr val="000000"/>
                </a:solidFill>
                <a:latin typeface="Helvetica Neue"/>
                <a:ea typeface="Helvetica Neue"/>
                <a:cs typeface="Helvetica Neue"/>
                <a:sym typeface="Helvetica Neue"/>
              </a:defRPr>
            </a:pPr>
            <a:r>
              <a:rPr>
                <a:solidFill>
                  <a:srgbClr val="009999"/>
                </a:solidFill>
              </a:rPr>
              <a:t>        Also</a:t>
            </a:r>
            <a:r>
              <a:t> creating executable </a:t>
            </a:r>
            <a:r>
              <a:rPr b="1">
                <a:solidFill>
                  <a:srgbClr val="333333"/>
                </a:solidFill>
              </a:rPr>
              <a:t>in</a:t>
            </a:r>
            <a:r>
              <a:t> venv/bin/python</a:t>
            </a:r>
          </a:p>
          <a:p>
            <a:pPr defTabSz="457200">
              <a:defRPr>
                <a:solidFill>
                  <a:srgbClr val="000000"/>
                </a:solidFill>
                <a:latin typeface="Helvetica Neue"/>
                <a:ea typeface="Helvetica Neue"/>
                <a:cs typeface="Helvetica Neue"/>
                <a:sym typeface="Helvetica Neue"/>
              </a:defRPr>
            </a:pPr>
            <a:r>
              <a:t>        </a:t>
            </a:r>
            <a:r>
              <a:rPr>
                <a:solidFill>
                  <a:srgbClr val="009999"/>
                </a:solidFill>
              </a:rPr>
              <a:t>Installing</a:t>
            </a:r>
            <a:r>
              <a:t> setuptools, pip, wheel…done.</a:t>
            </a:r>
          </a:p>
          <a:p>
            <a:pPr defTabSz="457200">
              <a:defRPr>
                <a:solidFill>
                  <a:srgbClr val="000000"/>
                </a:solidFill>
                <a:latin typeface="Helvetica Neue"/>
                <a:ea typeface="Helvetica Neue"/>
                <a:cs typeface="Helvetica Neue"/>
                <a:sym typeface="Helvetica Neue"/>
              </a:defRPr>
            </a:pPr>
            <a:r>
              <a:t>        命令</a:t>
            </a:r>
            <a:r>
              <a:rPr>
                <a:solidFill>
                  <a:schemeClr val="accent2">
                    <a:satOff val="-67193"/>
                    <a:lumOff val="20931"/>
                  </a:schemeClr>
                </a:solidFill>
              </a:rPr>
              <a:t>virtualenv</a:t>
            </a:r>
            <a:r>
              <a:t>就可以创建一个独立的Python运行环境，还加上了参数--</a:t>
            </a:r>
            <a:r>
              <a:rPr>
                <a:solidFill>
                  <a:schemeClr val="accent2">
                    <a:satOff val="-67193"/>
                    <a:lumOff val="20931"/>
                  </a:schemeClr>
                </a:solidFill>
              </a:rPr>
              <a:t>no-site-packages</a:t>
            </a:r>
            <a:r>
              <a:t>，这样，已经安装到系统Python环境中的所有第三方包都不会复制过来，这样，就得到了一个不带任何第三方包的“干净”的Python运行环境。</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Python是一种高级语言，是“Guldo van Rossum”在1989年圣诞期间，为打发无聊的圣诞节而编写的一个编程语言。…"/>
          <p:cNvSpPr txBox="1"/>
          <p:nvPr/>
        </p:nvSpPr>
        <p:spPr>
          <a:xfrm>
            <a:off x="348604" y="892733"/>
            <a:ext cx="8446792" cy="25254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lnSpc>
                <a:spcPct val="150000"/>
              </a:lnSpc>
              <a:defRPr sz="2000">
                <a:solidFill>
                  <a:schemeClr val="accent2">
                    <a:satOff val="-67193"/>
                    <a:lumOff val="20931"/>
                  </a:schemeClr>
                </a:solidFill>
              </a:defRPr>
            </a:pPr>
            <a:r>
              <a:t>    </a:t>
            </a:r>
            <a:r>
              <a:rPr>
                <a:solidFill>
                  <a:srgbClr val="000000"/>
                </a:solidFill>
              </a:rPr>
              <a:t>Python是一种高级语言，是“Guldo van Rossum”在1989年圣诞期间，为打发无聊的圣诞节而编写的一个编程语言。</a:t>
            </a:r>
            <a:endParaRPr>
              <a:solidFill>
                <a:srgbClr val="000000"/>
              </a:solidFill>
            </a:endParaRPr>
          </a:p>
          <a:p>
            <a:pPr algn="just">
              <a:lnSpc>
                <a:spcPct val="150000"/>
              </a:lnSpc>
              <a:defRPr sz="2000">
                <a:solidFill>
                  <a:srgbClr val="000000"/>
                </a:solidFill>
              </a:defRPr>
            </a:pPr>
            <a:r>
              <a:t>    现在，世界上差不多有600多种编程语言，最近十年最常用的10种编程语言变化图可以反映这些语言的大致流行程度。</a:t>
            </a:r>
          </a:p>
          <a:p>
            <a:pPr algn="just">
              <a:lnSpc>
                <a:spcPct val="150000"/>
              </a:lnSpc>
              <a:defRPr sz="2000">
                <a:solidFill>
                  <a:schemeClr val="accent2">
                    <a:satOff val="-67193"/>
                    <a:lumOff val="20931"/>
                  </a:schemeClr>
                </a:solidFill>
              </a:defRPr>
            </a:pPr>
            <a:r>
              <a:t>     </a:t>
            </a:r>
          </a:p>
        </p:txBody>
      </p:sp>
      <p:sp>
        <p:nvSpPr>
          <p:cNvPr id="202" name="1.1    Python与其他语言"/>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    P</a:t>
            </a:r>
            <a:r>
              <a:t>ython与其他语言</a:t>
            </a:r>
          </a:p>
        </p:txBody>
      </p:sp>
      <p:pic>
        <p:nvPicPr>
          <p:cNvPr id="203" name="图像" descr="图像"/>
          <p:cNvPicPr>
            <a:picLocks noChangeAspect="1"/>
          </p:cNvPicPr>
          <p:nvPr/>
        </p:nvPicPr>
        <p:blipFill>
          <a:blip r:embed="rId3">
            <a:extLst/>
          </a:blip>
          <a:stretch>
            <a:fillRect/>
          </a:stretch>
        </p:blipFill>
        <p:spPr>
          <a:xfrm>
            <a:off x="2143709" y="3196551"/>
            <a:ext cx="4606443" cy="3445822"/>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4.2	</a:t>
            </a:r>
            <a:r>
              <a:t>字符串和编码</a:t>
            </a:r>
          </a:p>
        </p:txBody>
      </p:sp>
      <p:sp>
        <p:nvSpPr>
          <p:cNvPr id="498" name="输入："/>
          <p:cNvSpPr txBox="1"/>
          <p:nvPr/>
        </p:nvSpPr>
        <p:spPr>
          <a:xfrm>
            <a:off x="1033250" y="986014"/>
            <a:ext cx="2034289"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2400">
                <a:solidFill>
                  <a:srgbClr val="000000"/>
                </a:solidFill>
                <a:latin typeface="微软雅黑"/>
                <a:ea typeface="微软雅黑"/>
                <a:cs typeface="微软雅黑"/>
                <a:sym typeface="微软雅黑"/>
              </a:defRPr>
            </a:pPr>
            <a:r>
              <a:t>python</a:t>
            </a:r>
            <a:r>
              <a:t>编码</a:t>
            </a:r>
            <a:r>
              <a:t>：</a:t>
            </a:r>
          </a:p>
        </p:txBody>
      </p:sp>
      <p:sp>
        <p:nvSpPr>
          <p:cNvPr id="499"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500" name="Rectangle 1"/>
          <p:cNvSpPr txBox="1"/>
          <p:nvPr/>
        </p:nvSpPr>
        <p:spPr>
          <a:xfrm>
            <a:off x="421880" y="1690498"/>
            <a:ext cx="7419899"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a:solidFill>
                  <a:srgbClr val="191919"/>
                </a:solidFill>
                <a:latin typeface="微软雅黑"/>
                <a:ea typeface="微软雅黑"/>
                <a:cs typeface="微软雅黑"/>
                <a:sym typeface="微软雅黑"/>
              </a:defRPr>
            </a:lvl1pPr>
          </a:lstStyle>
          <a:p>
            <a:pPr/>
            <a:r>
              <a:t>在Python中，采用的格式化方式和C语言是一致的，用%实现，举例如下 </a:t>
            </a:r>
          </a:p>
        </p:txBody>
      </p:sp>
      <p:pic>
        <p:nvPicPr>
          <p:cNvPr id="501" name="Picture 2" descr="Picture 2"/>
          <p:cNvPicPr>
            <a:picLocks noChangeAspect="1"/>
          </p:cNvPicPr>
          <p:nvPr/>
        </p:nvPicPr>
        <p:blipFill>
          <a:blip r:embed="rId2">
            <a:extLst/>
          </a:blip>
          <a:stretch>
            <a:fillRect/>
          </a:stretch>
        </p:blipFill>
        <p:spPr>
          <a:xfrm>
            <a:off x="2638864" y="2162465"/>
            <a:ext cx="3714167" cy="905728"/>
          </a:xfrm>
          <a:prstGeom prst="rect">
            <a:avLst/>
          </a:prstGeom>
          <a:ln w="12700">
            <a:miter lim="400000"/>
          </a:ln>
        </p:spPr>
      </p:pic>
      <p:sp>
        <p:nvSpPr>
          <p:cNvPr id="502" name="Rectangle 3"/>
          <p:cNvSpPr txBox="1"/>
          <p:nvPr/>
        </p:nvSpPr>
        <p:spPr>
          <a:xfrm>
            <a:off x="316025" y="3190499"/>
            <a:ext cx="8359845" cy="1640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nSpc>
                <a:spcPct val="150000"/>
              </a:lnSpc>
              <a:defRPr>
                <a:solidFill>
                  <a:srgbClr val="191919"/>
                </a:solidFill>
                <a:latin typeface="微软雅黑"/>
                <a:ea typeface="微软雅黑"/>
                <a:cs typeface="微软雅黑"/>
                <a:sym typeface="微软雅黑"/>
              </a:defRPr>
            </a:pPr>
            <a:r>
              <a:t>在字符串内部，</a:t>
            </a:r>
            <a:r>
              <a:rPr>
                <a:solidFill>
                  <a:srgbClr val="405E7E"/>
                </a:solidFill>
              </a:rPr>
              <a:t>%s</a:t>
            </a:r>
            <a:r>
              <a:t>表示用字符串替换，</a:t>
            </a:r>
            <a:r>
              <a:rPr>
                <a:solidFill>
                  <a:srgbClr val="405E7E"/>
                </a:solidFill>
              </a:rPr>
              <a:t>%d</a:t>
            </a:r>
            <a:r>
              <a:t>表示用整数替换，有几个</a:t>
            </a:r>
            <a:r>
              <a:rPr>
                <a:solidFill>
                  <a:srgbClr val="405E7E"/>
                </a:solidFill>
              </a:rPr>
              <a:t>%?</a:t>
            </a:r>
            <a:r>
              <a:t>占位符，后面就跟几个变量或者值，顺序要对应好。如果只有一个</a:t>
            </a:r>
            <a:r>
              <a:rPr>
                <a:solidFill>
                  <a:srgbClr val="405E7E"/>
                </a:solidFill>
              </a:rPr>
              <a:t>%?</a:t>
            </a:r>
            <a:r>
              <a:t>，括号可以省略。</a:t>
            </a:r>
          </a:p>
          <a:p>
            <a:pPr>
              <a:defRPr>
                <a:solidFill>
                  <a:srgbClr val="191919"/>
                </a:solidFill>
                <a:latin typeface="微软雅黑"/>
                <a:ea typeface="微软雅黑"/>
                <a:cs typeface="微软雅黑"/>
                <a:sym typeface="微软雅黑"/>
              </a:defRPr>
            </a:pPr>
          </a:p>
          <a:p>
            <a:pPr>
              <a:defRPr>
                <a:solidFill>
                  <a:srgbClr val="191919"/>
                </a:solidFill>
                <a:latin typeface="微软雅黑"/>
                <a:ea typeface="微软雅黑"/>
                <a:cs typeface="微软雅黑"/>
                <a:sym typeface="微软雅黑"/>
              </a:defRPr>
            </a:pPr>
            <a:r>
              <a:t>常见的占位符有： </a:t>
            </a:r>
          </a:p>
        </p:txBody>
      </p:sp>
      <p:graphicFrame>
        <p:nvGraphicFramePr>
          <p:cNvPr id="503" name="表格 6"/>
          <p:cNvGraphicFramePr/>
          <p:nvPr/>
        </p:nvGraphicFramePr>
        <p:xfrm>
          <a:off x="1524000" y="4953647"/>
          <a:ext cx="6096000" cy="18542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48000"/>
                <a:gridCol w="3048000"/>
              </a:tblGrid>
              <a:tr h="370840">
                <a:tc>
                  <a:txBody>
                    <a:bodyPr/>
                    <a:lstStyle/>
                    <a:p>
                      <a:pPr algn="l">
                        <a:defRPr sz="1800">
                          <a:solidFill>
                            <a:srgbClr val="000000"/>
                          </a:solidFill>
                        </a:defRPr>
                      </a:pPr>
                      <a:r>
                        <a:rPr sz="1600">
                          <a:solidFill>
                            <a:srgbClr val="191919"/>
                          </a:solidFill>
                          <a:latin typeface="+mn-lt"/>
                          <a:ea typeface="+mn-ea"/>
                          <a:cs typeface="+mn-cs"/>
                          <a:sym typeface="Helvetica"/>
                        </a:rPr>
                        <a:t>占位符</a:t>
                      </a:r>
                    </a:p>
                  </a:txBody>
                  <a:tcPr marL="45720" marR="45720" marT="45720" marB="45720" anchor="t" anchorCtr="0" horzOverflow="overflow">
                    <a:lnL w="12700">
                      <a:solidFill>
                        <a:srgbClr val="F8F8F8"/>
                      </a:solidFill>
                    </a:lnL>
                    <a:lnR w="12700">
                      <a:solidFill>
                        <a:srgbClr val="F8F8F8"/>
                      </a:solidFill>
                    </a:lnR>
                    <a:lnT w="12700">
                      <a:solidFill>
                        <a:srgbClr val="F8F8F8"/>
                      </a:solidFill>
                    </a:lnT>
                    <a:lnB w="12700">
                      <a:solidFill>
                        <a:srgbClr val="F8F8F8"/>
                      </a:solidFill>
                    </a:lnB>
                    <a:noFill/>
                  </a:tcPr>
                </a:tc>
                <a:tc>
                  <a:txBody>
                    <a:bodyPr/>
                    <a:lstStyle/>
                    <a:p>
                      <a:pPr algn="l">
                        <a:defRPr sz="1800">
                          <a:solidFill>
                            <a:srgbClr val="000000"/>
                          </a:solidFill>
                        </a:defRPr>
                      </a:pPr>
                      <a:r>
                        <a:rPr sz="1600">
                          <a:solidFill>
                            <a:srgbClr val="191919"/>
                          </a:solidFill>
                          <a:latin typeface="+mn-lt"/>
                          <a:ea typeface="+mn-ea"/>
                          <a:cs typeface="+mn-cs"/>
                          <a:sym typeface="Helvetica"/>
                        </a:rPr>
                        <a:t>替换内容</a:t>
                      </a:r>
                    </a:p>
                  </a:txBody>
                  <a:tcPr marL="45720" marR="45720" marT="45720" marB="45720" anchor="t" anchorCtr="0" horzOverflow="overflow">
                    <a:lnL w="12700">
                      <a:solidFill>
                        <a:srgbClr val="F8F8F8"/>
                      </a:solidFill>
                    </a:lnL>
                    <a:lnR w="12700">
                      <a:solidFill>
                        <a:srgbClr val="F8F8F8"/>
                      </a:solidFill>
                    </a:lnR>
                    <a:lnT w="12700">
                      <a:solidFill>
                        <a:srgbClr val="F8F8F8"/>
                      </a:solidFill>
                    </a:lnT>
                    <a:lnB w="12700">
                      <a:solidFill>
                        <a:srgbClr val="F8F8F8"/>
                      </a:solidFill>
                    </a:lnB>
                    <a:noFill/>
                  </a:tcPr>
                </a:tc>
              </a:tr>
              <a:tr h="370840">
                <a:tc>
                  <a:txBody>
                    <a:bodyPr/>
                    <a:lstStyle/>
                    <a:p>
                      <a:pPr algn="l">
                        <a:defRPr sz="1800">
                          <a:solidFill>
                            <a:srgbClr val="000000"/>
                          </a:solidFill>
                        </a:defRPr>
                      </a:pPr>
                      <a:r>
                        <a:rPr sz="1600">
                          <a:solidFill>
                            <a:srgbClr val="191919"/>
                          </a:solidFill>
                          <a:latin typeface="+mn-lt"/>
                          <a:ea typeface="+mn-ea"/>
                          <a:cs typeface="+mn-cs"/>
                          <a:sym typeface="Helvetica"/>
                        </a:rPr>
                        <a:t>%d</a:t>
                      </a:r>
                    </a:p>
                  </a:txBody>
                  <a:tcPr marL="45720" marR="45720" marT="45720" marB="45720" anchor="t" anchorCtr="0" horzOverflow="overflow">
                    <a:lnL w="12700">
                      <a:solidFill>
                        <a:srgbClr val="F8F8F8"/>
                      </a:solidFill>
                    </a:lnL>
                    <a:lnR w="12700">
                      <a:solidFill>
                        <a:srgbClr val="F8F8F8"/>
                      </a:solidFill>
                    </a:lnR>
                    <a:lnT w="12700">
                      <a:solidFill>
                        <a:srgbClr val="F8F8F8"/>
                      </a:solidFill>
                    </a:lnT>
                    <a:lnB w="12700">
                      <a:solidFill>
                        <a:srgbClr val="F8F8F8"/>
                      </a:solidFill>
                    </a:lnB>
                    <a:noFill/>
                  </a:tcPr>
                </a:tc>
                <a:tc>
                  <a:txBody>
                    <a:bodyPr/>
                    <a:lstStyle/>
                    <a:p>
                      <a:pPr algn="l">
                        <a:defRPr sz="1800">
                          <a:solidFill>
                            <a:srgbClr val="000000"/>
                          </a:solidFill>
                        </a:defRPr>
                      </a:pPr>
                      <a:r>
                        <a:rPr sz="1600">
                          <a:solidFill>
                            <a:srgbClr val="191919"/>
                          </a:solidFill>
                          <a:latin typeface="+mn-lt"/>
                          <a:ea typeface="+mn-ea"/>
                          <a:cs typeface="+mn-cs"/>
                          <a:sym typeface="Helvetica"/>
                        </a:rPr>
                        <a:t>整数</a:t>
                      </a:r>
                    </a:p>
                  </a:txBody>
                  <a:tcPr marL="45720" marR="45720" marT="45720" marB="45720" anchor="t" anchorCtr="0" horzOverflow="overflow">
                    <a:lnL w="12700">
                      <a:solidFill>
                        <a:srgbClr val="F8F8F8"/>
                      </a:solidFill>
                    </a:lnL>
                    <a:lnR w="12700">
                      <a:solidFill>
                        <a:srgbClr val="F8F8F8"/>
                      </a:solidFill>
                    </a:lnR>
                    <a:lnT w="12700">
                      <a:solidFill>
                        <a:srgbClr val="F8F8F8"/>
                      </a:solidFill>
                    </a:lnT>
                    <a:lnB w="12700">
                      <a:solidFill>
                        <a:srgbClr val="F8F8F8"/>
                      </a:solidFill>
                    </a:lnB>
                    <a:noFill/>
                  </a:tcPr>
                </a:tc>
              </a:tr>
              <a:tr h="370840">
                <a:tc>
                  <a:txBody>
                    <a:bodyPr/>
                    <a:lstStyle/>
                    <a:p>
                      <a:pPr algn="l">
                        <a:defRPr sz="1800">
                          <a:solidFill>
                            <a:srgbClr val="000000"/>
                          </a:solidFill>
                        </a:defRPr>
                      </a:pPr>
                      <a:r>
                        <a:rPr sz="1600">
                          <a:solidFill>
                            <a:srgbClr val="191919"/>
                          </a:solidFill>
                          <a:latin typeface="+mn-lt"/>
                          <a:ea typeface="+mn-ea"/>
                          <a:cs typeface="+mn-cs"/>
                          <a:sym typeface="Helvetica"/>
                        </a:rPr>
                        <a:t>%f</a:t>
                      </a:r>
                    </a:p>
                  </a:txBody>
                  <a:tcPr marL="45720" marR="45720" marT="45720" marB="45720" anchor="t" anchorCtr="0" horzOverflow="overflow">
                    <a:lnL w="12700">
                      <a:solidFill>
                        <a:srgbClr val="F8F8F8"/>
                      </a:solidFill>
                    </a:lnL>
                    <a:lnR w="12700">
                      <a:solidFill>
                        <a:srgbClr val="F8F8F8"/>
                      </a:solidFill>
                    </a:lnR>
                    <a:lnT w="12700">
                      <a:solidFill>
                        <a:srgbClr val="F8F8F8"/>
                      </a:solidFill>
                    </a:lnT>
                    <a:lnB w="12700">
                      <a:solidFill>
                        <a:srgbClr val="F8F8F8"/>
                      </a:solidFill>
                    </a:lnB>
                    <a:noFill/>
                  </a:tcPr>
                </a:tc>
                <a:tc>
                  <a:txBody>
                    <a:bodyPr/>
                    <a:lstStyle/>
                    <a:p>
                      <a:pPr algn="l">
                        <a:defRPr sz="1800">
                          <a:solidFill>
                            <a:srgbClr val="000000"/>
                          </a:solidFill>
                        </a:defRPr>
                      </a:pPr>
                      <a:r>
                        <a:rPr sz="1600">
                          <a:solidFill>
                            <a:srgbClr val="191919"/>
                          </a:solidFill>
                          <a:latin typeface="+mn-lt"/>
                          <a:ea typeface="+mn-ea"/>
                          <a:cs typeface="+mn-cs"/>
                          <a:sym typeface="Helvetica"/>
                        </a:rPr>
                        <a:t>浮点数</a:t>
                      </a:r>
                    </a:p>
                  </a:txBody>
                  <a:tcPr marL="45720" marR="45720" marT="45720" marB="45720" anchor="t" anchorCtr="0" horzOverflow="overflow">
                    <a:lnL w="12700">
                      <a:solidFill>
                        <a:srgbClr val="F8F8F8"/>
                      </a:solidFill>
                    </a:lnL>
                    <a:lnR w="12700">
                      <a:solidFill>
                        <a:srgbClr val="F8F8F8"/>
                      </a:solidFill>
                    </a:lnR>
                    <a:lnT w="12700">
                      <a:solidFill>
                        <a:srgbClr val="F8F8F8"/>
                      </a:solidFill>
                    </a:lnT>
                    <a:lnB w="12700">
                      <a:solidFill>
                        <a:srgbClr val="F8F8F8"/>
                      </a:solidFill>
                    </a:lnB>
                    <a:noFill/>
                  </a:tcPr>
                </a:tc>
              </a:tr>
              <a:tr h="370840">
                <a:tc>
                  <a:txBody>
                    <a:bodyPr/>
                    <a:lstStyle/>
                    <a:p>
                      <a:pPr algn="l">
                        <a:defRPr sz="1800">
                          <a:solidFill>
                            <a:srgbClr val="000000"/>
                          </a:solidFill>
                        </a:defRPr>
                      </a:pPr>
                      <a:r>
                        <a:rPr sz="1600">
                          <a:solidFill>
                            <a:srgbClr val="191919"/>
                          </a:solidFill>
                          <a:latin typeface="+mn-lt"/>
                          <a:ea typeface="+mn-ea"/>
                          <a:cs typeface="+mn-cs"/>
                          <a:sym typeface="Helvetica"/>
                        </a:rPr>
                        <a:t>%s</a:t>
                      </a:r>
                    </a:p>
                  </a:txBody>
                  <a:tcPr marL="45720" marR="45720" marT="45720" marB="45720" anchor="t" anchorCtr="0" horzOverflow="overflow">
                    <a:lnL w="12700">
                      <a:solidFill>
                        <a:srgbClr val="F8F8F8"/>
                      </a:solidFill>
                    </a:lnL>
                    <a:lnR w="12700">
                      <a:solidFill>
                        <a:srgbClr val="F8F8F8"/>
                      </a:solidFill>
                    </a:lnR>
                    <a:lnT w="12700">
                      <a:solidFill>
                        <a:srgbClr val="F8F8F8"/>
                      </a:solidFill>
                    </a:lnT>
                    <a:lnB w="12700">
                      <a:solidFill>
                        <a:srgbClr val="F8F8F8"/>
                      </a:solidFill>
                    </a:lnB>
                    <a:noFill/>
                  </a:tcPr>
                </a:tc>
                <a:tc>
                  <a:txBody>
                    <a:bodyPr/>
                    <a:lstStyle/>
                    <a:p>
                      <a:pPr algn="l">
                        <a:defRPr sz="1800">
                          <a:solidFill>
                            <a:srgbClr val="000000"/>
                          </a:solidFill>
                        </a:defRPr>
                      </a:pPr>
                      <a:r>
                        <a:rPr sz="1600">
                          <a:solidFill>
                            <a:srgbClr val="191919"/>
                          </a:solidFill>
                          <a:latin typeface="+mn-lt"/>
                          <a:ea typeface="+mn-ea"/>
                          <a:cs typeface="+mn-cs"/>
                          <a:sym typeface="Helvetica"/>
                        </a:rPr>
                        <a:t>字符串</a:t>
                      </a:r>
                    </a:p>
                  </a:txBody>
                  <a:tcPr marL="45720" marR="45720" marT="45720" marB="45720" anchor="t" anchorCtr="0" horzOverflow="overflow">
                    <a:lnL w="12700">
                      <a:solidFill>
                        <a:srgbClr val="F8F8F8"/>
                      </a:solidFill>
                    </a:lnL>
                    <a:lnR w="12700">
                      <a:solidFill>
                        <a:srgbClr val="F8F8F8"/>
                      </a:solidFill>
                    </a:lnR>
                    <a:lnT w="12700">
                      <a:solidFill>
                        <a:srgbClr val="F8F8F8"/>
                      </a:solidFill>
                    </a:lnT>
                    <a:lnB w="12700">
                      <a:solidFill>
                        <a:srgbClr val="F8F8F8"/>
                      </a:solidFill>
                    </a:lnB>
                    <a:noFill/>
                  </a:tcPr>
                </a:tc>
              </a:tr>
              <a:tr h="370840">
                <a:tc>
                  <a:txBody>
                    <a:bodyPr/>
                    <a:lstStyle/>
                    <a:p>
                      <a:pPr algn="l">
                        <a:defRPr sz="1800">
                          <a:solidFill>
                            <a:srgbClr val="000000"/>
                          </a:solidFill>
                        </a:defRPr>
                      </a:pPr>
                      <a:r>
                        <a:rPr sz="1600">
                          <a:solidFill>
                            <a:srgbClr val="191919"/>
                          </a:solidFill>
                          <a:latin typeface="+mn-lt"/>
                          <a:ea typeface="+mn-ea"/>
                          <a:cs typeface="+mn-cs"/>
                          <a:sym typeface="Helvetica"/>
                        </a:rPr>
                        <a:t>%x</a:t>
                      </a:r>
                    </a:p>
                  </a:txBody>
                  <a:tcPr marL="45720" marR="45720" marT="45720" marB="45720" anchor="t" anchorCtr="0" horzOverflow="overflow">
                    <a:lnL w="12700">
                      <a:solidFill>
                        <a:srgbClr val="F8F8F8"/>
                      </a:solidFill>
                    </a:lnL>
                    <a:lnR w="12700">
                      <a:solidFill>
                        <a:srgbClr val="F8F8F8"/>
                      </a:solidFill>
                    </a:lnR>
                    <a:lnT w="12700">
                      <a:solidFill>
                        <a:srgbClr val="F8F8F8"/>
                      </a:solidFill>
                    </a:lnT>
                    <a:lnB w="12700">
                      <a:solidFill>
                        <a:srgbClr val="F8F8F8"/>
                      </a:solidFill>
                    </a:lnB>
                    <a:noFill/>
                  </a:tcPr>
                </a:tc>
                <a:tc>
                  <a:txBody>
                    <a:bodyPr/>
                    <a:lstStyle/>
                    <a:p>
                      <a:pPr algn="l">
                        <a:defRPr sz="1800">
                          <a:solidFill>
                            <a:srgbClr val="000000"/>
                          </a:solidFill>
                        </a:defRPr>
                      </a:pPr>
                      <a:r>
                        <a:rPr sz="1600">
                          <a:solidFill>
                            <a:srgbClr val="191919"/>
                          </a:solidFill>
                          <a:latin typeface="+mn-lt"/>
                          <a:ea typeface="+mn-ea"/>
                          <a:cs typeface="+mn-cs"/>
                          <a:sym typeface="Helvetica"/>
                        </a:rPr>
                        <a:t>十六进制整数</a:t>
                      </a:r>
                    </a:p>
                  </a:txBody>
                  <a:tcPr marL="45720" marR="45720" marT="45720" marB="45720" anchor="t" anchorCtr="0" horzOverflow="overflow">
                    <a:lnL w="12700">
                      <a:solidFill>
                        <a:srgbClr val="F8F8F8"/>
                      </a:solidFill>
                    </a:lnL>
                    <a:lnR w="12700">
                      <a:solidFill>
                        <a:srgbClr val="F8F8F8"/>
                      </a:solidFill>
                    </a:lnR>
                    <a:lnT w="12700">
                      <a:solidFill>
                        <a:srgbClr val="F8F8F8"/>
                      </a:solidFill>
                    </a:lnT>
                    <a:lnB w="12700">
                      <a:solidFill>
                        <a:srgbClr val="F8F8F8"/>
                      </a:solidFill>
                    </a:lnB>
                    <a:noFill/>
                  </a:tcPr>
                </a:tc>
              </a:tr>
            </a:tbl>
          </a:graphicData>
        </a:graphic>
      </p:graphicFrame>
    </p:spTree>
  </p:cSld>
  <p:clrMapOvr>
    <a:masterClrMapping/>
  </p:clrMapOvr>
  <p:transition xmlns:p14="http://schemas.microsoft.com/office/powerpoint/2010/main" spd="med" advClick="1"/>
</p:sld>
</file>

<file path=ppt/slides/slide5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7"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17</a:t>
            </a:r>
            <a:r>
              <a:t>   virtualenv</a:t>
            </a:r>
          </a:p>
        </p:txBody>
      </p:sp>
      <p:sp>
        <p:nvSpPr>
          <p:cNvPr id="3918" name="新建的Python环境被放到当前目录下的venv目录。有了venv这个Python环境，可以用source进入该环境："/>
          <p:cNvSpPr txBox="1"/>
          <p:nvPr/>
        </p:nvSpPr>
        <p:spPr>
          <a:xfrm>
            <a:off x="664585" y="893363"/>
            <a:ext cx="7814830"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新建的Python环境被放到当前目录下的</a:t>
            </a:r>
            <a:r>
              <a:rPr>
                <a:solidFill>
                  <a:schemeClr val="accent2">
                    <a:satOff val="-67193"/>
                    <a:lumOff val="20931"/>
                  </a:schemeClr>
                </a:solidFill>
              </a:rPr>
              <a:t>venv</a:t>
            </a:r>
            <a:r>
              <a:t>目录。有了</a:t>
            </a:r>
            <a:r>
              <a:rPr>
                <a:solidFill>
                  <a:schemeClr val="accent2">
                    <a:satOff val="-67193"/>
                    <a:lumOff val="20931"/>
                  </a:schemeClr>
                </a:solidFill>
              </a:rPr>
              <a:t>venv</a:t>
            </a:r>
            <a:r>
              <a:t>这个Python环境，可以用</a:t>
            </a:r>
            <a:r>
              <a:rPr>
                <a:solidFill>
                  <a:schemeClr val="accent2">
                    <a:satOff val="-67193"/>
                    <a:lumOff val="20931"/>
                  </a:schemeClr>
                </a:solidFill>
              </a:rPr>
              <a:t>source</a:t>
            </a:r>
            <a:r>
              <a:t>进入该环境：</a:t>
            </a:r>
          </a:p>
        </p:txBody>
      </p:sp>
      <p:pic>
        <p:nvPicPr>
          <p:cNvPr id="3919" name="图像" descr="图像"/>
          <p:cNvPicPr>
            <a:picLocks noChangeAspect="1"/>
          </p:cNvPicPr>
          <p:nvPr/>
        </p:nvPicPr>
        <p:blipFill>
          <a:blip r:embed="rId2">
            <a:extLst/>
          </a:blip>
          <a:stretch>
            <a:fillRect/>
          </a:stretch>
        </p:blipFill>
        <p:spPr>
          <a:xfrm>
            <a:off x="1663700" y="1733550"/>
            <a:ext cx="5816600" cy="647700"/>
          </a:xfrm>
          <a:prstGeom prst="rect">
            <a:avLst/>
          </a:prstGeom>
          <a:ln w="12700">
            <a:miter lim="400000"/>
          </a:ln>
        </p:spPr>
      </p:pic>
      <p:sp>
        <p:nvSpPr>
          <p:cNvPr id="3920" name="注意到命令提示符变了，有个(venv)前缀，表示当前环境是一个名为venv的Python环境。…"/>
          <p:cNvSpPr txBox="1"/>
          <p:nvPr/>
        </p:nvSpPr>
        <p:spPr>
          <a:xfrm>
            <a:off x="558179" y="2593806"/>
            <a:ext cx="7814830" cy="20284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注意到命令提示符变了，有个</a:t>
            </a:r>
            <a:r>
              <a:rPr>
                <a:solidFill>
                  <a:schemeClr val="accent2">
                    <a:satOff val="-67193"/>
                    <a:lumOff val="20931"/>
                  </a:schemeClr>
                </a:solidFill>
              </a:rPr>
              <a:t>(venv)</a:t>
            </a:r>
            <a:r>
              <a:t>前缀，表示当前环境是一个名为</a:t>
            </a:r>
            <a:r>
              <a:rPr>
                <a:solidFill>
                  <a:schemeClr val="accent2">
                    <a:satOff val="-67193"/>
                    <a:lumOff val="20931"/>
                  </a:schemeClr>
                </a:solidFill>
              </a:rPr>
              <a:t>venv</a:t>
            </a:r>
            <a:r>
              <a:t>的Python环境。</a:t>
            </a:r>
          </a:p>
          <a:p>
            <a:pPr defTabSz="457200">
              <a:defRPr>
                <a:solidFill>
                  <a:srgbClr val="000000"/>
                </a:solidFill>
                <a:latin typeface="Helvetica Neue"/>
                <a:ea typeface="Helvetica Neue"/>
                <a:cs typeface="Helvetica Neue"/>
                <a:sym typeface="Helvetica Neue"/>
              </a:defRPr>
            </a:pPr>
            <a:r>
              <a:t>       正常安装各种第三方包，并运行</a:t>
            </a:r>
            <a:r>
              <a:rPr>
                <a:solidFill>
                  <a:schemeClr val="accent2">
                    <a:satOff val="-67193"/>
                    <a:lumOff val="20931"/>
                  </a:schemeClr>
                </a:solidFill>
              </a:rPr>
              <a:t>python</a:t>
            </a:r>
            <a:r>
              <a:t>命令;</a:t>
            </a:r>
          </a:p>
          <a:p>
            <a:pPr defTabSz="457200">
              <a:defRPr>
                <a:solidFill>
                  <a:srgbClr val="000000"/>
                </a:solidFill>
                <a:latin typeface="Helvetica Neue"/>
                <a:ea typeface="Helvetica Neue"/>
                <a:cs typeface="Helvetica Neue"/>
                <a:sym typeface="Helvetica Neue"/>
              </a:defRPr>
            </a:pPr>
            <a:r>
              <a:t>       在</a:t>
            </a:r>
            <a:r>
              <a:rPr>
                <a:solidFill>
                  <a:schemeClr val="accent2">
                    <a:satOff val="-67193"/>
                    <a:lumOff val="20931"/>
                  </a:schemeClr>
                </a:solidFill>
              </a:rPr>
              <a:t>venv</a:t>
            </a:r>
            <a:r>
              <a:t>环境下，用</a:t>
            </a:r>
            <a:r>
              <a:rPr>
                <a:solidFill>
                  <a:schemeClr val="accent2">
                    <a:satOff val="-67193"/>
                    <a:lumOff val="20931"/>
                  </a:schemeClr>
                </a:solidFill>
              </a:rPr>
              <a:t>pip</a:t>
            </a:r>
            <a:r>
              <a:t>安装的包都被安装到</a:t>
            </a:r>
            <a:r>
              <a:rPr>
                <a:solidFill>
                  <a:schemeClr val="accent2">
                    <a:satOff val="-67193"/>
                    <a:lumOff val="20931"/>
                  </a:schemeClr>
                </a:solidFill>
              </a:rPr>
              <a:t>venv</a:t>
            </a:r>
            <a:r>
              <a:t>这个环境下，系统Python环境不受任何影响。也就是说，</a:t>
            </a:r>
            <a:r>
              <a:rPr>
                <a:solidFill>
                  <a:schemeClr val="accent2">
                    <a:satOff val="-67193"/>
                    <a:lumOff val="20931"/>
                  </a:schemeClr>
                </a:solidFill>
              </a:rPr>
              <a:t>venv</a:t>
            </a:r>
            <a:r>
              <a:t>环境是专门针对</a:t>
            </a:r>
            <a:r>
              <a:rPr>
                <a:solidFill>
                  <a:schemeClr val="accent2">
                    <a:satOff val="-67193"/>
                    <a:lumOff val="20931"/>
                  </a:schemeClr>
                </a:solidFill>
              </a:rPr>
              <a:t>myproject</a:t>
            </a:r>
            <a:r>
              <a:t>这个应用创建的。退出当前的</a:t>
            </a:r>
            <a:r>
              <a:rPr>
                <a:solidFill>
                  <a:schemeClr val="accent2">
                    <a:satOff val="-67193"/>
                    <a:lumOff val="20931"/>
                  </a:schemeClr>
                </a:solidFill>
              </a:rPr>
              <a:t>venv</a:t>
            </a:r>
            <a:r>
              <a:t>环境，使用</a:t>
            </a:r>
            <a:r>
              <a:rPr>
                <a:solidFill>
                  <a:schemeClr val="accent2">
                    <a:satOff val="-67193"/>
                    <a:lumOff val="20931"/>
                  </a:schemeClr>
                </a:solidFill>
              </a:rPr>
              <a:t>deactivate</a:t>
            </a:r>
            <a:r>
              <a:t>命令：</a:t>
            </a:r>
          </a:p>
        </p:txBody>
      </p:sp>
      <p:pic>
        <p:nvPicPr>
          <p:cNvPr id="3921" name="图像" descr="图像"/>
          <p:cNvPicPr>
            <a:picLocks noChangeAspect="1"/>
          </p:cNvPicPr>
          <p:nvPr/>
        </p:nvPicPr>
        <p:blipFill>
          <a:blip r:embed="rId3">
            <a:extLst/>
          </a:blip>
          <a:stretch>
            <a:fillRect/>
          </a:stretch>
        </p:blipFill>
        <p:spPr>
          <a:xfrm>
            <a:off x="1314450" y="4781164"/>
            <a:ext cx="6515100" cy="444501"/>
          </a:xfrm>
          <a:prstGeom prst="rect">
            <a:avLst/>
          </a:prstGeom>
          <a:ln w="12700">
            <a:miter lim="400000"/>
          </a:ln>
        </p:spPr>
      </p:pic>
      <p:sp>
        <p:nvSpPr>
          <p:cNvPr id="3922" name="此时就回到了正常的环境，现在pip或python均是在系统Python环境下执行。…"/>
          <p:cNvSpPr txBox="1"/>
          <p:nvPr/>
        </p:nvSpPr>
        <p:spPr>
          <a:xfrm>
            <a:off x="605773" y="5384579"/>
            <a:ext cx="7932454" cy="13742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此时就回到了正常的环境，现在</a:t>
            </a:r>
            <a:r>
              <a:rPr>
                <a:solidFill>
                  <a:schemeClr val="accent2">
                    <a:satOff val="-67193"/>
                    <a:lumOff val="20931"/>
                  </a:schemeClr>
                </a:solidFill>
              </a:rPr>
              <a:t>pip</a:t>
            </a:r>
            <a:r>
              <a:t>或</a:t>
            </a:r>
            <a:r>
              <a:rPr>
                <a:solidFill>
                  <a:schemeClr val="accent2">
                    <a:satOff val="-67193"/>
                    <a:lumOff val="20931"/>
                  </a:schemeClr>
                </a:solidFill>
              </a:rPr>
              <a:t>python</a:t>
            </a:r>
            <a:r>
              <a:t>均是在系统Python环境下执行。</a:t>
            </a:r>
          </a:p>
          <a:p>
            <a:pPr defTabSz="457200">
              <a:defRPr>
                <a:solidFill>
                  <a:srgbClr val="000000"/>
                </a:solidFill>
                <a:latin typeface="Helvetica Neue"/>
                <a:ea typeface="Helvetica Neue"/>
                <a:cs typeface="Helvetica Neue"/>
                <a:sym typeface="Helvetica Neue"/>
              </a:defRPr>
            </a:pPr>
            <a:r>
              <a:t>        完全可以针对每个应用创建独立的Python运行环境，这样就可以对每个应用的Python环境进行隔离。</a:t>
            </a:r>
          </a:p>
        </p:txBody>
      </p:sp>
    </p:spTree>
  </p:cSld>
  <p:clrMapOvr>
    <a:masterClrMapping/>
  </p:clrMapOvr>
  <p:transition xmlns:p14="http://schemas.microsoft.com/office/powerpoint/2010/main" spd="med" advClick="1"/>
</p:sld>
</file>

<file path=ppt/slides/slide5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4" name="10.6 使用元类"/>
          <p:cNvSpPr txBox="1"/>
          <p:nvPr/>
        </p:nvSpPr>
        <p:spPr>
          <a:xfrm>
            <a:off x="-1589" y="-1"/>
            <a:ext cx="9145590" cy="523239"/>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17</a:t>
            </a:r>
            <a:r>
              <a:t>   virtualenv</a:t>
            </a:r>
          </a:p>
        </p:txBody>
      </p:sp>
      <p:sp>
        <p:nvSpPr>
          <p:cNvPr id="3925" name="virtualenv是如何创建“独立”的Python运行环境的呢？原理很简单，就是把系统Python复制一份到virtualenv的环境，用命令source venv/bin/activate进入一个virtualenv环境时，virtualenv会修改相关环境变量，让命令python和pip均指向当前的virtualenv环境。…"/>
          <p:cNvSpPr txBox="1"/>
          <p:nvPr/>
        </p:nvSpPr>
        <p:spPr>
          <a:xfrm>
            <a:off x="664585" y="1966384"/>
            <a:ext cx="7814830" cy="20284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virtualenv</a:t>
            </a:r>
            <a:r>
              <a:t>是如何创建“独立”的Python运行环境的呢？原理很简单，就是把系统Python复制一份到</a:t>
            </a:r>
            <a:r>
              <a:rPr>
                <a:solidFill>
                  <a:schemeClr val="accent2">
                    <a:satOff val="-67193"/>
                    <a:lumOff val="20931"/>
                  </a:schemeClr>
                </a:solidFill>
              </a:rPr>
              <a:t>virtualenv</a:t>
            </a:r>
            <a:r>
              <a:t>的环境，用命令</a:t>
            </a:r>
            <a:r>
              <a:rPr>
                <a:solidFill>
                  <a:schemeClr val="accent2">
                    <a:satOff val="-67193"/>
                    <a:lumOff val="20931"/>
                  </a:schemeClr>
                </a:solidFill>
              </a:rPr>
              <a:t>source venv/bin/activate</a:t>
            </a:r>
            <a:r>
              <a:t>进入一个</a:t>
            </a:r>
            <a:r>
              <a:rPr>
                <a:solidFill>
                  <a:schemeClr val="accent2">
                    <a:satOff val="-67193"/>
                    <a:lumOff val="20931"/>
                  </a:schemeClr>
                </a:solidFill>
              </a:rPr>
              <a:t>virtualenv</a:t>
            </a:r>
            <a:r>
              <a:t>环境时，</a:t>
            </a:r>
            <a:r>
              <a:rPr>
                <a:solidFill>
                  <a:schemeClr val="accent2">
                    <a:satOff val="-67193"/>
                    <a:lumOff val="20931"/>
                  </a:schemeClr>
                </a:solidFill>
              </a:rPr>
              <a:t>virtualenv</a:t>
            </a:r>
            <a:r>
              <a:t>会修改相关环境变量，让命令</a:t>
            </a:r>
            <a:r>
              <a:rPr>
                <a:solidFill>
                  <a:schemeClr val="accent2">
                    <a:satOff val="-67193"/>
                    <a:lumOff val="20931"/>
                  </a:schemeClr>
                </a:solidFill>
              </a:rPr>
              <a:t>python</a:t>
            </a:r>
            <a:r>
              <a:t>和</a:t>
            </a:r>
            <a:r>
              <a:rPr>
                <a:solidFill>
                  <a:schemeClr val="accent2">
                    <a:satOff val="-67193"/>
                    <a:lumOff val="20931"/>
                  </a:schemeClr>
                </a:solidFill>
              </a:rPr>
              <a:t>pip</a:t>
            </a:r>
            <a:r>
              <a:t>均指向当前的</a:t>
            </a:r>
            <a:r>
              <a:rPr>
                <a:solidFill>
                  <a:schemeClr val="accent2">
                    <a:satOff val="-67193"/>
                    <a:lumOff val="20931"/>
                  </a:schemeClr>
                </a:solidFill>
              </a:rPr>
              <a:t>virtualenv</a:t>
            </a:r>
            <a:r>
              <a:t>环境。</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virtualenv</a:t>
            </a:r>
            <a:r>
              <a:t>为应用提供了隔离的Python运行环境，解决了不同应用间多版本的冲突问题。</a:t>
            </a:r>
          </a:p>
        </p:txBody>
      </p:sp>
    </p:spTree>
  </p:cSld>
  <p:clrMapOvr>
    <a:masterClrMapping/>
  </p:clrMapOvr>
  <p:transition xmlns:p14="http://schemas.microsoft.com/office/powerpoint/2010/main" spd="med" advClick="1"/>
</p:sld>
</file>

<file path=ppt/slides/slide5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7" name="形状"/>
          <p:cNvSpPr/>
          <p:nvPr/>
        </p:nvSpPr>
        <p:spPr>
          <a:xfrm>
            <a:off x="3459536" y="2745049"/>
            <a:ext cx="5547560" cy="778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7" y="0"/>
                </a:moveTo>
                <a:lnTo>
                  <a:pt x="21600" y="0"/>
                </a:lnTo>
                <a:lnTo>
                  <a:pt x="21600" y="21600"/>
                </a:lnTo>
                <a:lnTo>
                  <a:pt x="517" y="21600"/>
                </a:lnTo>
                <a:cubicBezTo>
                  <a:pt x="232" y="21600"/>
                  <a:pt x="0" y="21031"/>
                  <a:pt x="0" y="20333"/>
                </a:cubicBezTo>
                <a:lnTo>
                  <a:pt x="0" y="1267"/>
                </a:lnTo>
                <a:cubicBezTo>
                  <a:pt x="0" y="569"/>
                  <a:pt x="232" y="0"/>
                  <a:pt x="517" y="0"/>
                </a:cubicBezTo>
                <a:close/>
              </a:path>
            </a:pathLst>
          </a:custGeom>
          <a:solidFill>
            <a:srgbClr val="024C89"/>
          </a:solidFill>
          <a:ln w="12700">
            <a:miter lim="400000"/>
          </a:ln>
          <a:extLst>
            <a:ext uri="{C572A759-6A51-4108-AA02-DFA0A04FC94B}">
              <ma14:wrappingTextBoxFlag xmlns:ma14="http://schemas.microsoft.com/office/mac/drawingml/2011/main" val="1"/>
            </a:ext>
          </a:extLst>
        </p:spPr>
        <p:txBody>
          <a:bodyPr lIns="45719" rIns="45719"/>
          <a:lstStyle/>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p:txBody>
      </p:sp>
      <p:sp>
        <p:nvSpPr>
          <p:cNvPr id="3928" name="18.图形界面"/>
          <p:cNvSpPr txBox="1"/>
          <p:nvPr/>
        </p:nvSpPr>
        <p:spPr>
          <a:xfrm>
            <a:off x="3519487" y="1468437"/>
            <a:ext cx="5427663" cy="87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4400">
                <a:solidFill>
                  <a:srgbClr val="024C89"/>
                </a:solidFill>
                <a:latin typeface="微软雅黑"/>
                <a:ea typeface="微软雅黑"/>
                <a:cs typeface="微软雅黑"/>
                <a:sym typeface="微软雅黑"/>
              </a:defRPr>
            </a:lvl1pPr>
          </a:lstStyle>
          <a:p>
            <a:pPr/>
            <a:r>
              <a:t>18.图形界面</a:t>
            </a:r>
          </a:p>
        </p:txBody>
      </p:sp>
      <p:sp>
        <p:nvSpPr>
          <p:cNvPr id="3929" name="椭圆形"/>
          <p:cNvSpPr/>
          <p:nvPr/>
        </p:nvSpPr>
        <p:spPr>
          <a:xfrm>
            <a:off x="3854450" y="30611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3930" name="海龟绘图"/>
          <p:cNvSpPr txBox="1"/>
          <p:nvPr/>
        </p:nvSpPr>
        <p:spPr>
          <a:xfrm>
            <a:off x="4200525" y="29297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1">
                    <a:lumOff val="44000"/>
                  </a:schemeClr>
                </a:solidFill>
                <a:latin typeface="微软雅黑"/>
                <a:ea typeface="微软雅黑"/>
                <a:cs typeface="微软雅黑"/>
                <a:sym typeface="微软雅黑"/>
              </a:defRPr>
            </a:lvl1pPr>
          </a:lstStyle>
          <a:p>
            <a:pPr/>
            <a:r>
              <a:t>海龟绘图</a:t>
            </a:r>
          </a:p>
        </p:txBody>
      </p:sp>
      <p:sp>
        <p:nvSpPr>
          <p:cNvPr id="3931" name="形状"/>
          <p:cNvSpPr/>
          <p:nvPr/>
        </p:nvSpPr>
        <p:spPr>
          <a:xfrm>
            <a:off x="1090612" y="2363787"/>
            <a:ext cx="1936751" cy="178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Tree>
  </p:cSld>
  <p:clrMapOvr>
    <a:masterClrMapping/>
  </p:clrMapOvr>
  <p:transition xmlns:p14="http://schemas.microsoft.com/office/powerpoint/2010/main" spd="med" advClick="0" advTm="5000"/>
</p:sld>
</file>

<file path=ppt/slides/slide5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3" name="TextBox 1"/>
          <p:cNvSpPr txBox="1"/>
          <p:nvPr/>
        </p:nvSpPr>
        <p:spPr>
          <a:xfrm>
            <a:off x="552489" y="175529"/>
            <a:ext cx="8039022" cy="330891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a:solidFill>
                  <a:srgbClr val="191919"/>
                </a:solidFill>
              </a:defRPr>
            </a:pPr>
            <a:r>
              <a:t>        在</a:t>
            </a:r>
            <a:r>
              <a:t>1966</a:t>
            </a:r>
            <a:r>
              <a:t>年，</a:t>
            </a:r>
            <a:r>
              <a:t>Seymour Papert</a:t>
            </a:r>
            <a:r>
              <a:t>和</a:t>
            </a:r>
            <a:r>
              <a:t>Wally Feurzig</a:t>
            </a:r>
            <a:r>
              <a:t>发明了一种专门给儿童学习编程的语言</a:t>
            </a:r>
            <a:r>
              <a:t>——</a:t>
            </a:r>
            <a:r>
              <a:rPr u="sng">
                <a:solidFill>
                  <a:srgbClr val="0000FF"/>
                </a:solidFill>
                <a:uFill>
                  <a:solidFill>
                    <a:srgbClr val="0000FF"/>
                  </a:solidFill>
                </a:uFill>
                <a:hlinkClick r:id="rId2" invalidUrl="" action="" tgtFrame="" tooltip="" history="1" highlightClick="0" endSnd="0"/>
              </a:rPr>
              <a:t>LOGO</a:t>
            </a:r>
            <a:r>
              <a:rPr u="sng">
                <a:solidFill>
                  <a:srgbClr val="0000FF"/>
                </a:solidFill>
                <a:uFill>
                  <a:solidFill>
                    <a:srgbClr val="0000FF"/>
                  </a:solidFill>
                </a:uFill>
                <a:hlinkClick r:id="rId2" invalidUrl="" action="" tgtFrame="" tooltip="" history="1" highlightClick="0" endSnd="0"/>
              </a:rPr>
              <a:t>语言</a:t>
            </a:r>
            <a:r>
              <a:t>，它的特色就是通过编程指挥一个小海龟（</a:t>
            </a:r>
            <a:r>
              <a:t>turtle</a:t>
            </a:r>
            <a:r>
              <a:t>）在屏幕上绘图。</a:t>
            </a:r>
            <a:endParaRPr>
              <a:solidFill>
                <a:srgbClr val="B12923"/>
              </a:solidFill>
            </a:endParaRPr>
          </a:p>
          <a:p>
            <a:pPr>
              <a:lnSpc>
                <a:spcPct val="150000"/>
              </a:lnSpc>
              <a:defRPr>
                <a:solidFill>
                  <a:srgbClr val="191919"/>
                </a:solidFill>
              </a:defRPr>
            </a:pPr>
            <a:r>
              <a:rPr>
                <a:solidFill>
                  <a:srgbClr val="B12923"/>
                </a:solidFill>
              </a:rPr>
              <a:t>        </a:t>
            </a:r>
            <a:r>
              <a:t>海龟绘图（</a:t>
            </a:r>
            <a:r>
              <a:t>Turtle Graphics</a:t>
            </a:r>
            <a:r>
              <a:t>）后来被移植到各种高级语言中，</a:t>
            </a:r>
            <a:r>
              <a:t>Python</a:t>
            </a:r>
            <a:r>
              <a:t>内置了</a:t>
            </a:r>
            <a:r>
              <a:t>turtle</a:t>
            </a:r>
            <a:r>
              <a:t>库，基本上</a:t>
            </a:r>
            <a:r>
              <a:t>100%</a:t>
            </a:r>
            <a:r>
              <a:t>复制了原始的</a:t>
            </a:r>
            <a:r>
              <a:t>Turtle Graphics</a:t>
            </a:r>
            <a:r>
              <a:t>的所有功能。</a:t>
            </a:r>
            <a:endParaRPr>
              <a:solidFill>
                <a:srgbClr val="B12923"/>
              </a:solidFill>
            </a:endParaRPr>
          </a:p>
          <a:p>
            <a:pPr>
              <a:lnSpc>
                <a:spcPct val="150000"/>
              </a:lnSpc>
              <a:defRPr>
                <a:solidFill>
                  <a:srgbClr val="191919"/>
                </a:solidFill>
              </a:defRPr>
            </a:pPr>
            <a:r>
              <a:rPr>
                <a:solidFill>
                  <a:srgbClr val="B12923"/>
                </a:solidFill>
              </a:rPr>
              <a:t>        </a:t>
            </a:r>
            <a:r>
              <a:t>一个指挥小海龟绘制一个长方形的简单代码，在命令行运行上述代码，会自动弹出一个绘图窗口，然后绘制出一个长方形：</a:t>
            </a:r>
          </a:p>
        </p:txBody>
      </p:sp>
      <p:sp>
        <p:nvSpPr>
          <p:cNvPr id="3934" name="Rectangle 1"/>
          <p:cNvSpPr txBox="1"/>
          <p:nvPr/>
        </p:nvSpPr>
        <p:spPr>
          <a:xfrm>
            <a:off x="769154" y="3690977"/>
            <a:ext cx="3600401" cy="284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buSzPct val="100000"/>
              <a:buAutoNum type="arabicPeriod" startAt="1"/>
              <a:defRPr sz="1200">
                <a:solidFill>
                  <a:srgbClr val="000088"/>
                </a:solidFill>
                <a:latin typeface="Arial Unicode MS"/>
                <a:ea typeface="Arial Unicode MS"/>
                <a:cs typeface="Arial Unicode MS"/>
                <a:sym typeface="Arial Unicode MS"/>
              </a:defRPr>
            </a:pPr>
            <a:r>
              <a:t>from</a:t>
            </a:r>
            <a:r>
              <a:rPr>
                <a:solidFill>
                  <a:srgbClr val="000000"/>
                </a:solidFill>
              </a:rPr>
              <a:t> turtle </a:t>
            </a:r>
            <a:r>
              <a:t>import</a:t>
            </a:r>
            <a:r>
              <a:rPr>
                <a:solidFill>
                  <a:srgbClr val="000000"/>
                </a:solidFill>
              </a:rPr>
              <a:t> </a:t>
            </a:r>
            <a:r>
              <a:rPr>
                <a:solidFill>
                  <a:srgbClr val="666600"/>
                </a:solidFill>
              </a:rPr>
              <a:t>*</a:t>
            </a:r>
            <a:endParaRPr>
              <a:solidFill>
                <a:srgbClr val="B12923"/>
              </a:solidFill>
              <a:latin typeface="Arial"/>
              <a:ea typeface="Arial"/>
              <a:cs typeface="Arial"/>
              <a:sym typeface="Arial"/>
            </a:endParaRPr>
          </a:p>
          <a:p>
            <a:pPr>
              <a:buSzPct val="100000"/>
              <a:buAutoNum type="arabicPeriod" startAt="2"/>
              <a:defRPr sz="1200">
                <a:solidFill>
                  <a:srgbClr val="000000"/>
                </a:solidFill>
                <a:latin typeface="Arial Unicode MS"/>
                <a:ea typeface="Arial Unicode MS"/>
                <a:cs typeface="Arial Unicode MS"/>
                <a:sym typeface="Arial Unicode MS"/>
              </a:defRPr>
            </a:pPr>
            <a:r>
              <a:t>width</a:t>
            </a:r>
            <a:r>
              <a:rPr>
                <a:solidFill>
                  <a:srgbClr val="666600"/>
                </a:solidFill>
              </a:rPr>
              <a:t>(</a:t>
            </a:r>
            <a:r>
              <a:rPr>
                <a:solidFill>
                  <a:srgbClr val="006666"/>
                </a:solidFill>
              </a:rPr>
              <a:t>4</a:t>
            </a:r>
            <a:r>
              <a:rPr>
                <a:solidFill>
                  <a:srgbClr val="666600"/>
                </a:solidFill>
              </a:rPr>
              <a:t>)</a:t>
            </a:r>
            <a:endParaRPr>
              <a:solidFill>
                <a:srgbClr val="B12923"/>
              </a:solidFill>
              <a:latin typeface="Arial"/>
              <a:ea typeface="Arial"/>
              <a:cs typeface="Arial"/>
              <a:sym typeface="Arial"/>
            </a:endParaRPr>
          </a:p>
          <a:p>
            <a:pPr>
              <a:buSzPct val="100000"/>
              <a:buAutoNum type="arabicPeriod" startAt="3"/>
              <a:defRPr sz="1200">
                <a:solidFill>
                  <a:srgbClr val="000000"/>
                </a:solidFill>
                <a:latin typeface="Arial Unicode MS"/>
                <a:ea typeface="Arial Unicode MS"/>
                <a:cs typeface="Arial Unicode MS"/>
                <a:sym typeface="Arial Unicode MS"/>
              </a:defRPr>
            </a:pPr>
            <a:r>
              <a:t>forward</a:t>
            </a:r>
            <a:r>
              <a:rPr>
                <a:solidFill>
                  <a:srgbClr val="666600"/>
                </a:solidFill>
              </a:rPr>
              <a:t>(</a:t>
            </a:r>
            <a:r>
              <a:rPr>
                <a:solidFill>
                  <a:srgbClr val="006666"/>
                </a:solidFill>
              </a:rPr>
              <a:t>200</a:t>
            </a:r>
            <a:r>
              <a:rPr>
                <a:solidFill>
                  <a:srgbClr val="666600"/>
                </a:solidFill>
              </a:rPr>
              <a:t>)</a:t>
            </a:r>
            <a:endParaRPr>
              <a:solidFill>
                <a:srgbClr val="B12923"/>
              </a:solidFill>
              <a:latin typeface="Arial"/>
              <a:ea typeface="Arial"/>
              <a:cs typeface="Arial"/>
              <a:sym typeface="Arial"/>
            </a:endParaRPr>
          </a:p>
          <a:p>
            <a:pPr>
              <a:buSzPct val="100000"/>
              <a:buAutoNum type="arabicPeriod" startAt="4"/>
              <a:defRPr sz="1200">
                <a:solidFill>
                  <a:srgbClr val="000000"/>
                </a:solidFill>
                <a:latin typeface="Arial Unicode MS"/>
                <a:ea typeface="Arial Unicode MS"/>
                <a:cs typeface="Arial Unicode MS"/>
                <a:sym typeface="Arial Unicode MS"/>
              </a:defRPr>
            </a:pPr>
            <a:r>
              <a:t>right</a:t>
            </a:r>
            <a:r>
              <a:rPr>
                <a:solidFill>
                  <a:srgbClr val="666600"/>
                </a:solidFill>
              </a:rPr>
              <a:t>(</a:t>
            </a:r>
            <a:r>
              <a:rPr>
                <a:solidFill>
                  <a:srgbClr val="006666"/>
                </a:solidFill>
              </a:rPr>
              <a:t>90</a:t>
            </a:r>
            <a:r>
              <a:rPr>
                <a:solidFill>
                  <a:srgbClr val="666600"/>
                </a:solidFill>
              </a:rPr>
              <a:t>)</a:t>
            </a:r>
            <a:endParaRPr>
              <a:solidFill>
                <a:srgbClr val="B12923"/>
              </a:solidFill>
              <a:latin typeface="Arial"/>
              <a:ea typeface="Arial"/>
              <a:cs typeface="Arial"/>
              <a:sym typeface="Arial"/>
            </a:endParaRPr>
          </a:p>
          <a:p>
            <a:pPr>
              <a:buSzPct val="100000"/>
              <a:buAutoNum type="arabicPeriod" startAt="6"/>
              <a:defRPr sz="1200">
                <a:solidFill>
                  <a:srgbClr val="000000"/>
                </a:solidFill>
                <a:latin typeface="Arial Unicode MS"/>
                <a:ea typeface="Arial Unicode MS"/>
                <a:cs typeface="Arial Unicode MS"/>
                <a:sym typeface="Arial Unicode MS"/>
              </a:defRPr>
            </a:pPr>
            <a:r>
              <a:t>pencolor</a:t>
            </a:r>
            <a:r>
              <a:rPr>
                <a:solidFill>
                  <a:srgbClr val="666600"/>
                </a:solidFill>
              </a:rPr>
              <a:t>(</a:t>
            </a:r>
            <a:r>
              <a:rPr>
                <a:solidFill>
                  <a:srgbClr val="008800"/>
                </a:solidFill>
              </a:rPr>
              <a:t>'red'</a:t>
            </a:r>
            <a:r>
              <a:rPr>
                <a:solidFill>
                  <a:srgbClr val="666600"/>
                </a:solidFill>
              </a:rPr>
              <a:t>)</a:t>
            </a:r>
            <a:endParaRPr>
              <a:solidFill>
                <a:srgbClr val="B12923"/>
              </a:solidFill>
              <a:latin typeface="Arial"/>
              <a:ea typeface="Arial"/>
              <a:cs typeface="Arial"/>
              <a:sym typeface="Arial"/>
            </a:endParaRPr>
          </a:p>
          <a:p>
            <a:pPr>
              <a:buSzPct val="100000"/>
              <a:buAutoNum type="arabicPeriod" startAt="7"/>
              <a:defRPr sz="1200">
                <a:solidFill>
                  <a:srgbClr val="000000"/>
                </a:solidFill>
                <a:latin typeface="Arial Unicode MS"/>
                <a:ea typeface="Arial Unicode MS"/>
                <a:cs typeface="Arial Unicode MS"/>
                <a:sym typeface="Arial Unicode MS"/>
              </a:defRPr>
            </a:pPr>
            <a:r>
              <a:t>forward</a:t>
            </a:r>
            <a:r>
              <a:rPr>
                <a:solidFill>
                  <a:srgbClr val="666600"/>
                </a:solidFill>
              </a:rPr>
              <a:t>(</a:t>
            </a:r>
            <a:r>
              <a:rPr>
                <a:solidFill>
                  <a:srgbClr val="006666"/>
                </a:solidFill>
              </a:rPr>
              <a:t>100</a:t>
            </a:r>
            <a:r>
              <a:rPr>
                <a:solidFill>
                  <a:srgbClr val="666600"/>
                </a:solidFill>
              </a:rPr>
              <a:t>)</a:t>
            </a:r>
            <a:endParaRPr>
              <a:solidFill>
                <a:srgbClr val="B12923"/>
              </a:solidFill>
              <a:latin typeface="Arial"/>
              <a:ea typeface="Arial"/>
              <a:cs typeface="Arial"/>
              <a:sym typeface="Arial"/>
            </a:endParaRPr>
          </a:p>
          <a:p>
            <a:pPr>
              <a:buSzPct val="100000"/>
              <a:buAutoNum type="arabicPeriod" startAt="8"/>
              <a:defRPr sz="1200">
                <a:solidFill>
                  <a:srgbClr val="000000"/>
                </a:solidFill>
                <a:latin typeface="Arial Unicode MS"/>
                <a:ea typeface="Arial Unicode MS"/>
                <a:cs typeface="Arial Unicode MS"/>
                <a:sym typeface="Arial Unicode MS"/>
              </a:defRPr>
            </a:pPr>
            <a:r>
              <a:t>right</a:t>
            </a:r>
            <a:r>
              <a:rPr>
                <a:solidFill>
                  <a:srgbClr val="666600"/>
                </a:solidFill>
              </a:rPr>
              <a:t>(</a:t>
            </a:r>
            <a:r>
              <a:rPr>
                <a:solidFill>
                  <a:srgbClr val="006666"/>
                </a:solidFill>
              </a:rPr>
              <a:t>90</a:t>
            </a:r>
            <a:r>
              <a:rPr>
                <a:solidFill>
                  <a:srgbClr val="666600"/>
                </a:solidFill>
              </a:rPr>
              <a:t>)</a:t>
            </a:r>
            <a:endParaRPr>
              <a:solidFill>
                <a:srgbClr val="B12923"/>
              </a:solidFill>
              <a:latin typeface="Arial"/>
              <a:ea typeface="Arial"/>
              <a:cs typeface="Arial"/>
              <a:sym typeface="Arial"/>
            </a:endParaRPr>
          </a:p>
          <a:p>
            <a:pPr>
              <a:buSzPct val="100000"/>
              <a:buAutoNum type="arabicPeriod" startAt="10"/>
              <a:defRPr sz="1200">
                <a:solidFill>
                  <a:srgbClr val="000000"/>
                </a:solidFill>
                <a:latin typeface="Arial Unicode MS"/>
                <a:ea typeface="Arial Unicode MS"/>
                <a:cs typeface="Arial Unicode MS"/>
                <a:sym typeface="Arial Unicode MS"/>
              </a:defRPr>
            </a:pPr>
            <a:r>
              <a:t>pencolor</a:t>
            </a:r>
            <a:r>
              <a:rPr>
                <a:solidFill>
                  <a:srgbClr val="666600"/>
                </a:solidFill>
              </a:rPr>
              <a:t>(</a:t>
            </a:r>
            <a:r>
              <a:rPr>
                <a:solidFill>
                  <a:srgbClr val="008800"/>
                </a:solidFill>
              </a:rPr>
              <a:t>'green'</a:t>
            </a:r>
            <a:r>
              <a:rPr>
                <a:solidFill>
                  <a:srgbClr val="666600"/>
                </a:solidFill>
              </a:rPr>
              <a:t>)</a:t>
            </a:r>
            <a:endParaRPr>
              <a:solidFill>
                <a:srgbClr val="B12923"/>
              </a:solidFill>
              <a:latin typeface="Arial"/>
              <a:ea typeface="Arial"/>
              <a:cs typeface="Arial"/>
              <a:sym typeface="Arial"/>
            </a:endParaRPr>
          </a:p>
          <a:p>
            <a:pPr>
              <a:buSzPct val="100000"/>
              <a:buAutoNum type="arabicPeriod" startAt="11"/>
              <a:defRPr sz="1200">
                <a:solidFill>
                  <a:srgbClr val="000000"/>
                </a:solidFill>
                <a:latin typeface="Arial Unicode MS"/>
                <a:ea typeface="Arial Unicode MS"/>
                <a:cs typeface="Arial Unicode MS"/>
                <a:sym typeface="Arial Unicode MS"/>
              </a:defRPr>
            </a:pPr>
            <a:r>
              <a:t>forward</a:t>
            </a:r>
            <a:r>
              <a:rPr>
                <a:solidFill>
                  <a:srgbClr val="666600"/>
                </a:solidFill>
              </a:rPr>
              <a:t>(</a:t>
            </a:r>
            <a:r>
              <a:rPr>
                <a:solidFill>
                  <a:srgbClr val="006666"/>
                </a:solidFill>
              </a:rPr>
              <a:t>200</a:t>
            </a:r>
            <a:r>
              <a:rPr>
                <a:solidFill>
                  <a:srgbClr val="666600"/>
                </a:solidFill>
              </a:rPr>
              <a:t>)</a:t>
            </a:r>
            <a:endParaRPr>
              <a:solidFill>
                <a:srgbClr val="B12923"/>
              </a:solidFill>
              <a:latin typeface="Arial"/>
              <a:ea typeface="Arial"/>
              <a:cs typeface="Arial"/>
              <a:sym typeface="Arial"/>
            </a:endParaRPr>
          </a:p>
          <a:p>
            <a:pPr>
              <a:buSzPct val="100000"/>
              <a:buAutoNum type="arabicPeriod" startAt="12"/>
              <a:defRPr sz="1200">
                <a:solidFill>
                  <a:srgbClr val="000000"/>
                </a:solidFill>
                <a:latin typeface="Arial Unicode MS"/>
                <a:ea typeface="Arial Unicode MS"/>
                <a:cs typeface="Arial Unicode MS"/>
                <a:sym typeface="Arial Unicode MS"/>
              </a:defRPr>
            </a:pPr>
            <a:r>
              <a:t>right</a:t>
            </a:r>
            <a:r>
              <a:rPr>
                <a:solidFill>
                  <a:srgbClr val="666600"/>
                </a:solidFill>
              </a:rPr>
              <a:t>(</a:t>
            </a:r>
            <a:r>
              <a:rPr>
                <a:solidFill>
                  <a:srgbClr val="006666"/>
                </a:solidFill>
              </a:rPr>
              <a:t>90</a:t>
            </a:r>
            <a:r>
              <a:rPr>
                <a:solidFill>
                  <a:srgbClr val="666600"/>
                </a:solidFill>
              </a:rPr>
              <a:t>)</a:t>
            </a:r>
            <a:endParaRPr>
              <a:solidFill>
                <a:srgbClr val="B12923"/>
              </a:solidFill>
              <a:latin typeface="Arial"/>
              <a:ea typeface="Arial"/>
              <a:cs typeface="Arial"/>
              <a:sym typeface="Arial"/>
            </a:endParaRPr>
          </a:p>
          <a:p>
            <a:pPr>
              <a:buSzPct val="100000"/>
              <a:buAutoNum type="arabicPeriod" startAt="14"/>
              <a:defRPr sz="1200">
                <a:solidFill>
                  <a:srgbClr val="000000"/>
                </a:solidFill>
                <a:latin typeface="Arial Unicode MS"/>
                <a:ea typeface="Arial Unicode MS"/>
                <a:cs typeface="Arial Unicode MS"/>
                <a:sym typeface="Arial Unicode MS"/>
              </a:defRPr>
            </a:pPr>
            <a:r>
              <a:t>pencolor</a:t>
            </a:r>
            <a:r>
              <a:rPr>
                <a:solidFill>
                  <a:srgbClr val="666600"/>
                </a:solidFill>
              </a:rPr>
              <a:t>(</a:t>
            </a:r>
            <a:r>
              <a:rPr>
                <a:solidFill>
                  <a:srgbClr val="008800"/>
                </a:solidFill>
              </a:rPr>
              <a:t>'blue'</a:t>
            </a:r>
            <a:r>
              <a:rPr>
                <a:solidFill>
                  <a:srgbClr val="666600"/>
                </a:solidFill>
              </a:rPr>
              <a:t>)</a:t>
            </a:r>
            <a:endParaRPr>
              <a:solidFill>
                <a:srgbClr val="B12923"/>
              </a:solidFill>
              <a:latin typeface="Arial"/>
              <a:ea typeface="Arial"/>
              <a:cs typeface="Arial"/>
              <a:sym typeface="Arial"/>
            </a:endParaRPr>
          </a:p>
          <a:p>
            <a:pPr>
              <a:buSzPct val="100000"/>
              <a:buAutoNum type="arabicPeriod" startAt="15"/>
              <a:defRPr sz="1200">
                <a:solidFill>
                  <a:srgbClr val="000000"/>
                </a:solidFill>
                <a:latin typeface="Arial Unicode MS"/>
                <a:ea typeface="Arial Unicode MS"/>
                <a:cs typeface="Arial Unicode MS"/>
                <a:sym typeface="Arial Unicode MS"/>
              </a:defRPr>
            </a:pPr>
            <a:r>
              <a:t>forward</a:t>
            </a:r>
            <a:r>
              <a:rPr>
                <a:solidFill>
                  <a:srgbClr val="666600"/>
                </a:solidFill>
              </a:rPr>
              <a:t>(</a:t>
            </a:r>
            <a:r>
              <a:rPr>
                <a:solidFill>
                  <a:srgbClr val="006666"/>
                </a:solidFill>
              </a:rPr>
              <a:t>100</a:t>
            </a:r>
            <a:r>
              <a:rPr>
                <a:solidFill>
                  <a:srgbClr val="666600"/>
                </a:solidFill>
              </a:rPr>
              <a:t>)</a:t>
            </a:r>
            <a:endParaRPr>
              <a:solidFill>
                <a:srgbClr val="B12923"/>
              </a:solidFill>
              <a:latin typeface="Arial"/>
              <a:ea typeface="Arial"/>
              <a:cs typeface="Arial"/>
              <a:sym typeface="Arial"/>
            </a:endParaRPr>
          </a:p>
          <a:p>
            <a:pPr>
              <a:buSzPct val="100000"/>
              <a:buAutoNum type="arabicPeriod" startAt="16"/>
              <a:defRPr sz="1200">
                <a:solidFill>
                  <a:srgbClr val="000000"/>
                </a:solidFill>
                <a:latin typeface="Arial Unicode MS"/>
                <a:ea typeface="Arial Unicode MS"/>
                <a:cs typeface="Arial Unicode MS"/>
                <a:sym typeface="Arial Unicode MS"/>
              </a:defRPr>
            </a:pPr>
            <a:r>
              <a:t>right</a:t>
            </a:r>
            <a:r>
              <a:rPr>
                <a:solidFill>
                  <a:srgbClr val="666600"/>
                </a:solidFill>
              </a:rPr>
              <a:t>(</a:t>
            </a:r>
            <a:r>
              <a:rPr>
                <a:solidFill>
                  <a:srgbClr val="006666"/>
                </a:solidFill>
              </a:rPr>
              <a:t>90</a:t>
            </a:r>
            <a:r>
              <a:rPr>
                <a:solidFill>
                  <a:srgbClr val="666600"/>
                </a:solidFill>
              </a:rPr>
              <a:t>)</a:t>
            </a:r>
            <a:endParaRPr>
              <a:solidFill>
                <a:srgbClr val="B12923"/>
              </a:solidFill>
              <a:latin typeface="Arial"/>
              <a:ea typeface="Arial"/>
              <a:cs typeface="Arial"/>
              <a:sym typeface="Arial"/>
            </a:endParaRPr>
          </a:p>
          <a:p>
            <a:pPr>
              <a:buSzPct val="100000"/>
              <a:buAutoNum type="arabicPeriod" startAt="18"/>
              <a:defRPr sz="1200">
                <a:solidFill>
                  <a:srgbClr val="000000"/>
                </a:solidFill>
                <a:latin typeface="Arial Unicode MS"/>
                <a:ea typeface="Arial Unicode MS"/>
                <a:cs typeface="Arial Unicode MS"/>
                <a:sym typeface="Arial Unicode MS"/>
              </a:defRPr>
            </a:pPr>
            <a:r>
              <a:t>done</a:t>
            </a:r>
            <a:r>
              <a:rPr>
                <a:solidFill>
                  <a:srgbClr val="666600"/>
                </a:solidFill>
              </a:rPr>
              <a:t>()</a:t>
            </a:r>
          </a:p>
        </p:txBody>
      </p:sp>
      <p:pic>
        <p:nvPicPr>
          <p:cNvPr id="3935" name="图片 4" descr="图片 4"/>
          <p:cNvPicPr>
            <a:picLocks noChangeAspect="1"/>
          </p:cNvPicPr>
          <p:nvPr/>
        </p:nvPicPr>
        <p:blipFill>
          <a:blip r:embed="rId3">
            <a:extLst/>
          </a:blip>
          <a:stretch>
            <a:fillRect/>
          </a:stretch>
        </p:blipFill>
        <p:spPr>
          <a:xfrm>
            <a:off x="4739838" y="3575831"/>
            <a:ext cx="3752675" cy="30750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7" name="TextBox 1"/>
          <p:cNvSpPr txBox="1"/>
          <p:nvPr/>
        </p:nvSpPr>
        <p:spPr>
          <a:xfrm>
            <a:off x="688662" y="181017"/>
            <a:ext cx="7766676" cy="3795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a:solidFill>
                  <a:srgbClr val="191919"/>
                </a:solidFill>
              </a:defRPr>
            </a:pPr>
            <a:r>
              <a:t>        从程序代码可以看出，海龟绘图就是指挥海龟前进、转向，海龟移动的轨迹就是绘制的线条。要绘制一个长方形，只需要让海龟前进、右转</a:t>
            </a:r>
            <a:r>
              <a:t>90</a:t>
            </a:r>
            <a:r>
              <a:t>度，反复</a:t>
            </a:r>
            <a:r>
              <a:t>4</a:t>
            </a:r>
            <a:r>
              <a:t>次。</a:t>
            </a:r>
            <a:endParaRPr>
              <a:solidFill>
                <a:srgbClr val="B12923"/>
              </a:solidFill>
            </a:endParaRPr>
          </a:p>
          <a:p>
            <a:pPr>
              <a:lnSpc>
                <a:spcPct val="150000"/>
              </a:lnSpc>
              <a:defRPr>
                <a:solidFill>
                  <a:srgbClr val="191919"/>
                </a:solidFill>
              </a:defRPr>
            </a:pPr>
            <a:r>
              <a:rPr>
                <a:solidFill>
                  <a:srgbClr val="B12923"/>
                </a:solidFill>
              </a:rPr>
              <a:t>       </a:t>
            </a:r>
            <a:r>
              <a:t>调用</a:t>
            </a:r>
            <a:r>
              <a:rPr>
                <a:solidFill>
                  <a:srgbClr val="405E7E"/>
                </a:solidFill>
              </a:rPr>
              <a:t>width()</a:t>
            </a:r>
            <a:r>
              <a:t>函数可以设置笔刷宽度，调用</a:t>
            </a:r>
            <a:r>
              <a:rPr>
                <a:solidFill>
                  <a:srgbClr val="405E7E"/>
                </a:solidFill>
              </a:rPr>
              <a:t>pencolor()</a:t>
            </a:r>
            <a:r>
              <a:t>函数可以设置颜色。</a:t>
            </a:r>
          </a:p>
          <a:p>
            <a:pPr>
              <a:lnSpc>
                <a:spcPct val="150000"/>
              </a:lnSpc>
              <a:defRPr>
                <a:solidFill>
                  <a:srgbClr val="191919"/>
                </a:solidFill>
              </a:defRPr>
            </a:pPr>
            <a:r>
              <a:t>绘图完成后，记得调用</a:t>
            </a:r>
            <a:r>
              <a:t>done()</a:t>
            </a:r>
            <a:r>
              <a:t>函数，让窗口进入消息循环，等待被关闭。否则，由于</a:t>
            </a:r>
            <a:r>
              <a:t>Python</a:t>
            </a:r>
            <a:r>
              <a:t>进程会立刻结束，将导致窗口被立刻关闭。</a:t>
            </a:r>
            <a:endParaRPr>
              <a:solidFill>
                <a:srgbClr val="B12923"/>
              </a:solidFill>
            </a:endParaRPr>
          </a:p>
          <a:p>
            <a:pPr>
              <a:lnSpc>
                <a:spcPct val="150000"/>
              </a:lnSpc>
              <a:defRPr>
                <a:solidFill>
                  <a:srgbClr val="191919"/>
                </a:solidFill>
              </a:defRPr>
            </a:pPr>
            <a:r>
              <a:rPr>
                <a:solidFill>
                  <a:srgbClr val="B12923"/>
                </a:solidFill>
              </a:rPr>
              <a:t>        </a:t>
            </a:r>
            <a:r>
              <a:t>turtle</a:t>
            </a:r>
            <a:r>
              <a:t>包本身只是一个绘图库，但是配合</a:t>
            </a:r>
            <a:r>
              <a:t>Python</a:t>
            </a:r>
            <a:r>
              <a:t>代码，就可以绘制各种复杂的图形。例如，通过循环绘制</a:t>
            </a:r>
            <a:r>
              <a:t>5</a:t>
            </a:r>
            <a:r>
              <a:t>个五角星</a:t>
            </a:r>
            <a:r>
              <a:t>,</a:t>
            </a:r>
            <a:r>
              <a:t>程序执行效果如下</a:t>
            </a:r>
            <a:r>
              <a:rPr>
                <a:solidFill>
                  <a:srgbClr val="B12923"/>
                </a:solidFill>
              </a:rPr>
              <a:t>：</a:t>
            </a:r>
          </a:p>
        </p:txBody>
      </p:sp>
      <p:sp>
        <p:nvSpPr>
          <p:cNvPr id="3938" name="Rectangle 1"/>
          <p:cNvSpPr txBox="1"/>
          <p:nvPr/>
        </p:nvSpPr>
        <p:spPr>
          <a:xfrm>
            <a:off x="506594" y="4101233"/>
            <a:ext cx="3168353" cy="262887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buSzPct val="100000"/>
              <a:buAutoNum type="arabicPeriod" startAt="1"/>
              <a:defRPr sz="1200">
                <a:solidFill>
                  <a:srgbClr val="000088"/>
                </a:solidFill>
                <a:latin typeface="Monaco"/>
                <a:ea typeface="Monaco"/>
                <a:cs typeface="Monaco"/>
                <a:sym typeface="Monaco"/>
              </a:defRPr>
            </a:pPr>
            <a:r>
              <a:t>from</a:t>
            </a:r>
            <a:r>
              <a:rPr>
                <a:solidFill>
                  <a:srgbClr val="000000"/>
                </a:solidFill>
              </a:rPr>
              <a:t> turtle </a:t>
            </a:r>
            <a:r>
              <a:t>import</a:t>
            </a:r>
            <a:r>
              <a:rPr>
                <a:solidFill>
                  <a:srgbClr val="000000"/>
                </a:solidFill>
              </a:rPr>
              <a:t> </a:t>
            </a:r>
            <a:r>
              <a:rPr>
                <a:solidFill>
                  <a:srgbClr val="666600"/>
                </a:solidFill>
              </a:rPr>
              <a:t>*</a:t>
            </a:r>
            <a:endParaRPr>
              <a:solidFill>
                <a:srgbClr val="B12923"/>
              </a:solidFill>
            </a:endParaRPr>
          </a:p>
          <a:p>
            <a:pPr>
              <a:buSzPct val="100000"/>
              <a:buAutoNum type="arabicPeriod" startAt="1"/>
              <a:defRPr sz="1200">
                <a:solidFill>
                  <a:srgbClr val="000088"/>
                </a:solidFill>
                <a:latin typeface="Monaco"/>
                <a:ea typeface="Monaco"/>
                <a:cs typeface="Monaco"/>
                <a:sym typeface="Monaco"/>
              </a:defRPr>
            </a:pPr>
            <a:r>
              <a:t>def</a:t>
            </a:r>
            <a:r>
              <a:rPr>
                <a:solidFill>
                  <a:srgbClr val="000000"/>
                </a:solidFill>
              </a:rPr>
              <a:t> drawStar</a:t>
            </a:r>
            <a:r>
              <a:rPr>
                <a:solidFill>
                  <a:srgbClr val="666600"/>
                </a:solidFill>
              </a:rPr>
              <a:t>(</a:t>
            </a:r>
            <a:r>
              <a:rPr>
                <a:solidFill>
                  <a:srgbClr val="000000"/>
                </a:solidFill>
              </a:rPr>
              <a:t>x</a:t>
            </a:r>
            <a:r>
              <a:rPr>
                <a:solidFill>
                  <a:srgbClr val="666600"/>
                </a:solidFill>
              </a:rPr>
              <a:t>,</a:t>
            </a:r>
            <a:r>
              <a:rPr>
                <a:solidFill>
                  <a:srgbClr val="000000"/>
                </a:solidFill>
              </a:rPr>
              <a:t> y</a:t>
            </a:r>
            <a:r>
              <a:rPr>
                <a:solidFill>
                  <a:srgbClr val="666600"/>
                </a:solidFill>
              </a:rPr>
              <a:t>):</a:t>
            </a:r>
            <a:endParaRPr>
              <a:solidFill>
                <a:srgbClr val="B12923"/>
              </a:solidFill>
            </a:endParaRPr>
          </a:p>
          <a:p>
            <a:pPr>
              <a:buSzPct val="100000"/>
              <a:buAutoNum type="arabicPeriod" startAt="1"/>
              <a:defRPr sz="1200">
                <a:solidFill>
                  <a:srgbClr val="000000"/>
                </a:solidFill>
                <a:latin typeface="Monaco"/>
                <a:ea typeface="Monaco"/>
                <a:cs typeface="Monaco"/>
                <a:sym typeface="Monaco"/>
              </a:defRPr>
            </a:pPr>
            <a:r>
              <a:t>pu</a:t>
            </a:r>
            <a:r>
              <a:rPr>
                <a:solidFill>
                  <a:srgbClr val="666600"/>
                </a:solidFill>
              </a:rPr>
              <a:t>()</a:t>
            </a:r>
            <a:endParaRPr>
              <a:solidFill>
                <a:srgbClr val="B12923"/>
              </a:solidFill>
            </a:endParaRPr>
          </a:p>
          <a:p>
            <a:pPr>
              <a:buSzPct val="100000"/>
              <a:buAutoNum type="arabicPeriod" startAt="1"/>
              <a:defRPr sz="1200">
                <a:solidFill>
                  <a:srgbClr val="000000"/>
                </a:solidFill>
                <a:latin typeface="Monaco"/>
                <a:ea typeface="Monaco"/>
                <a:cs typeface="Monaco"/>
                <a:sym typeface="Monaco"/>
              </a:defRPr>
            </a:pPr>
            <a:r>
              <a:t>goto</a:t>
            </a:r>
            <a:r>
              <a:rPr>
                <a:solidFill>
                  <a:srgbClr val="666600"/>
                </a:solidFill>
              </a:rPr>
              <a:t>(</a:t>
            </a:r>
            <a:r>
              <a:t>x</a:t>
            </a:r>
            <a:r>
              <a:rPr>
                <a:solidFill>
                  <a:srgbClr val="666600"/>
                </a:solidFill>
              </a:rPr>
              <a:t>,</a:t>
            </a:r>
            <a:r>
              <a:t> y</a:t>
            </a:r>
            <a:r>
              <a:rPr>
                <a:solidFill>
                  <a:srgbClr val="666600"/>
                </a:solidFill>
              </a:rPr>
              <a:t>)</a:t>
            </a:r>
            <a:endParaRPr>
              <a:solidFill>
                <a:srgbClr val="B12923"/>
              </a:solidFill>
            </a:endParaRPr>
          </a:p>
          <a:p>
            <a:pPr>
              <a:buSzPct val="100000"/>
              <a:buAutoNum type="arabicPeriod" startAt="1"/>
              <a:defRPr sz="1200">
                <a:solidFill>
                  <a:srgbClr val="000000"/>
                </a:solidFill>
                <a:latin typeface="Monaco"/>
                <a:ea typeface="Monaco"/>
                <a:cs typeface="Monaco"/>
                <a:sym typeface="Monaco"/>
              </a:defRPr>
            </a:pPr>
            <a:r>
              <a:t>pd</a:t>
            </a:r>
            <a:r>
              <a:rPr>
                <a:solidFill>
                  <a:srgbClr val="666600"/>
                </a:solidFill>
              </a:rPr>
              <a:t>()</a:t>
            </a:r>
            <a:endParaRPr>
              <a:solidFill>
                <a:srgbClr val="B12923"/>
              </a:solidFill>
            </a:endParaRPr>
          </a:p>
          <a:p>
            <a:pPr>
              <a:buSzPct val="100000"/>
              <a:buAutoNum type="arabicPeriod" startAt="1"/>
              <a:defRPr sz="1200">
                <a:solidFill>
                  <a:srgbClr val="880000"/>
                </a:solidFill>
                <a:latin typeface="Monaco"/>
                <a:ea typeface="Monaco"/>
                <a:cs typeface="Monaco"/>
                <a:sym typeface="Monaco"/>
              </a:defRPr>
            </a:pPr>
            <a:r>
              <a:t># set heading: 0</a:t>
            </a:r>
            <a:endParaRPr>
              <a:solidFill>
                <a:srgbClr val="B12923"/>
              </a:solidFill>
            </a:endParaRPr>
          </a:p>
          <a:p>
            <a:pPr>
              <a:buSzPct val="100000"/>
              <a:buAutoNum type="arabicPeriod" startAt="1"/>
              <a:defRPr sz="1200">
                <a:solidFill>
                  <a:srgbClr val="000000"/>
                </a:solidFill>
                <a:latin typeface="Monaco"/>
                <a:ea typeface="Monaco"/>
                <a:cs typeface="Monaco"/>
                <a:sym typeface="Monaco"/>
              </a:defRPr>
            </a:pPr>
            <a:r>
              <a:t>seth</a:t>
            </a:r>
            <a:r>
              <a:rPr>
                <a:solidFill>
                  <a:srgbClr val="666600"/>
                </a:solidFill>
              </a:rPr>
              <a:t>(</a:t>
            </a:r>
            <a:r>
              <a:rPr>
                <a:solidFill>
                  <a:srgbClr val="006666"/>
                </a:solidFill>
              </a:rPr>
              <a:t>0</a:t>
            </a:r>
            <a:r>
              <a:rPr>
                <a:solidFill>
                  <a:srgbClr val="666600"/>
                </a:solidFill>
              </a:rPr>
              <a:t>)</a:t>
            </a:r>
            <a:endParaRPr>
              <a:solidFill>
                <a:srgbClr val="B12923"/>
              </a:solidFill>
            </a:endParaRPr>
          </a:p>
          <a:p>
            <a:pPr>
              <a:buSzPct val="100000"/>
              <a:buAutoNum type="arabicPeriod" startAt="1"/>
              <a:defRPr sz="1200">
                <a:solidFill>
                  <a:srgbClr val="000088"/>
                </a:solidFill>
                <a:latin typeface="Monaco"/>
                <a:ea typeface="Monaco"/>
                <a:cs typeface="Monaco"/>
                <a:sym typeface="Monaco"/>
              </a:defRPr>
            </a:pPr>
            <a:r>
              <a:t>for</a:t>
            </a:r>
            <a:r>
              <a:rPr>
                <a:solidFill>
                  <a:srgbClr val="000000"/>
                </a:solidFill>
              </a:rPr>
              <a:t> i </a:t>
            </a:r>
            <a:r>
              <a:t>in</a:t>
            </a:r>
            <a:r>
              <a:rPr>
                <a:solidFill>
                  <a:srgbClr val="000000"/>
                </a:solidFill>
              </a:rPr>
              <a:t> range</a:t>
            </a:r>
            <a:r>
              <a:rPr>
                <a:solidFill>
                  <a:srgbClr val="666600"/>
                </a:solidFill>
              </a:rPr>
              <a:t>(</a:t>
            </a:r>
            <a:r>
              <a:rPr>
                <a:solidFill>
                  <a:srgbClr val="006666"/>
                </a:solidFill>
              </a:rPr>
              <a:t>5</a:t>
            </a:r>
            <a:r>
              <a:rPr>
                <a:solidFill>
                  <a:srgbClr val="666600"/>
                </a:solidFill>
              </a:rPr>
              <a:t>):</a:t>
            </a:r>
            <a:endParaRPr>
              <a:solidFill>
                <a:srgbClr val="B12923"/>
              </a:solidFill>
            </a:endParaRPr>
          </a:p>
          <a:p>
            <a:pPr>
              <a:buSzPct val="100000"/>
              <a:buAutoNum type="arabicPeriod" startAt="1"/>
              <a:defRPr sz="1200">
                <a:solidFill>
                  <a:srgbClr val="000000"/>
                </a:solidFill>
                <a:latin typeface="Monaco"/>
                <a:ea typeface="Monaco"/>
                <a:cs typeface="Monaco"/>
                <a:sym typeface="Monaco"/>
              </a:defRPr>
            </a:pPr>
            <a:r>
              <a:t>fd</a:t>
            </a:r>
            <a:r>
              <a:rPr>
                <a:solidFill>
                  <a:srgbClr val="666600"/>
                </a:solidFill>
              </a:rPr>
              <a:t>(</a:t>
            </a:r>
            <a:r>
              <a:rPr>
                <a:solidFill>
                  <a:srgbClr val="006666"/>
                </a:solidFill>
              </a:rPr>
              <a:t>40</a:t>
            </a:r>
            <a:r>
              <a:rPr>
                <a:solidFill>
                  <a:srgbClr val="666600"/>
                </a:solidFill>
              </a:rPr>
              <a:t>)</a:t>
            </a:r>
            <a:endParaRPr>
              <a:solidFill>
                <a:srgbClr val="B12923"/>
              </a:solidFill>
            </a:endParaRPr>
          </a:p>
          <a:p>
            <a:pPr>
              <a:buSzPct val="100000"/>
              <a:buAutoNum type="arabicPeriod" startAt="1"/>
              <a:defRPr sz="1200">
                <a:solidFill>
                  <a:srgbClr val="000000"/>
                </a:solidFill>
                <a:latin typeface="Monaco"/>
                <a:ea typeface="Monaco"/>
                <a:cs typeface="Monaco"/>
                <a:sym typeface="Monaco"/>
              </a:defRPr>
            </a:pPr>
            <a:r>
              <a:t>rt</a:t>
            </a:r>
            <a:r>
              <a:rPr>
                <a:solidFill>
                  <a:srgbClr val="666600"/>
                </a:solidFill>
              </a:rPr>
              <a:t>(</a:t>
            </a:r>
            <a:r>
              <a:rPr>
                <a:solidFill>
                  <a:srgbClr val="006666"/>
                </a:solidFill>
              </a:rPr>
              <a:t>144</a:t>
            </a:r>
            <a:r>
              <a:rPr>
                <a:solidFill>
                  <a:srgbClr val="666600"/>
                </a:solidFill>
              </a:rPr>
              <a:t>)</a:t>
            </a:r>
            <a:endParaRPr>
              <a:solidFill>
                <a:srgbClr val="B12923"/>
              </a:solidFill>
            </a:endParaRPr>
          </a:p>
          <a:p>
            <a:pPr>
              <a:buSzPct val="100000"/>
              <a:buAutoNum type="arabicPeriod" startAt="1"/>
              <a:defRPr sz="1200">
                <a:solidFill>
                  <a:srgbClr val="000088"/>
                </a:solidFill>
                <a:latin typeface="Monaco"/>
                <a:ea typeface="Monaco"/>
                <a:cs typeface="Monaco"/>
                <a:sym typeface="Monaco"/>
              </a:defRPr>
            </a:pPr>
            <a:r>
              <a:t>for</a:t>
            </a:r>
            <a:r>
              <a:rPr>
                <a:solidFill>
                  <a:srgbClr val="000000"/>
                </a:solidFill>
              </a:rPr>
              <a:t> x </a:t>
            </a:r>
            <a:r>
              <a:t>in</a:t>
            </a:r>
            <a:r>
              <a:rPr>
                <a:solidFill>
                  <a:srgbClr val="000000"/>
                </a:solidFill>
              </a:rPr>
              <a:t> range</a:t>
            </a:r>
            <a:r>
              <a:rPr>
                <a:solidFill>
                  <a:srgbClr val="666600"/>
                </a:solidFill>
              </a:rPr>
              <a:t>(</a:t>
            </a:r>
            <a:r>
              <a:rPr>
                <a:solidFill>
                  <a:srgbClr val="006666"/>
                </a:solidFill>
              </a:rPr>
              <a:t>0</a:t>
            </a:r>
            <a:r>
              <a:rPr>
                <a:solidFill>
                  <a:srgbClr val="666600"/>
                </a:solidFill>
              </a:rPr>
              <a:t>,</a:t>
            </a:r>
            <a:r>
              <a:rPr>
                <a:solidFill>
                  <a:srgbClr val="000000"/>
                </a:solidFill>
              </a:rPr>
              <a:t> </a:t>
            </a:r>
            <a:r>
              <a:rPr>
                <a:solidFill>
                  <a:srgbClr val="006666"/>
                </a:solidFill>
              </a:rPr>
              <a:t>250</a:t>
            </a:r>
            <a:r>
              <a:rPr>
                <a:solidFill>
                  <a:srgbClr val="666600"/>
                </a:solidFill>
              </a:rPr>
              <a:t>,</a:t>
            </a:r>
            <a:r>
              <a:rPr>
                <a:solidFill>
                  <a:srgbClr val="000000"/>
                </a:solidFill>
              </a:rPr>
              <a:t> </a:t>
            </a:r>
            <a:r>
              <a:rPr>
                <a:solidFill>
                  <a:srgbClr val="006666"/>
                </a:solidFill>
              </a:rPr>
              <a:t>50</a:t>
            </a:r>
            <a:r>
              <a:rPr>
                <a:solidFill>
                  <a:srgbClr val="666600"/>
                </a:solidFill>
              </a:rPr>
              <a:t>):</a:t>
            </a:r>
            <a:endParaRPr>
              <a:solidFill>
                <a:srgbClr val="B12923"/>
              </a:solidFill>
            </a:endParaRPr>
          </a:p>
          <a:p>
            <a:pPr>
              <a:buSzPct val="100000"/>
              <a:buAutoNum type="arabicPeriod" startAt="1"/>
              <a:defRPr sz="1200">
                <a:solidFill>
                  <a:srgbClr val="000000"/>
                </a:solidFill>
                <a:latin typeface="Monaco"/>
                <a:ea typeface="Monaco"/>
                <a:cs typeface="Monaco"/>
                <a:sym typeface="Monaco"/>
              </a:defRPr>
            </a:pPr>
            <a:r>
              <a:t>drawStar</a:t>
            </a:r>
            <a:r>
              <a:rPr>
                <a:solidFill>
                  <a:srgbClr val="666600"/>
                </a:solidFill>
              </a:rPr>
              <a:t>(</a:t>
            </a:r>
            <a:r>
              <a:t>x</a:t>
            </a:r>
            <a:r>
              <a:rPr>
                <a:solidFill>
                  <a:srgbClr val="666600"/>
                </a:solidFill>
              </a:rPr>
              <a:t>,</a:t>
            </a:r>
            <a:r>
              <a:t> </a:t>
            </a:r>
            <a:r>
              <a:rPr>
                <a:solidFill>
                  <a:srgbClr val="006666"/>
                </a:solidFill>
              </a:rPr>
              <a:t>0</a:t>
            </a:r>
            <a:r>
              <a:rPr>
                <a:solidFill>
                  <a:srgbClr val="666600"/>
                </a:solidFill>
              </a:rPr>
              <a:t>)</a:t>
            </a:r>
            <a:endParaRPr>
              <a:solidFill>
                <a:srgbClr val="B12923"/>
              </a:solidFill>
            </a:endParaRPr>
          </a:p>
          <a:p>
            <a:pPr>
              <a:buSzPct val="100000"/>
              <a:buAutoNum type="arabicPeriod" startAt="1"/>
              <a:defRPr sz="1200">
                <a:solidFill>
                  <a:srgbClr val="000000"/>
                </a:solidFill>
                <a:latin typeface="Monaco"/>
                <a:ea typeface="Monaco"/>
                <a:cs typeface="Monaco"/>
                <a:sym typeface="Monaco"/>
              </a:defRPr>
            </a:pPr>
            <a:r>
              <a:t>done</a:t>
            </a:r>
            <a:r>
              <a:rPr>
                <a:solidFill>
                  <a:srgbClr val="666600"/>
                </a:solidFill>
              </a:rPr>
              <a:t>()</a:t>
            </a:r>
          </a:p>
        </p:txBody>
      </p:sp>
      <p:pic>
        <p:nvPicPr>
          <p:cNvPr id="3939" name="Picture 2" descr="Picture 2"/>
          <p:cNvPicPr>
            <a:picLocks noChangeAspect="1"/>
          </p:cNvPicPr>
          <p:nvPr/>
        </p:nvPicPr>
        <p:blipFill>
          <a:blip r:embed="rId2">
            <a:extLst/>
          </a:blip>
          <a:stretch>
            <a:fillRect/>
          </a:stretch>
        </p:blipFill>
        <p:spPr>
          <a:xfrm>
            <a:off x="4661036" y="4506003"/>
            <a:ext cx="2952751" cy="1152526"/>
          </a:xfrm>
          <a:prstGeom prst="rect">
            <a:avLst/>
          </a:prstGeom>
          <a:ln w="12700">
            <a:miter lim="400000"/>
          </a:ln>
        </p:spPr>
      </p:pic>
    </p:spTree>
  </p:cSld>
  <p:clrMapOvr>
    <a:masterClrMapping/>
  </p:clrMapOvr>
  <p:transition xmlns:p14="http://schemas.microsoft.com/office/powerpoint/2010/main" spd="med" advClick="1"/>
</p:sld>
</file>

<file path=ppt/slides/slide5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1" name="矩形 1"/>
          <p:cNvSpPr txBox="1"/>
          <p:nvPr/>
        </p:nvSpPr>
        <p:spPr>
          <a:xfrm>
            <a:off x="215515" y="360647"/>
            <a:ext cx="871297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191919"/>
                </a:solidFill>
              </a:defRPr>
            </a:lvl1pPr>
          </a:lstStyle>
          <a:p>
            <a:pPr/>
            <a:r>
              <a:t>使用递归，可以绘制出非常复杂的图形。例如，下面的代码可以绘制一棵分型树：</a:t>
            </a:r>
          </a:p>
        </p:txBody>
      </p:sp>
      <p:sp>
        <p:nvSpPr>
          <p:cNvPr id="3942" name="Rectangle 3"/>
          <p:cNvSpPr txBox="1"/>
          <p:nvPr/>
        </p:nvSpPr>
        <p:spPr>
          <a:xfrm>
            <a:off x="529869" y="731178"/>
            <a:ext cx="2542965" cy="5842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p>
          <a:p>
            <a:pPr>
              <a:buSzPct val="100000"/>
              <a:buAutoNum type="arabicPeriod" startAt="1"/>
              <a:defRPr sz="1400">
                <a:solidFill>
                  <a:srgbClr val="000088"/>
                </a:solidFill>
                <a:latin typeface="Arial Unicode MS"/>
                <a:ea typeface="Arial Unicode MS"/>
                <a:cs typeface="Arial Unicode MS"/>
                <a:sym typeface="Arial Unicode MS"/>
              </a:defRPr>
            </a:pPr>
            <a:r>
              <a:t>rom</a:t>
            </a:r>
            <a:r>
              <a:rPr>
                <a:solidFill>
                  <a:srgbClr val="000000"/>
                </a:solidFill>
              </a:rPr>
              <a:t> turtle </a:t>
            </a:r>
            <a:r>
              <a:t>import</a:t>
            </a:r>
            <a:r>
              <a:rPr>
                <a:solidFill>
                  <a:srgbClr val="000000"/>
                </a:solidFill>
              </a:rPr>
              <a:t> </a:t>
            </a:r>
            <a:r>
              <a:rPr>
                <a:solidFill>
                  <a:srgbClr val="666600"/>
                </a:solidFill>
              </a:rPr>
              <a:t>*</a:t>
            </a:r>
            <a:endParaRPr>
              <a:solidFill>
                <a:srgbClr val="B12923"/>
              </a:solidFill>
              <a:latin typeface="Arial"/>
              <a:ea typeface="Arial"/>
              <a:cs typeface="Arial"/>
              <a:sym typeface="Arial"/>
            </a:endParaRPr>
          </a:p>
          <a:p>
            <a:pPr>
              <a:buSzPct val="100000"/>
              <a:buAutoNum type="arabicPeriod" startAt="3"/>
              <a:defRPr sz="1400">
                <a:solidFill>
                  <a:srgbClr val="880000"/>
                </a:solidFill>
                <a:latin typeface="Arial Unicode MS"/>
                <a:ea typeface="Arial Unicode MS"/>
                <a:cs typeface="Arial Unicode MS"/>
                <a:sym typeface="Arial Unicode MS"/>
              </a:defRPr>
            </a:pPr>
            <a:r>
              <a:t># </a:t>
            </a:r>
            <a:r>
              <a:rPr>
                <a:latin typeface="Monaco"/>
                <a:ea typeface="Monaco"/>
                <a:cs typeface="Monaco"/>
                <a:sym typeface="Monaco"/>
              </a:rPr>
              <a:t>设置色彩模式是</a:t>
            </a:r>
            <a:r>
              <a:t>RGB:</a:t>
            </a:r>
            <a:endParaRPr>
              <a:solidFill>
                <a:srgbClr val="B12923"/>
              </a:solidFill>
              <a:latin typeface="Arial"/>
              <a:ea typeface="Arial"/>
              <a:cs typeface="Arial"/>
              <a:sym typeface="Arial"/>
            </a:endParaRPr>
          </a:p>
          <a:p>
            <a:pPr>
              <a:buSzPct val="100000"/>
              <a:buAutoNum type="arabicPeriod" startAt="4"/>
              <a:defRPr sz="1400">
                <a:solidFill>
                  <a:srgbClr val="000000"/>
                </a:solidFill>
                <a:latin typeface="Arial Unicode MS"/>
                <a:ea typeface="Arial Unicode MS"/>
                <a:cs typeface="Arial Unicode MS"/>
                <a:sym typeface="Arial Unicode MS"/>
              </a:defRPr>
            </a:pPr>
            <a:r>
              <a:t>colormode</a:t>
            </a:r>
            <a:r>
              <a:rPr>
                <a:solidFill>
                  <a:srgbClr val="666600"/>
                </a:solidFill>
              </a:rPr>
              <a:t>(</a:t>
            </a:r>
            <a:r>
              <a:rPr>
                <a:solidFill>
                  <a:srgbClr val="006666"/>
                </a:solidFill>
              </a:rPr>
              <a:t>255</a:t>
            </a:r>
            <a:r>
              <a:rPr>
                <a:solidFill>
                  <a:srgbClr val="666600"/>
                </a:solidFill>
              </a:rPr>
              <a:t>)</a:t>
            </a:r>
            <a:endParaRPr>
              <a:solidFill>
                <a:srgbClr val="B12923"/>
              </a:solidFill>
              <a:latin typeface="Arial"/>
              <a:ea typeface="Arial"/>
              <a:cs typeface="Arial"/>
              <a:sym typeface="Arial"/>
            </a:endParaRPr>
          </a:p>
          <a:p>
            <a:pPr>
              <a:buSzPct val="100000"/>
              <a:buAutoNum type="arabicPeriod" startAt="6"/>
              <a:defRPr sz="1400">
                <a:solidFill>
                  <a:srgbClr val="000000"/>
                </a:solidFill>
                <a:latin typeface="Arial Unicode MS"/>
                <a:ea typeface="Arial Unicode MS"/>
                <a:cs typeface="Arial Unicode MS"/>
                <a:sym typeface="Arial Unicode MS"/>
              </a:defRPr>
            </a:pPr>
            <a:r>
              <a:t>lt</a:t>
            </a:r>
            <a:r>
              <a:rPr>
                <a:solidFill>
                  <a:srgbClr val="666600"/>
                </a:solidFill>
              </a:rPr>
              <a:t>(</a:t>
            </a:r>
            <a:r>
              <a:rPr>
                <a:solidFill>
                  <a:srgbClr val="006666"/>
                </a:solidFill>
              </a:rPr>
              <a:t>90</a:t>
            </a:r>
            <a:r>
              <a:rPr>
                <a:solidFill>
                  <a:srgbClr val="666600"/>
                </a:solidFill>
              </a:rPr>
              <a:t>)</a:t>
            </a:r>
            <a:endParaRPr>
              <a:solidFill>
                <a:srgbClr val="B12923"/>
              </a:solidFill>
              <a:latin typeface="Arial"/>
              <a:ea typeface="Arial"/>
              <a:cs typeface="Arial"/>
              <a:sym typeface="Arial"/>
            </a:endParaRPr>
          </a:p>
          <a:p>
            <a:pPr>
              <a:buSzPct val="100000"/>
              <a:buAutoNum type="arabicPeriod" startAt="8"/>
              <a:defRPr sz="1400">
                <a:solidFill>
                  <a:srgbClr val="000000"/>
                </a:solidFill>
                <a:latin typeface="Arial Unicode MS"/>
                <a:ea typeface="Arial Unicode MS"/>
                <a:cs typeface="Arial Unicode MS"/>
                <a:sym typeface="Arial Unicode MS"/>
              </a:defRPr>
            </a:pPr>
            <a:r>
              <a:t>lv </a:t>
            </a:r>
            <a:r>
              <a:rPr>
                <a:solidFill>
                  <a:srgbClr val="666600"/>
                </a:solidFill>
              </a:rPr>
              <a:t>=</a:t>
            </a:r>
            <a:r>
              <a:t> </a:t>
            </a:r>
            <a:r>
              <a:rPr>
                <a:solidFill>
                  <a:srgbClr val="006666"/>
                </a:solidFill>
              </a:rPr>
              <a:t>14</a:t>
            </a:r>
            <a:endParaRPr>
              <a:solidFill>
                <a:srgbClr val="B12923"/>
              </a:solidFill>
              <a:latin typeface="Arial"/>
              <a:ea typeface="Arial"/>
              <a:cs typeface="Arial"/>
              <a:sym typeface="Arial"/>
            </a:endParaRPr>
          </a:p>
          <a:p>
            <a:pPr>
              <a:buSzPct val="100000"/>
              <a:buAutoNum type="arabicPeriod" startAt="9"/>
              <a:defRPr sz="1400">
                <a:solidFill>
                  <a:srgbClr val="000000"/>
                </a:solidFill>
                <a:latin typeface="Arial Unicode MS"/>
                <a:ea typeface="Arial Unicode MS"/>
                <a:cs typeface="Arial Unicode MS"/>
                <a:sym typeface="Arial Unicode MS"/>
              </a:defRPr>
            </a:pPr>
            <a:r>
              <a:t>l </a:t>
            </a:r>
            <a:r>
              <a:rPr>
                <a:solidFill>
                  <a:srgbClr val="666600"/>
                </a:solidFill>
              </a:rPr>
              <a:t>=</a:t>
            </a:r>
            <a:r>
              <a:t> </a:t>
            </a:r>
            <a:r>
              <a:rPr>
                <a:solidFill>
                  <a:srgbClr val="006666"/>
                </a:solidFill>
              </a:rPr>
              <a:t>120</a:t>
            </a:r>
            <a:endParaRPr>
              <a:solidFill>
                <a:srgbClr val="B12923"/>
              </a:solidFill>
              <a:latin typeface="Arial"/>
              <a:ea typeface="Arial"/>
              <a:cs typeface="Arial"/>
              <a:sym typeface="Arial"/>
            </a:endParaRPr>
          </a:p>
          <a:p>
            <a:pPr>
              <a:buSzPct val="100000"/>
              <a:buAutoNum type="arabicPeriod" startAt="10"/>
              <a:defRPr sz="1400">
                <a:solidFill>
                  <a:srgbClr val="000000"/>
                </a:solidFill>
                <a:latin typeface="Arial Unicode MS"/>
                <a:ea typeface="Arial Unicode MS"/>
                <a:cs typeface="Arial Unicode MS"/>
                <a:sym typeface="Arial Unicode MS"/>
              </a:defRPr>
            </a:pPr>
            <a:r>
              <a:t>s </a:t>
            </a:r>
            <a:r>
              <a:rPr>
                <a:solidFill>
                  <a:srgbClr val="666600"/>
                </a:solidFill>
              </a:rPr>
              <a:t>=</a:t>
            </a:r>
            <a:r>
              <a:t> </a:t>
            </a:r>
            <a:r>
              <a:rPr>
                <a:solidFill>
                  <a:srgbClr val="006666"/>
                </a:solidFill>
              </a:rPr>
              <a:t>45</a:t>
            </a:r>
            <a:endParaRPr>
              <a:solidFill>
                <a:srgbClr val="B12923"/>
              </a:solidFill>
              <a:latin typeface="Arial"/>
              <a:ea typeface="Arial"/>
              <a:cs typeface="Arial"/>
              <a:sym typeface="Arial"/>
            </a:endParaRPr>
          </a:p>
          <a:p>
            <a:pPr>
              <a:buSzPct val="100000"/>
              <a:buAutoNum type="arabicPeriod" startAt="12"/>
              <a:defRPr sz="1400">
                <a:solidFill>
                  <a:srgbClr val="000000"/>
                </a:solidFill>
                <a:latin typeface="Arial Unicode MS"/>
                <a:ea typeface="Arial Unicode MS"/>
                <a:cs typeface="Arial Unicode MS"/>
                <a:sym typeface="Arial Unicode MS"/>
              </a:defRPr>
            </a:pPr>
            <a:r>
              <a:t>width</a:t>
            </a:r>
            <a:r>
              <a:rPr>
                <a:solidFill>
                  <a:srgbClr val="666600"/>
                </a:solidFill>
              </a:rPr>
              <a:t>(</a:t>
            </a:r>
            <a:r>
              <a:t>lv</a:t>
            </a:r>
            <a:r>
              <a:rPr>
                <a:solidFill>
                  <a:srgbClr val="666600"/>
                </a:solidFill>
              </a:rPr>
              <a:t>)</a:t>
            </a:r>
            <a:endParaRPr>
              <a:solidFill>
                <a:srgbClr val="B12923"/>
              </a:solidFill>
              <a:latin typeface="Arial"/>
              <a:ea typeface="Arial"/>
              <a:cs typeface="Arial"/>
              <a:sym typeface="Arial"/>
            </a:endParaRPr>
          </a:p>
          <a:p>
            <a:pPr>
              <a:buSzPct val="100000"/>
              <a:buAutoNum type="arabicPeriod" startAt="14"/>
              <a:defRPr sz="1400">
                <a:solidFill>
                  <a:srgbClr val="880000"/>
                </a:solidFill>
                <a:latin typeface="Arial Unicode MS"/>
                <a:ea typeface="Arial Unicode MS"/>
                <a:cs typeface="Arial Unicode MS"/>
                <a:sym typeface="Arial Unicode MS"/>
              </a:defRPr>
            </a:pPr>
            <a:r>
              <a:t># </a:t>
            </a:r>
            <a:r>
              <a:rPr>
                <a:latin typeface="Monaco"/>
                <a:ea typeface="Monaco"/>
                <a:cs typeface="Monaco"/>
                <a:sym typeface="Monaco"/>
              </a:rPr>
              <a:t>初始化</a:t>
            </a:r>
            <a:r>
              <a:t>RGB</a:t>
            </a:r>
            <a:r>
              <a:rPr>
                <a:latin typeface="Monaco"/>
                <a:ea typeface="Monaco"/>
                <a:cs typeface="Monaco"/>
                <a:sym typeface="Monaco"/>
              </a:rPr>
              <a:t>颜色</a:t>
            </a:r>
            <a:r>
              <a:t>:</a:t>
            </a:r>
            <a:endParaRPr>
              <a:solidFill>
                <a:srgbClr val="B12923"/>
              </a:solidFill>
              <a:latin typeface="Arial"/>
              <a:ea typeface="Arial"/>
              <a:cs typeface="Arial"/>
              <a:sym typeface="Arial"/>
            </a:endParaRPr>
          </a:p>
          <a:p>
            <a:pPr>
              <a:buSzPct val="100000"/>
              <a:buAutoNum type="arabicPeriod" startAt="15"/>
              <a:defRPr sz="1400">
                <a:solidFill>
                  <a:srgbClr val="000000"/>
                </a:solidFill>
                <a:latin typeface="Arial Unicode MS"/>
                <a:ea typeface="Arial Unicode MS"/>
                <a:cs typeface="Arial Unicode MS"/>
                <a:sym typeface="Arial Unicode MS"/>
              </a:defRPr>
            </a:pPr>
            <a:r>
              <a:t>r </a:t>
            </a:r>
            <a:r>
              <a:rPr>
                <a:solidFill>
                  <a:srgbClr val="666600"/>
                </a:solidFill>
              </a:rPr>
              <a:t>=</a:t>
            </a:r>
            <a:r>
              <a:t> </a:t>
            </a:r>
            <a:r>
              <a:rPr>
                <a:solidFill>
                  <a:srgbClr val="006666"/>
                </a:solidFill>
              </a:rPr>
              <a:t>0</a:t>
            </a:r>
            <a:endParaRPr>
              <a:solidFill>
                <a:srgbClr val="B12923"/>
              </a:solidFill>
              <a:latin typeface="Arial"/>
              <a:ea typeface="Arial"/>
              <a:cs typeface="Arial"/>
              <a:sym typeface="Arial"/>
            </a:endParaRPr>
          </a:p>
          <a:p>
            <a:pPr>
              <a:buSzPct val="100000"/>
              <a:buAutoNum type="arabicPeriod" startAt="16"/>
              <a:defRPr sz="1400">
                <a:solidFill>
                  <a:srgbClr val="000000"/>
                </a:solidFill>
                <a:latin typeface="Arial Unicode MS"/>
                <a:ea typeface="Arial Unicode MS"/>
                <a:cs typeface="Arial Unicode MS"/>
                <a:sym typeface="Arial Unicode MS"/>
              </a:defRPr>
            </a:pPr>
            <a:r>
              <a:t>g </a:t>
            </a:r>
            <a:r>
              <a:rPr>
                <a:solidFill>
                  <a:srgbClr val="666600"/>
                </a:solidFill>
              </a:rPr>
              <a:t>=</a:t>
            </a:r>
            <a:r>
              <a:t> </a:t>
            </a:r>
            <a:r>
              <a:rPr>
                <a:solidFill>
                  <a:srgbClr val="006666"/>
                </a:solidFill>
              </a:rPr>
              <a:t>0</a:t>
            </a:r>
            <a:endParaRPr>
              <a:solidFill>
                <a:srgbClr val="B12923"/>
              </a:solidFill>
              <a:latin typeface="Arial"/>
              <a:ea typeface="Arial"/>
              <a:cs typeface="Arial"/>
              <a:sym typeface="Arial"/>
            </a:endParaRPr>
          </a:p>
          <a:p>
            <a:pPr>
              <a:buSzPct val="100000"/>
              <a:buAutoNum type="arabicPeriod" startAt="17"/>
              <a:defRPr sz="1400">
                <a:solidFill>
                  <a:srgbClr val="000000"/>
                </a:solidFill>
                <a:latin typeface="Arial Unicode MS"/>
                <a:ea typeface="Arial Unicode MS"/>
                <a:cs typeface="Arial Unicode MS"/>
                <a:sym typeface="Arial Unicode MS"/>
              </a:defRPr>
            </a:pPr>
            <a:r>
              <a:t>b </a:t>
            </a:r>
            <a:r>
              <a:rPr>
                <a:solidFill>
                  <a:srgbClr val="666600"/>
                </a:solidFill>
              </a:rPr>
              <a:t>=</a:t>
            </a:r>
            <a:r>
              <a:t> </a:t>
            </a:r>
            <a:r>
              <a:rPr>
                <a:solidFill>
                  <a:srgbClr val="006666"/>
                </a:solidFill>
              </a:rPr>
              <a:t>0</a:t>
            </a:r>
            <a:endParaRPr>
              <a:solidFill>
                <a:srgbClr val="B12923"/>
              </a:solidFill>
              <a:latin typeface="Arial"/>
              <a:ea typeface="Arial"/>
              <a:cs typeface="Arial"/>
              <a:sym typeface="Arial"/>
            </a:endParaRPr>
          </a:p>
          <a:p>
            <a:pPr>
              <a:buSzPct val="100000"/>
              <a:buAutoNum type="arabicPeriod" startAt="18"/>
              <a:defRPr sz="1400">
                <a:solidFill>
                  <a:srgbClr val="000000"/>
                </a:solidFill>
                <a:latin typeface="Arial Unicode MS"/>
                <a:ea typeface="Arial Unicode MS"/>
                <a:cs typeface="Arial Unicode MS"/>
                <a:sym typeface="Arial Unicode MS"/>
              </a:defRPr>
            </a:pPr>
            <a:r>
              <a:t>pencolor</a:t>
            </a:r>
            <a:r>
              <a:rPr>
                <a:solidFill>
                  <a:srgbClr val="666600"/>
                </a:solidFill>
              </a:rPr>
              <a:t>(</a:t>
            </a:r>
            <a:r>
              <a:t>r</a:t>
            </a:r>
            <a:r>
              <a:rPr>
                <a:solidFill>
                  <a:srgbClr val="666600"/>
                </a:solidFill>
              </a:rPr>
              <a:t>,</a:t>
            </a:r>
            <a:r>
              <a:t> g</a:t>
            </a:r>
            <a:r>
              <a:rPr>
                <a:solidFill>
                  <a:srgbClr val="666600"/>
                </a:solidFill>
              </a:rPr>
              <a:t>,</a:t>
            </a:r>
            <a:r>
              <a:t> b</a:t>
            </a:r>
            <a:r>
              <a:rPr>
                <a:solidFill>
                  <a:srgbClr val="666600"/>
                </a:solidFill>
              </a:rPr>
              <a:t>)</a:t>
            </a:r>
            <a:endParaRPr>
              <a:solidFill>
                <a:srgbClr val="B12923"/>
              </a:solidFill>
              <a:latin typeface="Arial"/>
              <a:ea typeface="Arial"/>
              <a:cs typeface="Arial"/>
              <a:sym typeface="Arial"/>
            </a:endParaRPr>
          </a:p>
          <a:p>
            <a:pPr>
              <a:buSzPct val="100000"/>
              <a:buAutoNum type="arabicPeriod" startAt="20"/>
              <a:defRPr sz="1400">
                <a:solidFill>
                  <a:srgbClr val="000000"/>
                </a:solidFill>
                <a:latin typeface="Arial Unicode MS"/>
                <a:ea typeface="Arial Unicode MS"/>
                <a:cs typeface="Arial Unicode MS"/>
                <a:sym typeface="Arial Unicode MS"/>
              </a:defRPr>
            </a:pPr>
            <a:r>
              <a:t>penup</a:t>
            </a:r>
            <a:r>
              <a:rPr>
                <a:solidFill>
                  <a:srgbClr val="666600"/>
                </a:solidFill>
              </a:rPr>
              <a:t>()</a:t>
            </a:r>
            <a:endParaRPr>
              <a:solidFill>
                <a:srgbClr val="B12923"/>
              </a:solidFill>
              <a:latin typeface="Arial"/>
              <a:ea typeface="Arial"/>
              <a:cs typeface="Arial"/>
              <a:sym typeface="Arial"/>
            </a:endParaRPr>
          </a:p>
          <a:p>
            <a:pPr>
              <a:buSzPct val="100000"/>
              <a:buAutoNum type="arabicPeriod" startAt="21"/>
              <a:defRPr sz="1400">
                <a:solidFill>
                  <a:srgbClr val="000000"/>
                </a:solidFill>
                <a:latin typeface="Arial Unicode MS"/>
                <a:ea typeface="Arial Unicode MS"/>
                <a:cs typeface="Arial Unicode MS"/>
                <a:sym typeface="Arial Unicode MS"/>
              </a:defRPr>
            </a:pPr>
            <a:r>
              <a:t>bk</a:t>
            </a:r>
            <a:r>
              <a:rPr>
                <a:solidFill>
                  <a:srgbClr val="666600"/>
                </a:solidFill>
              </a:rPr>
              <a:t>(</a:t>
            </a:r>
            <a:r>
              <a:t>l</a:t>
            </a:r>
            <a:r>
              <a:rPr>
                <a:solidFill>
                  <a:srgbClr val="666600"/>
                </a:solidFill>
              </a:rPr>
              <a:t>)</a:t>
            </a:r>
            <a:endParaRPr>
              <a:solidFill>
                <a:srgbClr val="B12923"/>
              </a:solidFill>
              <a:latin typeface="Arial"/>
              <a:ea typeface="Arial"/>
              <a:cs typeface="Arial"/>
              <a:sym typeface="Arial"/>
            </a:endParaRPr>
          </a:p>
          <a:p>
            <a:pPr>
              <a:buSzPct val="100000"/>
              <a:buAutoNum type="arabicPeriod" startAt="22"/>
              <a:defRPr sz="1400">
                <a:solidFill>
                  <a:srgbClr val="000000"/>
                </a:solidFill>
                <a:latin typeface="Arial Unicode MS"/>
                <a:ea typeface="Arial Unicode MS"/>
                <a:cs typeface="Arial Unicode MS"/>
                <a:sym typeface="Arial Unicode MS"/>
              </a:defRPr>
            </a:pPr>
            <a:r>
              <a:t>pendown</a:t>
            </a:r>
            <a:r>
              <a:rPr>
                <a:solidFill>
                  <a:srgbClr val="666600"/>
                </a:solidFill>
              </a:rPr>
              <a:t>()</a:t>
            </a:r>
            <a:endParaRPr>
              <a:solidFill>
                <a:srgbClr val="B12923"/>
              </a:solidFill>
              <a:latin typeface="Arial"/>
              <a:ea typeface="Arial"/>
              <a:cs typeface="Arial"/>
              <a:sym typeface="Arial"/>
            </a:endParaRPr>
          </a:p>
          <a:p>
            <a:pPr>
              <a:buSzPct val="100000"/>
              <a:buAutoNum type="arabicPeriod" startAt="23"/>
              <a:defRPr sz="1400">
                <a:solidFill>
                  <a:srgbClr val="000000"/>
                </a:solidFill>
                <a:latin typeface="Arial Unicode MS"/>
                <a:ea typeface="Arial Unicode MS"/>
                <a:cs typeface="Arial Unicode MS"/>
                <a:sym typeface="Arial Unicode MS"/>
              </a:defRPr>
            </a:pPr>
            <a:r>
              <a:t>fd</a:t>
            </a:r>
            <a:r>
              <a:rPr>
                <a:solidFill>
                  <a:srgbClr val="666600"/>
                </a:solidFill>
              </a:rPr>
              <a:t>(</a:t>
            </a:r>
            <a:r>
              <a:t>l</a:t>
            </a:r>
            <a:r>
              <a:rPr>
                <a:solidFill>
                  <a:srgbClr val="666600"/>
                </a:solidFill>
              </a:rPr>
              <a:t>)</a:t>
            </a:r>
            <a:endParaRPr>
              <a:solidFill>
                <a:srgbClr val="666600"/>
              </a:solidFill>
            </a:endParaRPr>
          </a:p>
          <a:p>
            <a:pPr>
              <a:buSzPct val="100000"/>
              <a:buAutoNum type="arabicPeriod" startAt="23"/>
              <a:defRPr sz="1400">
                <a:solidFill>
                  <a:srgbClr val="000088"/>
                </a:solidFill>
                <a:latin typeface="Arial Unicode MS"/>
                <a:ea typeface="Arial Unicode MS"/>
                <a:cs typeface="Arial Unicode MS"/>
                <a:sym typeface="Arial Unicode MS"/>
              </a:defRPr>
            </a:pPr>
            <a:r>
              <a:t>def</a:t>
            </a:r>
            <a:r>
              <a:rPr>
                <a:solidFill>
                  <a:srgbClr val="000000"/>
                </a:solidFill>
              </a:rPr>
              <a:t> draw_tree</a:t>
            </a:r>
            <a:r>
              <a:rPr>
                <a:solidFill>
                  <a:srgbClr val="666600"/>
                </a:solidFill>
              </a:rPr>
              <a:t>(</a:t>
            </a:r>
            <a:r>
              <a:rPr>
                <a:solidFill>
                  <a:srgbClr val="000000"/>
                </a:solidFill>
              </a:rPr>
              <a:t>l</a:t>
            </a:r>
            <a:r>
              <a:rPr>
                <a:solidFill>
                  <a:srgbClr val="666600"/>
                </a:solidFill>
              </a:rPr>
              <a:t>,</a:t>
            </a:r>
            <a:r>
              <a:rPr>
                <a:solidFill>
                  <a:srgbClr val="000000"/>
                </a:solidFill>
              </a:rPr>
              <a:t> level</a:t>
            </a:r>
            <a:r>
              <a:rPr>
                <a:solidFill>
                  <a:srgbClr val="666600"/>
                </a:solidFill>
              </a:rPr>
              <a:t>):</a:t>
            </a:r>
            <a:endParaRPr>
              <a:solidFill>
                <a:srgbClr val="B12923"/>
              </a:solidFill>
              <a:latin typeface="Arial"/>
              <a:ea typeface="Arial"/>
              <a:cs typeface="Arial"/>
              <a:sym typeface="Arial"/>
            </a:endParaRPr>
          </a:p>
          <a:p>
            <a:pPr>
              <a:buSzPct val="100000"/>
              <a:buAutoNum type="arabicPeriod" startAt="23"/>
              <a:defRPr sz="1400">
                <a:solidFill>
                  <a:srgbClr val="000088"/>
                </a:solidFill>
                <a:latin typeface="Arial Unicode MS"/>
                <a:ea typeface="Arial Unicode MS"/>
                <a:cs typeface="Arial Unicode MS"/>
                <a:sym typeface="Arial Unicode MS"/>
              </a:defRPr>
            </a:pPr>
            <a:r>
              <a:t>global</a:t>
            </a:r>
            <a:r>
              <a:rPr>
                <a:solidFill>
                  <a:srgbClr val="000000"/>
                </a:solidFill>
              </a:rPr>
              <a:t> r</a:t>
            </a:r>
            <a:r>
              <a:rPr>
                <a:solidFill>
                  <a:srgbClr val="666600"/>
                </a:solidFill>
              </a:rPr>
              <a:t>,</a:t>
            </a:r>
            <a:r>
              <a:rPr>
                <a:solidFill>
                  <a:srgbClr val="000000"/>
                </a:solidFill>
              </a:rPr>
              <a:t> g</a:t>
            </a:r>
            <a:r>
              <a:rPr>
                <a:solidFill>
                  <a:srgbClr val="666600"/>
                </a:solidFill>
              </a:rPr>
              <a:t>,</a:t>
            </a:r>
            <a:r>
              <a:rPr>
                <a:solidFill>
                  <a:srgbClr val="000000"/>
                </a:solidFill>
              </a:rPr>
              <a:t> b</a:t>
            </a:r>
            <a:endParaRPr>
              <a:solidFill>
                <a:srgbClr val="B12923"/>
              </a:solidFill>
              <a:latin typeface="Arial"/>
              <a:ea typeface="Arial"/>
              <a:cs typeface="Arial"/>
              <a:sym typeface="Arial"/>
            </a:endParaRPr>
          </a:p>
          <a:p>
            <a:pPr>
              <a:buSzPct val="100000"/>
              <a:buAutoNum type="arabicPeriod" startAt="23"/>
              <a:defRPr sz="1400">
                <a:solidFill>
                  <a:srgbClr val="880000"/>
                </a:solidFill>
                <a:latin typeface="Arial Unicode MS"/>
                <a:ea typeface="Arial Unicode MS"/>
                <a:cs typeface="Arial Unicode MS"/>
                <a:sym typeface="Arial Unicode MS"/>
              </a:defRPr>
            </a:pPr>
            <a:r>
              <a:t># save the current pen width</a:t>
            </a:r>
            <a:endParaRPr>
              <a:solidFill>
                <a:srgbClr val="B12923"/>
              </a:solidFill>
              <a:latin typeface="Arial"/>
              <a:ea typeface="Arial"/>
              <a:cs typeface="Arial"/>
              <a:sym typeface="Arial"/>
            </a:endParaRPr>
          </a:p>
          <a:p>
            <a:pPr>
              <a:buSzPct val="100000"/>
              <a:buAutoNum type="arabicPeriod" startAt="23"/>
              <a:defRPr sz="1400">
                <a:solidFill>
                  <a:srgbClr val="000000"/>
                </a:solidFill>
                <a:latin typeface="Arial Unicode MS"/>
                <a:ea typeface="Arial Unicode MS"/>
                <a:cs typeface="Arial Unicode MS"/>
                <a:sym typeface="Arial Unicode MS"/>
              </a:defRPr>
            </a:pPr>
            <a:r>
              <a:t>w </a:t>
            </a:r>
            <a:r>
              <a:rPr>
                <a:solidFill>
                  <a:srgbClr val="666600"/>
                </a:solidFill>
              </a:rPr>
              <a:t>=</a:t>
            </a:r>
            <a:r>
              <a:t> width</a:t>
            </a:r>
            <a:r>
              <a:rPr>
                <a:solidFill>
                  <a:srgbClr val="666600"/>
                </a:solidFill>
              </a:rPr>
              <a:t>()</a:t>
            </a:r>
            <a:endParaRPr>
              <a:solidFill>
                <a:srgbClr val="B12923"/>
              </a:solidFill>
              <a:latin typeface="Arial"/>
              <a:ea typeface="Arial"/>
              <a:cs typeface="Arial"/>
              <a:sym typeface="Arial"/>
            </a:endParaRPr>
          </a:p>
          <a:p>
            <a:pPr>
              <a:buSzPct val="100000"/>
              <a:buAutoNum type="arabicPeriod" startAt="23"/>
              <a:defRPr sz="1400">
                <a:solidFill>
                  <a:srgbClr val="880000"/>
                </a:solidFill>
                <a:latin typeface="Arial Unicode MS"/>
                <a:ea typeface="Arial Unicode MS"/>
                <a:cs typeface="Arial Unicode MS"/>
                <a:sym typeface="Arial Unicode MS"/>
              </a:defRPr>
            </a:pPr>
            <a:r>
              <a:t> narrow the pen width</a:t>
            </a:r>
            <a:endParaRPr>
              <a:solidFill>
                <a:srgbClr val="B12923"/>
              </a:solidFill>
              <a:latin typeface="Arial"/>
              <a:ea typeface="Arial"/>
              <a:cs typeface="Arial"/>
              <a:sym typeface="Arial"/>
            </a:endParaRPr>
          </a:p>
          <a:p>
            <a:pPr>
              <a:buSzPct val="100000"/>
              <a:buAutoNum type="arabicPeriod" startAt="23"/>
              <a:defRPr sz="1400">
                <a:solidFill>
                  <a:srgbClr val="000000"/>
                </a:solidFill>
                <a:latin typeface="Arial Unicode MS"/>
                <a:ea typeface="Arial Unicode MS"/>
                <a:cs typeface="Arial Unicode MS"/>
                <a:sym typeface="Arial Unicode MS"/>
              </a:defRPr>
            </a:pPr>
            <a:r>
              <a:t>width</a:t>
            </a:r>
            <a:r>
              <a:rPr>
                <a:solidFill>
                  <a:srgbClr val="666600"/>
                </a:solidFill>
              </a:rPr>
              <a:t>(</a:t>
            </a:r>
            <a:r>
              <a:t>w </a:t>
            </a:r>
            <a:r>
              <a:rPr>
                <a:solidFill>
                  <a:srgbClr val="666600"/>
                </a:solidFill>
              </a:rPr>
              <a:t>*</a:t>
            </a:r>
            <a:r>
              <a:t> </a:t>
            </a:r>
            <a:r>
              <a:rPr>
                <a:solidFill>
                  <a:srgbClr val="006666"/>
                </a:solidFill>
              </a:rPr>
              <a:t>3.0</a:t>
            </a:r>
            <a:r>
              <a:t> </a:t>
            </a:r>
            <a:r>
              <a:rPr>
                <a:solidFill>
                  <a:srgbClr val="666600"/>
                </a:solidFill>
              </a:rPr>
              <a:t>/</a:t>
            </a:r>
            <a:r>
              <a:t> </a:t>
            </a:r>
            <a:r>
              <a:rPr>
                <a:solidFill>
                  <a:srgbClr val="006666"/>
                </a:solidFill>
              </a:rPr>
              <a:t>4.0</a:t>
            </a:r>
            <a:r>
              <a:rPr>
                <a:solidFill>
                  <a:srgbClr val="666600"/>
                </a:solidFill>
              </a:rPr>
              <a:t>)</a:t>
            </a:r>
          </a:p>
        </p:txBody>
      </p:sp>
      <p:sp>
        <p:nvSpPr>
          <p:cNvPr id="3943" name="Rectangle 5"/>
          <p:cNvSpPr txBox="1"/>
          <p:nvPr/>
        </p:nvSpPr>
        <p:spPr>
          <a:xfrm>
            <a:off x="4113796" y="1151645"/>
            <a:ext cx="3126025" cy="5308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buSzPct val="100000"/>
              <a:buAutoNum type="arabicPeriod" startAt="1"/>
              <a:defRPr sz="1400">
                <a:solidFill>
                  <a:srgbClr val="880000"/>
                </a:solidFill>
                <a:latin typeface="Arial Unicode MS"/>
                <a:ea typeface="Arial Unicode MS"/>
                <a:cs typeface="Arial Unicode MS"/>
                <a:sym typeface="Arial Unicode MS"/>
              </a:defRPr>
            </a:pPr>
            <a:r>
              <a:t># set color:</a:t>
            </a:r>
            <a:endParaRPr>
              <a:solidFill>
                <a:srgbClr val="B12923"/>
              </a:solidFill>
              <a:latin typeface="Arial"/>
              <a:ea typeface="Arial"/>
              <a:cs typeface="Arial"/>
              <a:sym typeface="Arial"/>
            </a:endParaRPr>
          </a:p>
          <a:p>
            <a:pPr>
              <a:buSzPct val="100000"/>
              <a:buAutoNum type="arabicPeriod" startAt="2"/>
              <a:defRPr sz="1400">
                <a:solidFill>
                  <a:srgbClr val="000000"/>
                </a:solidFill>
                <a:latin typeface="Arial Unicode MS"/>
                <a:ea typeface="Arial Unicode MS"/>
                <a:cs typeface="Arial Unicode MS"/>
                <a:sym typeface="Arial Unicode MS"/>
              </a:defRPr>
            </a:pPr>
            <a:r>
              <a:t>r </a:t>
            </a:r>
            <a:r>
              <a:rPr>
                <a:solidFill>
                  <a:srgbClr val="666600"/>
                </a:solidFill>
              </a:rPr>
              <a:t>=</a:t>
            </a:r>
            <a:r>
              <a:t> r </a:t>
            </a:r>
            <a:r>
              <a:rPr>
                <a:solidFill>
                  <a:srgbClr val="666600"/>
                </a:solidFill>
              </a:rPr>
              <a:t>+</a:t>
            </a:r>
            <a:r>
              <a:t> </a:t>
            </a:r>
            <a:r>
              <a:rPr>
                <a:solidFill>
                  <a:srgbClr val="006666"/>
                </a:solidFill>
              </a:rPr>
              <a:t>1</a:t>
            </a:r>
            <a:endParaRPr>
              <a:solidFill>
                <a:srgbClr val="B12923"/>
              </a:solidFill>
              <a:latin typeface="Arial"/>
              <a:ea typeface="Arial"/>
              <a:cs typeface="Arial"/>
              <a:sym typeface="Arial"/>
            </a:endParaRPr>
          </a:p>
          <a:p>
            <a:pPr>
              <a:buSzPct val="100000"/>
              <a:buAutoNum type="arabicPeriod" startAt="3"/>
              <a:defRPr sz="1400">
                <a:solidFill>
                  <a:srgbClr val="000000"/>
                </a:solidFill>
                <a:latin typeface="Arial Unicode MS"/>
                <a:ea typeface="Arial Unicode MS"/>
                <a:cs typeface="Arial Unicode MS"/>
                <a:sym typeface="Arial Unicode MS"/>
              </a:defRPr>
            </a:pPr>
            <a:r>
              <a:t>g </a:t>
            </a:r>
            <a:r>
              <a:rPr>
                <a:solidFill>
                  <a:srgbClr val="666600"/>
                </a:solidFill>
              </a:rPr>
              <a:t>=</a:t>
            </a:r>
            <a:r>
              <a:t> g </a:t>
            </a:r>
            <a:r>
              <a:rPr>
                <a:solidFill>
                  <a:srgbClr val="666600"/>
                </a:solidFill>
              </a:rPr>
              <a:t>+</a:t>
            </a:r>
            <a:r>
              <a:t> </a:t>
            </a:r>
            <a:r>
              <a:rPr>
                <a:solidFill>
                  <a:srgbClr val="006666"/>
                </a:solidFill>
              </a:rPr>
              <a:t>2</a:t>
            </a:r>
            <a:endParaRPr>
              <a:solidFill>
                <a:srgbClr val="B12923"/>
              </a:solidFill>
              <a:latin typeface="Arial"/>
              <a:ea typeface="Arial"/>
              <a:cs typeface="Arial"/>
              <a:sym typeface="Arial"/>
            </a:endParaRPr>
          </a:p>
          <a:p>
            <a:pPr>
              <a:buSzPct val="100000"/>
              <a:buAutoNum type="arabicPeriod" startAt="4"/>
              <a:defRPr sz="1400">
                <a:solidFill>
                  <a:srgbClr val="000000"/>
                </a:solidFill>
                <a:latin typeface="Arial Unicode MS"/>
                <a:ea typeface="Arial Unicode MS"/>
                <a:cs typeface="Arial Unicode MS"/>
                <a:sym typeface="Arial Unicode MS"/>
              </a:defRPr>
            </a:pPr>
            <a:r>
              <a:t>b </a:t>
            </a:r>
            <a:r>
              <a:rPr>
                <a:solidFill>
                  <a:srgbClr val="666600"/>
                </a:solidFill>
              </a:rPr>
              <a:t>=</a:t>
            </a:r>
            <a:r>
              <a:t> b </a:t>
            </a:r>
            <a:r>
              <a:rPr>
                <a:solidFill>
                  <a:srgbClr val="666600"/>
                </a:solidFill>
              </a:rPr>
              <a:t>+</a:t>
            </a:r>
            <a:r>
              <a:t> </a:t>
            </a:r>
            <a:r>
              <a:rPr>
                <a:solidFill>
                  <a:srgbClr val="006666"/>
                </a:solidFill>
              </a:rPr>
              <a:t>3</a:t>
            </a:r>
            <a:endParaRPr>
              <a:solidFill>
                <a:srgbClr val="B12923"/>
              </a:solidFill>
              <a:latin typeface="Arial"/>
              <a:ea typeface="Arial"/>
              <a:cs typeface="Arial"/>
              <a:sym typeface="Arial"/>
            </a:endParaRPr>
          </a:p>
          <a:p>
            <a:pPr>
              <a:buSzPct val="100000"/>
              <a:buAutoNum type="arabicPeriod" startAt="5"/>
              <a:defRPr sz="1400">
                <a:solidFill>
                  <a:srgbClr val="000000"/>
                </a:solidFill>
                <a:latin typeface="Arial Unicode MS"/>
                <a:ea typeface="Arial Unicode MS"/>
                <a:cs typeface="Arial Unicode MS"/>
                <a:sym typeface="Arial Unicode MS"/>
              </a:defRPr>
            </a:pPr>
            <a:r>
              <a:t>pencolor</a:t>
            </a:r>
            <a:r>
              <a:rPr>
                <a:solidFill>
                  <a:srgbClr val="666600"/>
                </a:solidFill>
              </a:rPr>
              <a:t>(</a:t>
            </a:r>
            <a:r>
              <a:t>r </a:t>
            </a:r>
            <a:r>
              <a:rPr>
                <a:solidFill>
                  <a:srgbClr val="666600"/>
                </a:solidFill>
              </a:rPr>
              <a:t>%</a:t>
            </a:r>
            <a:r>
              <a:t> </a:t>
            </a:r>
            <a:r>
              <a:rPr>
                <a:solidFill>
                  <a:srgbClr val="006666"/>
                </a:solidFill>
              </a:rPr>
              <a:t>200</a:t>
            </a:r>
            <a:r>
              <a:rPr>
                <a:solidFill>
                  <a:srgbClr val="666600"/>
                </a:solidFill>
              </a:rPr>
              <a:t>,</a:t>
            </a:r>
            <a:r>
              <a:t> g </a:t>
            </a:r>
            <a:r>
              <a:rPr>
                <a:solidFill>
                  <a:srgbClr val="666600"/>
                </a:solidFill>
              </a:rPr>
              <a:t>%</a:t>
            </a:r>
            <a:r>
              <a:t> </a:t>
            </a:r>
            <a:r>
              <a:rPr>
                <a:solidFill>
                  <a:srgbClr val="006666"/>
                </a:solidFill>
              </a:rPr>
              <a:t>200</a:t>
            </a:r>
            <a:r>
              <a:rPr>
                <a:solidFill>
                  <a:srgbClr val="666600"/>
                </a:solidFill>
              </a:rPr>
              <a:t>,</a:t>
            </a:r>
            <a:r>
              <a:t> b </a:t>
            </a:r>
            <a:r>
              <a:rPr>
                <a:solidFill>
                  <a:srgbClr val="666600"/>
                </a:solidFill>
              </a:rPr>
              <a:t>%</a:t>
            </a:r>
            <a:r>
              <a:t> </a:t>
            </a:r>
            <a:r>
              <a:rPr>
                <a:solidFill>
                  <a:srgbClr val="006666"/>
                </a:solidFill>
              </a:rPr>
              <a:t>200</a:t>
            </a:r>
            <a:r>
              <a:rPr>
                <a:solidFill>
                  <a:srgbClr val="666600"/>
                </a:solidFill>
              </a:rPr>
              <a:t>)</a:t>
            </a:r>
            <a:endParaRPr>
              <a:solidFill>
                <a:srgbClr val="B12923"/>
              </a:solidFill>
              <a:latin typeface="Arial"/>
              <a:ea typeface="Arial"/>
              <a:cs typeface="Arial"/>
              <a:sym typeface="Arial"/>
            </a:endParaRPr>
          </a:p>
          <a:p>
            <a:pPr>
              <a:buSzPct val="100000"/>
              <a:buAutoNum type="arabicPeriod" startAt="7"/>
              <a:defRPr sz="1400">
                <a:solidFill>
                  <a:srgbClr val="000000"/>
                </a:solidFill>
                <a:latin typeface="Arial Unicode MS"/>
                <a:ea typeface="Arial Unicode MS"/>
                <a:cs typeface="Arial Unicode MS"/>
                <a:sym typeface="Arial Unicode MS"/>
              </a:defRPr>
            </a:pPr>
            <a:r>
              <a:t>l </a:t>
            </a:r>
            <a:r>
              <a:rPr>
                <a:solidFill>
                  <a:srgbClr val="666600"/>
                </a:solidFill>
              </a:rPr>
              <a:t>=</a:t>
            </a:r>
            <a:r>
              <a:t> </a:t>
            </a:r>
            <a:r>
              <a:rPr>
                <a:solidFill>
                  <a:srgbClr val="006666"/>
                </a:solidFill>
              </a:rPr>
              <a:t>3.0</a:t>
            </a:r>
            <a:r>
              <a:t> </a:t>
            </a:r>
            <a:r>
              <a:rPr>
                <a:solidFill>
                  <a:srgbClr val="666600"/>
                </a:solidFill>
              </a:rPr>
              <a:t>/</a:t>
            </a:r>
            <a:r>
              <a:t> </a:t>
            </a:r>
            <a:r>
              <a:rPr>
                <a:solidFill>
                  <a:srgbClr val="006666"/>
                </a:solidFill>
              </a:rPr>
              <a:t>4.0</a:t>
            </a:r>
            <a:r>
              <a:t> </a:t>
            </a:r>
            <a:r>
              <a:rPr>
                <a:solidFill>
                  <a:srgbClr val="666600"/>
                </a:solidFill>
              </a:rPr>
              <a:t>*</a:t>
            </a:r>
            <a:r>
              <a:t> l</a:t>
            </a:r>
            <a:endParaRPr>
              <a:solidFill>
                <a:srgbClr val="B12923"/>
              </a:solidFill>
              <a:latin typeface="Arial"/>
              <a:ea typeface="Arial"/>
              <a:cs typeface="Arial"/>
              <a:sym typeface="Arial"/>
            </a:endParaRPr>
          </a:p>
          <a:p>
            <a:pPr>
              <a:buSzPct val="100000"/>
              <a:buAutoNum type="arabicPeriod" startAt="9"/>
              <a:defRPr sz="1400">
                <a:solidFill>
                  <a:srgbClr val="000000"/>
                </a:solidFill>
                <a:latin typeface="Arial Unicode MS"/>
                <a:ea typeface="Arial Unicode MS"/>
                <a:cs typeface="Arial Unicode MS"/>
                <a:sym typeface="Arial Unicode MS"/>
              </a:defRPr>
            </a:pPr>
            <a:r>
              <a:t>lt</a:t>
            </a:r>
            <a:r>
              <a:rPr>
                <a:solidFill>
                  <a:srgbClr val="666600"/>
                </a:solidFill>
              </a:rPr>
              <a:t>(</a:t>
            </a:r>
            <a:r>
              <a:t>s</a:t>
            </a:r>
            <a:r>
              <a:rPr>
                <a:solidFill>
                  <a:srgbClr val="666600"/>
                </a:solidFill>
              </a:rPr>
              <a:t>)</a:t>
            </a:r>
            <a:endParaRPr>
              <a:solidFill>
                <a:srgbClr val="B12923"/>
              </a:solidFill>
              <a:latin typeface="Arial"/>
              <a:ea typeface="Arial"/>
              <a:cs typeface="Arial"/>
              <a:sym typeface="Arial"/>
            </a:endParaRPr>
          </a:p>
          <a:p>
            <a:pPr>
              <a:buSzPct val="100000"/>
              <a:buAutoNum type="arabicPeriod" startAt="10"/>
              <a:defRPr sz="1400">
                <a:solidFill>
                  <a:srgbClr val="000000"/>
                </a:solidFill>
                <a:latin typeface="Arial Unicode MS"/>
                <a:ea typeface="Arial Unicode MS"/>
                <a:cs typeface="Arial Unicode MS"/>
                <a:sym typeface="Arial Unicode MS"/>
              </a:defRPr>
            </a:pPr>
            <a:r>
              <a:t>fd</a:t>
            </a:r>
            <a:r>
              <a:rPr>
                <a:solidFill>
                  <a:srgbClr val="666600"/>
                </a:solidFill>
              </a:rPr>
              <a:t>(</a:t>
            </a:r>
            <a:r>
              <a:t>l</a:t>
            </a:r>
            <a:r>
              <a:rPr>
                <a:solidFill>
                  <a:srgbClr val="666600"/>
                </a:solidFill>
              </a:rPr>
              <a:t>)</a:t>
            </a:r>
            <a:endParaRPr>
              <a:solidFill>
                <a:srgbClr val="B12923"/>
              </a:solidFill>
              <a:latin typeface="Arial"/>
              <a:ea typeface="Arial"/>
              <a:cs typeface="Arial"/>
              <a:sym typeface="Arial"/>
            </a:endParaRPr>
          </a:p>
          <a:p>
            <a:pPr>
              <a:buSzPct val="100000"/>
              <a:buAutoNum type="arabicPeriod" startAt="12"/>
              <a:defRPr sz="1400">
                <a:solidFill>
                  <a:srgbClr val="000088"/>
                </a:solidFill>
                <a:latin typeface="Arial Unicode MS"/>
                <a:ea typeface="Arial Unicode MS"/>
                <a:cs typeface="Arial Unicode MS"/>
                <a:sym typeface="Arial Unicode MS"/>
              </a:defRPr>
            </a:pPr>
            <a:r>
              <a:t>if</a:t>
            </a:r>
            <a:r>
              <a:rPr>
                <a:solidFill>
                  <a:srgbClr val="000000"/>
                </a:solidFill>
              </a:rPr>
              <a:t> level </a:t>
            </a:r>
            <a:r>
              <a:rPr>
                <a:solidFill>
                  <a:srgbClr val="666600"/>
                </a:solidFill>
              </a:rPr>
              <a:t>&lt;</a:t>
            </a:r>
            <a:r>
              <a:rPr>
                <a:solidFill>
                  <a:srgbClr val="000000"/>
                </a:solidFill>
              </a:rPr>
              <a:t> lv</a:t>
            </a:r>
            <a:r>
              <a:rPr>
                <a:solidFill>
                  <a:srgbClr val="666600"/>
                </a:solidFill>
              </a:rPr>
              <a:t>:</a:t>
            </a:r>
            <a:endParaRPr>
              <a:solidFill>
                <a:srgbClr val="B12923"/>
              </a:solidFill>
              <a:latin typeface="Arial"/>
              <a:ea typeface="Arial"/>
              <a:cs typeface="Arial"/>
              <a:sym typeface="Arial"/>
            </a:endParaRPr>
          </a:p>
          <a:p>
            <a:pPr>
              <a:buSzPct val="100000"/>
              <a:buAutoNum type="arabicPeriod" startAt="13"/>
              <a:defRPr sz="1400">
                <a:solidFill>
                  <a:srgbClr val="000000"/>
                </a:solidFill>
                <a:latin typeface="Arial Unicode MS"/>
                <a:ea typeface="Arial Unicode MS"/>
                <a:cs typeface="Arial Unicode MS"/>
                <a:sym typeface="Arial Unicode MS"/>
              </a:defRPr>
            </a:pPr>
            <a:r>
              <a:t>draw_tree</a:t>
            </a:r>
            <a:r>
              <a:rPr>
                <a:solidFill>
                  <a:srgbClr val="666600"/>
                </a:solidFill>
              </a:rPr>
              <a:t>(</a:t>
            </a:r>
            <a:r>
              <a:t>l</a:t>
            </a:r>
            <a:r>
              <a:rPr>
                <a:solidFill>
                  <a:srgbClr val="666600"/>
                </a:solidFill>
              </a:rPr>
              <a:t>,</a:t>
            </a:r>
            <a:r>
              <a:t> level </a:t>
            </a:r>
            <a:r>
              <a:rPr>
                <a:solidFill>
                  <a:srgbClr val="666600"/>
                </a:solidFill>
              </a:rPr>
              <a:t>+</a:t>
            </a:r>
            <a:r>
              <a:t> </a:t>
            </a:r>
            <a:r>
              <a:rPr>
                <a:solidFill>
                  <a:srgbClr val="006666"/>
                </a:solidFill>
              </a:rPr>
              <a:t>1</a:t>
            </a:r>
            <a:r>
              <a:rPr>
                <a:solidFill>
                  <a:srgbClr val="666600"/>
                </a:solidFill>
              </a:rPr>
              <a:t>)</a:t>
            </a:r>
            <a:endParaRPr>
              <a:solidFill>
                <a:srgbClr val="B12923"/>
              </a:solidFill>
              <a:latin typeface="Arial"/>
              <a:ea typeface="Arial"/>
              <a:cs typeface="Arial"/>
              <a:sym typeface="Arial"/>
            </a:endParaRPr>
          </a:p>
          <a:p>
            <a:pPr>
              <a:buSzPct val="100000"/>
              <a:buAutoNum type="arabicPeriod" startAt="14"/>
              <a:defRPr sz="1400">
                <a:solidFill>
                  <a:srgbClr val="000000"/>
                </a:solidFill>
                <a:latin typeface="Arial Unicode MS"/>
                <a:ea typeface="Arial Unicode MS"/>
                <a:cs typeface="Arial Unicode MS"/>
                <a:sym typeface="Arial Unicode MS"/>
              </a:defRPr>
            </a:pPr>
            <a:r>
              <a:t>bk</a:t>
            </a:r>
            <a:r>
              <a:rPr>
                <a:solidFill>
                  <a:srgbClr val="666600"/>
                </a:solidFill>
              </a:rPr>
              <a:t>(</a:t>
            </a:r>
            <a:r>
              <a:t>l</a:t>
            </a:r>
            <a:r>
              <a:rPr>
                <a:solidFill>
                  <a:srgbClr val="666600"/>
                </a:solidFill>
              </a:rPr>
              <a:t>)</a:t>
            </a:r>
            <a:endParaRPr>
              <a:solidFill>
                <a:srgbClr val="B12923"/>
              </a:solidFill>
              <a:latin typeface="Arial"/>
              <a:ea typeface="Arial"/>
              <a:cs typeface="Arial"/>
              <a:sym typeface="Arial"/>
            </a:endParaRPr>
          </a:p>
          <a:p>
            <a:pPr>
              <a:buSzPct val="100000"/>
              <a:buAutoNum type="arabicPeriod" startAt="15"/>
              <a:defRPr sz="1400">
                <a:solidFill>
                  <a:srgbClr val="000000"/>
                </a:solidFill>
                <a:latin typeface="Arial Unicode MS"/>
                <a:ea typeface="Arial Unicode MS"/>
                <a:cs typeface="Arial Unicode MS"/>
                <a:sym typeface="Arial Unicode MS"/>
              </a:defRPr>
            </a:pPr>
            <a:r>
              <a:t>rt</a:t>
            </a:r>
            <a:r>
              <a:rPr>
                <a:solidFill>
                  <a:srgbClr val="666600"/>
                </a:solidFill>
              </a:rPr>
              <a:t>(</a:t>
            </a:r>
            <a:r>
              <a:rPr>
                <a:solidFill>
                  <a:srgbClr val="006666"/>
                </a:solidFill>
              </a:rPr>
              <a:t>2</a:t>
            </a:r>
            <a:r>
              <a:t> </a:t>
            </a:r>
            <a:r>
              <a:rPr>
                <a:solidFill>
                  <a:srgbClr val="666600"/>
                </a:solidFill>
              </a:rPr>
              <a:t>*</a:t>
            </a:r>
            <a:r>
              <a:t> s</a:t>
            </a:r>
            <a:r>
              <a:rPr>
                <a:solidFill>
                  <a:srgbClr val="666600"/>
                </a:solidFill>
              </a:rPr>
              <a:t>)</a:t>
            </a:r>
            <a:endParaRPr>
              <a:solidFill>
                <a:srgbClr val="B12923"/>
              </a:solidFill>
              <a:latin typeface="Arial"/>
              <a:ea typeface="Arial"/>
              <a:cs typeface="Arial"/>
              <a:sym typeface="Arial"/>
            </a:endParaRPr>
          </a:p>
          <a:p>
            <a:pPr>
              <a:buSzPct val="100000"/>
              <a:buAutoNum type="arabicPeriod" startAt="16"/>
              <a:defRPr sz="1400">
                <a:solidFill>
                  <a:srgbClr val="000000"/>
                </a:solidFill>
                <a:latin typeface="Arial Unicode MS"/>
                <a:ea typeface="Arial Unicode MS"/>
                <a:cs typeface="Arial Unicode MS"/>
                <a:sym typeface="Arial Unicode MS"/>
              </a:defRPr>
            </a:pPr>
            <a:r>
              <a:t>fd</a:t>
            </a:r>
            <a:r>
              <a:rPr>
                <a:solidFill>
                  <a:srgbClr val="666600"/>
                </a:solidFill>
              </a:rPr>
              <a:t>(</a:t>
            </a:r>
            <a:r>
              <a:t>l</a:t>
            </a:r>
            <a:r>
              <a:rPr>
                <a:solidFill>
                  <a:srgbClr val="666600"/>
                </a:solidFill>
              </a:rPr>
              <a:t>)</a:t>
            </a:r>
            <a:endParaRPr>
              <a:solidFill>
                <a:srgbClr val="B12923"/>
              </a:solidFill>
              <a:latin typeface="Arial"/>
              <a:ea typeface="Arial"/>
              <a:cs typeface="Arial"/>
              <a:sym typeface="Arial"/>
            </a:endParaRPr>
          </a:p>
          <a:p>
            <a:pPr>
              <a:buSzPct val="100000"/>
              <a:buAutoNum type="arabicPeriod" startAt="18"/>
              <a:defRPr sz="1400">
                <a:solidFill>
                  <a:srgbClr val="000088"/>
                </a:solidFill>
                <a:latin typeface="Arial Unicode MS"/>
                <a:ea typeface="Arial Unicode MS"/>
                <a:cs typeface="Arial Unicode MS"/>
                <a:sym typeface="Arial Unicode MS"/>
              </a:defRPr>
            </a:pPr>
            <a:r>
              <a:t>if</a:t>
            </a:r>
            <a:r>
              <a:rPr>
                <a:solidFill>
                  <a:srgbClr val="000000"/>
                </a:solidFill>
              </a:rPr>
              <a:t> level </a:t>
            </a:r>
            <a:r>
              <a:rPr>
                <a:solidFill>
                  <a:srgbClr val="666600"/>
                </a:solidFill>
              </a:rPr>
              <a:t>&lt;</a:t>
            </a:r>
            <a:r>
              <a:rPr>
                <a:solidFill>
                  <a:srgbClr val="000000"/>
                </a:solidFill>
              </a:rPr>
              <a:t> lv</a:t>
            </a:r>
            <a:r>
              <a:rPr>
                <a:solidFill>
                  <a:srgbClr val="666600"/>
                </a:solidFill>
              </a:rPr>
              <a:t>:</a:t>
            </a:r>
            <a:endParaRPr>
              <a:solidFill>
                <a:srgbClr val="B12923"/>
              </a:solidFill>
              <a:latin typeface="Arial"/>
              <a:ea typeface="Arial"/>
              <a:cs typeface="Arial"/>
              <a:sym typeface="Arial"/>
            </a:endParaRPr>
          </a:p>
          <a:p>
            <a:pPr>
              <a:buSzPct val="100000"/>
              <a:buAutoNum type="arabicPeriod" startAt="19"/>
              <a:defRPr sz="1400">
                <a:solidFill>
                  <a:srgbClr val="000000"/>
                </a:solidFill>
                <a:latin typeface="Arial Unicode MS"/>
                <a:ea typeface="Arial Unicode MS"/>
                <a:cs typeface="Arial Unicode MS"/>
                <a:sym typeface="Arial Unicode MS"/>
              </a:defRPr>
            </a:pPr>
            <a:r>
              <a:t>draw_tree</a:t>
            </a:r>
            <a:r>
              <a:rPr>
                <a:solidFill>
                  <a:srgbClr val="666600"/>
                </a:solidFill>
              </a:rPr>
              <a:t>(</a:t>
            </a:r>
            <a:r>
              <a:t>l</a:t>
            </a:r>
            <a:r>
              <a:rPr>
                <a:solidFill>
                  <a:srgbClr val="666600"/>
                </a:solidFill>
              </a:rPr>
              <a:t>,</a:t>
            </a:r>
            <a:r>
              <a:t> level </a:t>
            </a:r>
            <a:r>
              <a:rPr>
                <a:solidFill>
                  <a:srgbClr val="666600"/>
                </a:solidFill>
              </a:rPr>
              <a:t>+</a:t>
            </a:r>
            <a:r>
              <a:t> </a:t>
            </a:r>
            <a:r>
              <a:rPr>
                <a:solidFill>
                  <a:srgbClr val="006666"/>
                </a:solidFill>
              </a:rPr>
              <a:t>1</a:t>
            </a:r>
            <a:r>
              <a:rPr>
                <a:solidFill>
                  <a:srgbClr val="666600"/>
                </a:solidFill>
              </a:rPr>
              <a:t>)</a:t>
            </a:r>
            <a:endParaRPr>
              <a:solidFill>
                <a:srgbClr val="B12923"/>
              </a:solidFill>
              <a:latin typeface="Arial"/>
              <a:ea typeface="Arial"/>
              <a:cs typeface="Arial"/>
              <a:sym typeface="Arial"/>
            </a:endParaRPr>
          </a:p>
          <a:p>
            <a:pPr>
              <a:buSzPct val="100000"/>
              <a:buAutoNum type="arabicPeriod" startAt="20"/>
              <a:defRPr sz="1400">
                <a:solidFill>
                  <a:srgbClr val="000000"/>
                </a:solidFill>
                <a:latin typeface="Arial Unicode MS"/>
                <a:ea typeface="Arial Unicode MS"/>
                <a:cs typeface="Arial Unicode MS"/>
                <a:sym typeface="Arial Unicode MS"/>
              </a:defRPr>
            </a:pPr>
            <a:r>
              <a:t>bk</a:t>
            </a:r>
            <a:r>
              <a:rPr>
                <a:solidFill>
                  <a:srgbClr val="666600"/>
                </a:solidFill>
              </a:rPr>
              <a:t>(</a:t>
            </a:r>
            <a:r>
              <a:t>l</a:t>
            </a:r>
            <a:r>
              <a:rPr>
                <a:solidFill>
                  <a:srgbClr val="666600"/>
                </a:solidFill>
              </a:rPr>
              <a:t>)</a:t>
            </a:r>
            <a:endParaRPr>
              <a:solidFill>
                <a:srgbClr val="B12923"/>
              </a:solidFill>
              <a:latin typeface="Arial"/>
              <a:ea typeface="Arial"/>
              <a:cs typeface="Arial"/>
              <a:sym typeface="Arial"/>
            </a:endParaRPr>
          </a:p>
          <a:p>
            <a:pPr>
              <a:buSzPct val="100000"/>
              <a:buAutoNum type="arabicPeriod" startAt="21"/>
              <a:defRPr sz="1400">
                <a:solidFill>
                  <a:srgbClr val="000000"/>
                </a:solidFill>
                <a:latin typeface="Arial Unicode MS"/>
                <a:ea typeface="Arial Unicode MS"/>
                <a:cs typeface="Arial Unicode MS"/>
                <a:sym typeface="Arial Unicode MS"/>
              </a:defRPr>
            </a:pPr>
            <a:r>
              <a:t>lt</a:t>
            </a:r>
            <a:r>
              <a:rPr>
                <a:solidFill>
                  <a:srgbClr val="666600"/>
                </a:solidFill>
              </a:rPr>
              <a:t>(</a:t>
            </a:r>
            <a:r>
              <a:t>s</a:t>
            </a:r>
            <a:r>
              <a:rPr>
                <a:solidFill>
                  <a:srgbClr val="666600"/>
                </a:solidFill>
              </a:rPr>
              <a:t>)</a:t>
            </a:r>
            <a:endParaRPr>
              <a:solidFill>
                <a:srgbClr val="B12923"/>
              </a:solidFill>
              <a:latin typeface="Arial"/>
              <a:ea typeface="Arial"/>
              <a:cs typeface="Arial"/>
              <a:sym typeface="Arial"/>
            </a:endParaRPr>
          </a:p>
          <a:p>
            <a:pPr>
              <a:buSzPct val="100000"/>
              <a:buAutoNum type="arabicPeriod" startAt="23"/>
              <a:defRPr sz="1400">
                <a:solidFill>
                  <a:srgbClr val="880000"/>
                </a:solidFill>
                <a:latin typeface="Arial Unicode MS"/>
                <a:ea typeface="Arial Unicode MS"/>
                <a:cs typeface="Arial Unicode MS"/>
                <a:sym typeface="Arial Unicode MS"/>
              </a:defRPr>
            </a:pPr>
            <a:r>
              <a:t># restore the previous pen width</a:t>
            </a:r>
            <a:endParaRPr>
              <a:solidFill>
                <a:srgbClr val="B12923"/>
              </a:solidFill>
              <a:latin typeface="Arial"/>
              <a:ea typeface="Arial"/>
              <a:cs typeface="Arial"/>
              <a:sym typeface="Arial"/>
            </a:endParaRPr>
          </a:p>
          <a:p>
            <a:pPr>
              <a:buSzPct val="100000"/>
              <a:buAutoNum type="arabicPeriod" startAt="24"/>
              <a:defRPr sz="1400">
                <a:solidFill>
                  <a:srgbClr val="000000"/>
                </a:solidFill>
                <a:latin typeface="Arial Unicode MS"/>
                <a:ea typeface="Arial Unicode MS"/>
                <a:cs typeface="Arial Unicode MS"/>
                <a:sym typeface="Arial Unicode MS"/>
              </a:defRPr>
            </a:pPr>
            <a:r>
              <a:t>width</a:t>
            </a:r>
            <a:r>
              <a:rPr>
                <a:solidFill>
                  <a:srgbClr val="666600"/>
                </a:solidFill>
              </a:rPr>
              <a:t>(</a:t>
            </a:r>
            <a:r>
              <a:t>w</a:t>
            </a:r>
            <a:r>
              <a:rPr>
                <a:solidFill>
                  <a:srgbClr val="666600"/>
                </a:solidFill>
              </a:rPr>
              <a:t>)</a:t>
            </a:r>
            <a:endParaRPr>
              <a:solidFill>
                <a:srgbClr val="B12923"/>
              </a:solidFill>
              <a:latin typeface="Arial"/>
              <a:ea typeface="Arial"/>
              <a:cs typeface="Arial"/>
              <a:sym typeface="Arial"/>
            </a:endParaRPr>
          </a:p>
          <a:p>
            <a:pPr>
              <a:buSzPct val="100000"/>
              <a:buAutoNum type="arabicPeriod" startAt="26"/>
              <a:defRPr sz="1400">
                <a:solidFill>
                  <a:srgbClr val="000000"/>
                </a:solidFill>
                <a:latin typeface="Arial Unicode MS"/>
                <a:ea typeface="Arial Unicode MS"/>
                <a:cs typeface="Arial Unicode MS"/>
                <a:sym typeface="Arial Unicode MS"/>
              </a:defRPr>
            </a:pPr>
            <a:r>
              <a:t>speed</a:t>
            </a:r>
            <a:r>
              <a:rPr>
                <a:solidFill>
                  <a:srgbClr val="666600"/>
                </a:solidFill>
              </a:rPr>
              <a:t>(</a:t>
            </a:r>
            <a:r>
              <a:rPr>
                <a:solidFill>
                  <a:srgbClr val="008800"/>
                </a:solidFill>
              </a:rPr>
              <a:t>"fastest"</a:t>
            </a:r>
            <a:r>
              <a:rPr>
                <a:solidFill>
                  <a:srgbClr val="666600"/>
                </a:solidFill>
              </a:rPr>
              <a:t>)</a:t>
            </a:r>
            <a:endParaRPr>
              <a:solidFill>
                <a:srgbClr val="B12923"/>
              </a:solidFill>
              <a:latin typeface="Arial"/>
              <a:ea typeface="Arial"/>
              <a:cs typeface="Arial"/>
              <a:sym typeface="Arial"/>
            </a:endParaRPr>
          </a:p>
          <a:p>
            <a:pPr>
              <a:buSzPct val="100000"/>
              <a:buAutoNum type="arabicPeriod" startAt="28"/>
              <a:defRPr sz="1400">
                <a:solidFill>
                  <a:srgbClr val="000000"/>
                </a:solidFill>
                <a:latin typeface="Arial Unicode MS"/>
                <a:ea typeface="Arial Unicode MS"/>
                <a:cs typeface="Arial Unicode MS"/>
                <a:sym typeface="Arial Unicode MS"/>
              </a:defRPr>
            </a:pPr>
            <a:r>
              <a:t>draw_tree</a:t>
            </a:r>
            <a:r>
              <a:rPr>
                <a:solidFill>
                  <a:srgbClr val="666600"/>
                </a:solidFill>
              </a:rPr>
              <a:t>(</a:t>
            </a:r>
            <a:r>
              <a:t>l</a:t>
            </a:r>
            <a:r>
              <a:rPr>
                <a:solidFill>
                  <a:srgbClr val="666600"/>
                </a:solidFill>
              </a:rPr>
              <a:t>,</a:t>
            </a:r>
            <a:r>
              <a:t> </a:t>
            </a:r>
            <a:r>
              <a:rPr>
                <a:solidFill>
                  <a:srgbClr val="006666"/>
                </a:solidFill>
              </a:rPr>
              <a:t>4</a:t>
            </a:r>
            <a:r>
              <a:rPr>
                <a:solidFill>
                  <a:srgbClr val="666600"/>
                </a:solidFill>
              </a:rPr>
              <a:t>)</a:t>
            </a:r>
            <a:endParaRPr>
              <a:solidFill>
                <a:srgbClr val="B12923"/>
              </a:solidFill>
              <a:latin typeface="Arial"/>
              <a:ea typeface="Arial"/>
              <a:cs typeface="Arial"/>
              <a:sym typeface="Arial"/>
            </a:endParaRPr>
          </a:p>
          <a:p>
            <a:pPr>
              <a:buSzPct val="100000"/>
              <a:buAutoNum type="arabicPeriod" startAt="30"/>
              <a:defRPr sz="1400">
                <a:solidFill>
                  <a:srgbClr val="000000"/>
                </a:solidFill>
                <a:latin typeface="Arial Unicode MS"/>
                <a:ea typeface="Arial Unicode MS"/>
                <a:cs typeface="Arial Unicode MS"/>
                <a:sym typeface="Arial Unicode MS"/>
              </a:defRPr>
            </a:pPr>
            <a:r>
              <a:t>done</a:t>
            </a:r>
            <a:r>
              <a:rPr>
                <a:solidFill>
                  <a:srgbClr val="666600"/>
                </a:solidFill>
              </a:rPr>
              <a:t>()</a:t>
            </a:r>
          </a:p>
        </p:txBody>
      </p:sp>
    </p:spTree>
  </p:cSld>
  <p:clrMapOvr>
    <a:masterClrMapping/>
  </p:clrMapOvr>
  <p:transition xmlns:p14="http://schemas.microsoft.com/office/powerpoint/2010/main" spd="med" advClick="1"/>
</p:sld>
</file>

<file path=ppt/slides/slide5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45" name="图片 1" descr="图片 1"/>
          <p:cNvPicPr>
            <a:picLocks noChangeAspect="1"/>
          </p:cNvPicPr>
          <p:nvPr/>
        </p:nvPicPr>
        <p:blipFill>
          <a:blip r:embed="rId2">
            <a:extLst/>
          </a:blip>
          <a:stretch>
            <a:fillRect/>
          </a:stretch>
        </p:blipFill>
        <p:spPr>
          <a:xfrm>
            <a:off x="1483225" y="1595455"/>
            <a:ext cx="5673494" cy="3667090"/>
          </a:xfrm>
          <a:prstGeom prst="rect">
            <a:avLst/>
          </a:prstGeom>
          <a:ln w="12700">
            <a:miter lim="400000"/>
          </a:ln>
        </p:spPr>
      </p:pic>
      <p:sp>
        <p:nvSpPr>
          <p:cNvPr id="3946" name="TextBox 2"/>
          <p:cNvSpPr txBox="1"/>
          <p:nvPr/>
        </p:nvSpPr>
        <p:spPr>
          <a:xfrm>
            <a:off x="1079612" y="573304"/>
            <a:ext cx="6984776" cy="408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191919"/>
                </a:solidFill>
              </a:defRPr>
            </a:lvl1pPr>
          </a:lstStyle>
          <a:p>
            <a:pPr/>
            <a:r>
              <a:t>执行上述程序需要花费一定的时间，最后的效果如下：</a:t>
            </a:r>
          </a:p>
        </p:txBody>
      </p:sp>
    </p:spTree>
  </p:cSld>
  <p:clrMapOvr>
    <a:masterClrMapping/>
  </p:clrMapOvr>
  <p:transition xmlns:p14="http://schemas.microsoft.com/office/powerpoint/2010/main" spd="med" advClick="1"/>
</p:sld>
</file>

<file path=ppt/slides/slide5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48" name="image.png" descr="image.png"/>
          <p:cNvPicPr>
            <a:picLocks noChangeAspect="1"/>
          </p:cNvPicPr>
          <p:nvPr/>
        </p:nvPicPr>
        <p:blipFill>
          <a:blip r:embed="rId2">
            <a:extLst/>
          </a:blip>
          <a:stretch>
            <a:fillRect/>
          </a:stretch>
        </p:blipFill>
        <p:spPr>
          <a:xfrm>
            <a:off x="0" y="1989137"/>
            <a:ext cx="9145588" cy="3141663"/>
          </a:xfrm>
          <a:prstGeom prst="rect">
            <a:avLst/>
          </a:prstGeom>
          <a:ln w="12700">
            <a:miter lim="400000"/>
          </a:ln>
        </p:spPr>
      </p:pic>
      <p:sp>
        <p:nvSpPr>
          <p:cNvPr id="3949" name="矩形"/>
          <p:cNvSpPr/>
          <p:nvPr/>
        </p:nvSpPr>
        <p:spPr>
          <a:xfrm>
            <a:off x="-1" y="1912937"/>
            <a:ext cx="9144002" cy="76201"/>
          </a:xfrm>
          <a:prstGeom prst="rect">
            <a:avLst/>
          </a:prstGeom>
          <a:solidFill>
            <a:srgbClr val="C2C2C2"/>
          </a:solidFill>
          <a:ln w="12700">
            <a:miter lim="400000"/>
          </a:ln>
        </p:spPr>
        <p:txBody>
          <a:bodyPr lIns="45719" rIns="45719"/>
          <a:lstStyle/>
          <a:p>
            <a:pPr>
              <a:defRPr>
                <a:solidFill>
                  <a:srgbClr val="024C89"/>
                </a:solidFill>
              </a:defRPr>
            </a:pPr>
          </a:p>
        </p:txBody>
      </p:sp>
      <p:sp>
        <p:nvSpPr>
          <p:cNvPr id="3950" name="矩形"/>
          <p:cNvSpPr/>
          <p:nvPr/>
        </p:nvSpPr>
        <p:spPr>
          <a:xfrm>
            <a:off x="-1" y="5119687"/>
            <a:ext cx="9144002" cy="76201"/>
          </a:xfrm>
          <a:prstGeom prst="rect">
            <a:avLst/>
          </a:prstGeom>
          <a:solidFill>
            <a:srgbClr val="C2C2C2"/>
          </a:solidFill>
          <a:ln w="12700">
            <a:miter lim="400000"/>
          </a:ln>
        </p:spPr>
        <p:txBody>
          <a:bodyPr lIns="45719" rIns="45719"/>
          <a:lstStyle/>
          <a:p>
            <a:pPr>
              <a:defRPr>
                <a:solidFill>
                  <a:srgbClr val="024C89"/>
                </a:solidFill>
              </a:defRPr>
            </a:pPr>
          </a:p>
        </p:txBody>
      </p:sp>
      <p:sp>
        <p:nvSpPr>
          <p:cNvPr id="3951" name="圆角矩形"/>
          <p:cNvSpPr/>
          <p:nvPr/>
        </p:nvSpPr>
        <p:spPr>
          <a:xfrm>
            <a:off x="4395787" y="5886450"/>
            <a:ext cx="1233488" cy="360363"/>
          </a:xfrm>
          <a:prstGeom prst="roundRect">
            <a:avLst>
              <a:gd name="adj" fmla="val 16667"/>
            </a:avLst>
          </a:prstGeom>
          <a:solidFill>
            <a:srgbClr val="024C89"/>
          </a:solidFill>
          <a:ln w="12700">
            <a:miter lim="400000"/>
          </a:ln>
        </p:spPr>
        <p:txBody>
          <a:bodyPr lIns="45719" rIns="45719"/>
          <a:lstStyle/>
          <a:p>
            <a:pPr>
              <a:defRPr>
                <a:solidFill>
                  <a:srgbClr val="21A3D0"/>
                </a:solidFill>
              </a:defRPr>
            </a:pPr>
          </a:p>
        </p:txBody>
      </p:sp>
      <p:sp>
        <p:nvSpPr>
          <p:cNvPr id="3952" name="魏廉爽"/>
          <p:cNvSpPr txBox="1"/>
          <p:nvPr/>
        </p:nvSpPr>
        <p:spPr>
          <a:xfrm>
            <a:off x="2925762" y="5811837"/>
            <a:ext cx="1233488"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a:solidFill>
                  <a:srgbClr val="333333"/>
                </a:solidFill>
                <a:latin typeface="微软雅黑"/>
                <a:ea typeface="微软雅黑"/>
                <a:cs typeface="微软雅黑"/>
                <a:sym typeface="微软雅黑"/>
              </a:defRPr>
            </a:lvl1pPr>
          </a:lstStyle>
          <a:p>
            <a:pPr/>
            <a:r>
              <a:t>魏廉爽</a:t>
            </a:r>
          </a:p>
        </p:txBody>
      </p:sp>
      <p:sp>
        <p:nvSpPr>
          <p:cNvPr id="3953" name="孙文彬教授、陈伟副教授"/>
          <p:cNvSpPr txBox="1"/>
          <p:nvPr/>
        </p:nvSpPr>
        <p:spPr>
          <a:xfrm>
            <a:off x="5849937" y="5784850"/>
            <a:ext cx="2755901" cy="4089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a:solidFill>
                  <a:srgbClr val="333333"/>
                </a:solidFill>
                <a:latin typeface="微软雅黑"/>
                <a:ea typeface="微软雅黑"/>
                <a:cs typeface="微软雅黑"/>
                <a:sym typeface="微软雅黑"/>
              </a:defRPr>
            </a:lvl1pPr>
          </a:lstStyle>
          <a:p>
            <a:pPr/>
            <a:r>
              <a:t>孙文彬教授、陈伟副教授</a:t>
            </a:r>
          </a:p>
        </p:txBody>
      </p:sp>
      <p:sp>
        <p:nvSpPr>
          <p:cNvPr id="3954" name="指导老师"/>
          <p:cNvSpPr txBox="1"/>
          <p:nvPr/>
        </p:nvSpPr>
        <p:spPr>
          <a:xfrm>
            <a:off x="4438650" y="5811837"/>
            <a:ext cx="119062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a:solidFill>
                  <a:schemeClr val="accent1">
                    <a:lumOff val="44000"/>
                  </a:schemeClr>
                </a:solidFill>
                <a:latin typeface="微软雅黑"/>
                <a:ea typeface="微软雅黑"/>
                <a:cs typeface="微软雅黑"/>
                <a:sym typeface="微软雅黑"/>
              </a:defRPr>
            </a:lvl1pPr>
          </a:lstStyle>
          <a:p>
            <a:pPr/>
            <a:r>
              <a:t>指导老师</a:t>
            </a:r>
          </a:p>
        </p:txBody>
      </p:sp>
      <p:sp>
        <p:nvSpPr>
          <p:cNvPr id="3955" name="圆角矩形"/>
          <p:cNvSpPr/>
          <p:nvPr/>
        </p:nvSpPr>
        <p:spPr>
          <a:xfrm>
            <a:off x="1620837" y="5886450"/>
            <a:ext cx="1233488" cy="360363"/>
          </a:xfrm>
          <a:prstGeom prst="roundRect">
            <a:avLst>
              <a:gd name="adj" fmla="val 16667"/>
            </a:avLst>
          </a:prstGeom>
          <a:solidFill>
            <a:srgbClr val="024C89"/>
          </a:solidFill>
          <a:ln w="12700">
            <a:miter lim="400000"/>
          </a:ln>
        </p:spPr>
        <p:txBody>
          <a:bodyPr lIns="45719" rIns="45719"/>
          <a:lstStyle/>
          <a:p>
            <a:pPr>
              <a:defRPr>
                <a:solidFill>
                  <a:srgbClr val="21A3D0"/>
                </a:solidFill>
              </a:defRPr>
            </a:pPr>
          </a:p>
        </p:txBody>
      </p:sp>
      <p:sp>
        <p:nvSpPr>
          <p:cNvPr id="3956" name="汇报人"/>
          <p:cNvSpPr txBox="1"/>
          <p:nvPr/>
        </p:nvSpPr>
        <p:spPr>
          <a:xfrm>
            <a:off x="1663700" y="5811837"/>
            <a:ext cx="119062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a:solidFill>
                  <a:schemeClr val="accent1">
                    <a:lumOff val="44000"/>
                  </a:schemeClr>
                </a:solidFill>
                <a:latin typeface="微软雅黑"/>
                <a:ea typeface="微软雅黑"/>
                <a:cs typeface="微软雅黑"/>
                <a:sym typeface="微软雅黑"/>
              </a:defRPr>
            </a:lvl1pPr>
          </a:lstStyle>
          <a:p>
            <a:pPr/>
            <a:r>
              <a:t>汇报人</a:t>
            </a:r>
          </a:p>
        </p:txBody>
      </p:sp>
      <p:sp>
        <p:nvSpPr>
          <p:cNvPr id="3957" name="感谢批评指正"/>
          <p:cNvSpPr txBox="1"/>
          <p:nvPr/>
        </p:nvSpPr>
        <p:spPr>
          <a:xfrm>
            <a:off x="1108075" y="2961798"/>
            <a:ext cx="6840538" cy="1120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just">
              <a:defRPr b="1" sz="5800">
                <a:solidFill>
                  <a:schemeClr val="accent1">
                    <a:lumOff val="44000"/>
                  </a:schemeClr>
                </a:solidFill>
                <a:latin typeface="微软雅黑"/>
                <a:ea typeface="微软雅黑"/>
                <a:cs typeface="微软雅黑"/>
                <a:sym typeface="微软雅黑"/>
              </a:defRPr>
            </a:lvl1pPr>
          </a:lstStyle>
          <a:p>
            <a:pPr/>
            <a:r>
              <a:t>感谢批评指正</a:t>
            </a:r>
          </a:p>
        </p:txBody>
      </p:sp>
      <p:pic>
        <p:nvPicPr>
          <p:cNvPr id="3958" name="image.pdf" descr="image.pdf"/>
          <p:cNvPicPr>
            <a:picLocks noChangeAspect="1"/>
          </p:cNvPicPr>
          <p:nvPr/>
        </p:nvPicPr>
        <p:blipFill>
          <a:blip r:embed="rId3">
            <a:extLst/>
          </a:blip>
          <a:stretch>
            <a:fillRect/>
          </a:stretch>
        </p:blipFill>
        <p:spPr>
          <a:xfrm>
            <a:off x="269875" y="333375"/>
            <a:ext cx="3798888" cy="79216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4.2	</a:t>
            </a:r>
            <a:r>
              <a:t>字符串和编码</a:t>
            </a:r>
          </a:p>
        </p:txBody>
      </p:sp>
      <p:sp>
        <p:nvSpPr>
          <p:cNvPr id="506" name="Rectangle 1"/>
          <p:cNvSpPr txBox="1"/>
          <p:nvPr/>
        </p:nvSpPr>
        <p:spPr>
          <a:xfrm>
            <a:off x="778872" y="1883128"/>
            <a:ext cx="7586256" cy="1549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a:solidFill>
                  <a:srgbClr val="405E7E"/>
                </a:solidFill>
                <a:latin typeface="微软雅黑"/>
                <a:ea typeface="微软雅黑"/>
                <a:cs typeface="微软雅黑"/>
                <a:sym typeface="微软雅黑"/>
              </a:defRPr>
            </a:pPr>
            <a:r>
              <a:t>format()</a:t>
            </a:r>
          </a:p>
          <a:p>
            <a:pPr>
              <a:lnSpc>
                <a:spcPct val="150000"/>
              </a:lnSpc>
              <a:defRPr>
                <a:solidFill>
                  <a:srgbClr val="191919"/>
                </a:solidFill>
                <a:latin typeface="微软雅黑"/>
                <a:ea typeface="微软雅黑"/>
                <a:cs typeface="微软雅黑"/>
                <a:sym typeface="微软雅黑"/>
              </a:defRPr>
            </a:pPr>
            <a:r>
              <a:t>另一种格式化字符串的方法是使用字符串的</a:t>
            </a:r>
            <a:r>
              <a:rPr>
                <a:solidFill>
                  <a:srgbClr val="405E7E"/>
                </a:solidFill>
              </a:rPr>
              <a:t>format()</a:t>
            </a:r>
            <a:r>
              <a:t>方法，它会用传入的参数依次替换字符串内的占位符{0}、{1}……，不过这种方式写起来比%要麻烦得多：</a:t>
            </a:r>
          </a:p>
        </p:txBody>
      </p:sp>
      <p:sp>
        <p:nvSpPr>
          <p:cNvPr id="507" name="输入："/>
          <p:cNvSpPr txBox="1"/>
          <p:nvPr/>
        </p:nvSpPr>
        <p:spPr>
          <a:xfrm>
            <a:off x="1033250" y="986014"/>
            <a:ext cx="2034289"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2400">
                <a:solidFill>
                  <a:srgbClr val="000000"/>
                </a:solidFill>
                <a:latin typeface="微软雅黑"/>
                <a:ea typeface="微软雅黑"/>
                <a:cs typeface="微软雅黑"/>
                <a:sym typeface="微软雅黑"/>
              </a:defRPr>
            </a:pPr>
            <a:r>
              <a:t>python</a:t>
            </a:r>
            <a:r>
              <a:t>编码</a:t>
            </a:r>
            <a:r>
              <a:t>：</a:t>
            </a:r>
          </a:p>
        </p:txBody>
      </p:sp>
      <p:sp>
        <p:nvSpPr>
          <p:cNvPr id="508"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pic>
        <p:nvPicPr>
          <p:cNvPr id="509" name="Picture 2" descr="Picture 2"/>
          <p:cNvPicPr>
            <a:picLocks noChangeAspect="1"/>
          </p:cNvPicPr>
          <p:nvPr/>
        </p:nvPicPr>
        <p:blipFill>
          <a:blip r:embed="rId2">
            <a:extLst/>
          </a:blip>
          <a:stretch>
            <a:fillRect/>
          </a:stretch>
        </p:blipFill>
        <p:spPr>
          <a:xfrm>
            <a:off x="1372684" y="4128489"/>
            <a:ext cx="6398632" cy="484151"/>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4.2	</a:t>
            </a:r>
            <a:r>
              <a:t>字符串和编码</a:t>
            </a:r>
          </a:p>
        </p:txBody>
      </p:sp>
      <p:sp>
        <p:nvSpPr>
          <p:cNvPr id="512" name="输入："/>
          <p:cNvSpPr txBox="1"/>
          <p:nvPr/>
        </p:nvSpPr>
        <p:spPr>
          <a:xfrm>
            <a:off x="1033250" y="986014"/>
            <a:ext cx="10185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练习：</a:t>
            </a:r>
          </a:p>
        </p:txBody>
      </p:sp>
      <p:sp>
        <p:nvSpPr>
          <p:cNvPr id="513"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514" name="Rectangle 1"/>
          <p:cNvSpPr txBox="1"/>
          <p:nvPr/>
        </p:nvSpPr>
        <p:spPr>
          <a:xfrm>
            <a:off x="660736" y="1734388"/>
            <a:ext cx="7822528" cy="88519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lvl="1" indent="0">
              <a:lnSpc>
                <a:spcPct val="150000"/>
              </a:lnSpc>
              <a:defRPr>
                <a:solidFill>
                  <a:srgbClr val="191919"/>
                </a:solidFill>
                <a:latin typeface="微软雅黑"/>
                <a:ea typeface="微软雅黑"/>
                <a:cs typeface="微软雅黑"/>
                <a:sym typeface="微软雅黑"/>
              </a:defRPr>
            </a:pPr>
            <a:r>
              <a:t>小明的成绩从去年的72分提升到了今年的85分，请计算小明成绩提升的百分点，并用字符串格式化显示出'xx.x%'，只保留小数点后1位： </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4.3	</a:t>
            </a:r>
            <a:r>
              <a:t>使用</a:t>
            </a:r>
            <a:r>
              <a:t>list</a:t>
            </a:r>
            <a:r>
              <a:t>和</a:t>
            </a:r>
            <a:r>
              <a:t>tuple</a:t>
            </a:r>
          </a:p>
        </p:txBody>
      </p:sp>
      <p:sp>
        <p:nvSpPr>
          <p:cNvPr id="517" name="输入："/>
          <p:cNvSpPr txBox="1"/>
          <p:nvPr/>
        </p:nvSpPr>
        <p:spPr>
          <a:xfrm>
            <a:off x="1033250" y="986014"/>
            <a:ext cx="849320"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list：</a:t>
            </a:r>
          </a:p>
        </p:txBody>
      </p:sp>
      <p:sp>
        <p:nvSpPr>
          <p:cNvPr id="518"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519" name="矩形 4"/>
          <p:cNvSpPr txBox="1"/>
          <p:nvPr/>
        </p:nvSpPr>
        <p:spPr>
          <a:xfrm>
            <a:off x="516720" y="1806872"/>
            <a:ext cx="8110560" cy="1361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191919"/>
                </a:solidFill>
                <a:latin typeface="微软雅黑"/>
                <a:ea typeface="微软雅黑"/>
                <a:cs typeface="微软雅黑"/>
                <a:sym typeface="微软雅黑"/>
              </a:defRPr>
            </a:pPr>
            <a:r>
              <a:t>Python</a:t>
            </a:r>
            <a:r>
              <a:t>内置的一种数据类型是列表：</a:t>
            </a:r>
            <a:r>
              <a:rPr>
                <a:solidFill>
                  <a:srgbClr val="405E7E"/>
                </a:solidFill>
              </a:rPr>
              <a:t>list</a:t>
            </a:r>
            <a:r>
              <a:t>。</a:t>
            </a:r>
            <a:r>
              <a:rPr>
                <a:solidFill>
                  <a:srgbClr val="405E7E"/>
                </a:solidFill>
              </a:rPr>
              <a:t>list</a:t>
            </a:r>
            <a:r>
              <a:t>是一种有序的集合，可以随时添加和删除其中的元素。</a:t>
            </a:r>
          </a:p>
          <a:p>
            <a:pPr>
              <a:lnSpc>
                <a:spcPct val="150000"/>
              </a:lnSpc>
              <a:defRPr>
                <a:solidFill>
                  <a:srgbClr val="191919"/>
                </a:solidFill>
                <a:latin typeface="微软雅黑"/>
                <a:ea typeface="微软雅黑"/>
                <a:cs typeface="微软雅黑"/>
                <a:sym typeface="微软雅黑"/>
              </a:defRPr>
            </a:pPr>
            <a:r>
              <a:t>比如，列出班里所有同学的名字，就可以用一个</a:t>
            </a:r>
            <a:r>
              <a:rPr>
                <a:solidFill>
                  <a:srgbClr val="405E7E"/>
                </a:solidFill>
              </a:rPr>
              <a:t>list</a:t>
            </a:r>
            <a:r>
              <a:t>表示：</a:t>
            </a:r>
          </a:p>
        </p:txBody>
      </p:sp>
      <p:pic>
        <p:nvPicPr>
          <p:cNvPr id="520" name="Picture 2" descr="Picture 2"/>
          <p:cNvPicPr>
            <a:picLocks noChangeAspect="1"/>
          </p:cNvPicPr>
          <p:nvPr/>
        </p:nvPicPr>
        <p:blipFill>
          <a:blip r:embed="rId2">
            <a:extLst/>
          </a:blip>
          <a:stretch>
            <a:fillRect/>
          </a:stretch>
        </p:blipFill>
        <p:spPr>
          <a:xfrm>
            <a:off x="2344020" y="3630533"/>
            <a:ext cx="4266280" cy="895723"/>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4.3	</a:t>
            </a:r>
            <a:r>
              <a:t>使用</a:t>
            </a:r>
            <a:r>
              <a:t>list</a:t>
            </a:r>
            <a:r>
              <a:t>和</a:t>
            </a:r>
            <a:r>
              <a:t>tuple</a:t>
            </a:r>
          </a:p>
        </p:txBody>
      </p:sp>
      <p:sp>
        <p:nvSpPr>
          <p:cNvPr id="523" name="输入："/>
          <p:cNvSpPr txBox="1"/>
          <p:nvPr/>
        </p:nvSpPr>
        <p:spPr>
          <a:xfrm>
            <a:off x="1033250" y="986014"/>
            <a:ext cx="849320"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list：</a:t>
            </a:r>
          </a:p>
        </p:txBody>
      </p:sp>
      <p:sp>
        <p:nvSpPr>
          <p:cNvPr id="524"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525" name="Rectangle 3"/>
          <p:cNvSpPr txBox="1"/>
          <p:nvPr/>
        </p:nvSpPr>
        <p:spPr>
          <a:xfrm>
            <a:off x="1367644" y="1608996"/>
            <a:ext cx="6408712" cy="408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a:solidFill>
                  <a:srgbClr val="191919"/>
                </a:solidFill>
                <a:latin typeface="微软雅黑"/>
                <a:ea typeface="微软雅黑"/>
                <a:cs typeface="微软雅黑"/>
                <a:sym typeface="微软雅黑"/>
              </a:defRPr>
            </a:pPr>
            <a:r>
              <a:t>用索引来访问</a:t>
            </a:r>
            <a:r>
              <a:rPr>
                <a:solidFill>
                  <a:srgbClr val="405E7E"/>
                </a:solidFill>
              </a:rPr>
              <a:t>list</a:t>
            </a:r>
            <a:r>
              <a:t>中每一个位置的元素，记得索引是从</a:t>
            </a:r>
            <a:r>
              <a:t>0</a:t>
            </a:r>
            <a:r>
              <a:t>开始的 </a:t>
            </a:r>
          </a:p>
        </p:txBody>
      </p:sp>
      <p:pic>
        <p:nvPicPr>
          <p:cNvPr id="526" name="Picture 4" descr="Picture 4"/>
          <p:cNvPicPr>
            <a:picLocks noChangeAspect="1"/>
          </p:cNvPicPr>
          <p:nvPr/>
        </p:nvPicPr>
        <p:blipFill>
          <a:blip r:embed="rId2">
            <a:extLst/>
          </a:blip>
          <a:stretch>
            <a:fillRect/>
          </a:stretch>
        </p:blipFill>
        <p:spPr>
          <a:xfrm>
            <a:off x="2555775" y="2347321"/>
            <a:ext cx="4032450" cy="2305770"/>
          </a:xfrm>
          <a:prstGeom prst="rect">
            <a:avLst/>
          </a:prstGeom>
          <a:ln w="12700">
            <a:miter lim="400000"/>
          </a:ln>
        </p:spPr>
      </p:pic>
      <p:sp>
        <p:nvSpPr>
          <p:cNvPr id="527" name="Rectangle 5"/>
          <p:cNvSpPr txBox="1"/>
          <p:nvPr/>
        </p:nvSpPr>
        <p:spPr>
          <a:xfrm>
            <a:off x="940534" y="4982476"/>
            <a:ext cx="7262932" cy="88519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nSpc>
                <a:spcPct val="150000"/>
              </a:lnSpc>
              <a:defRPr>
                <a:solidFill>
                  <a:srgbClr val="191919"/>
                </a:solidFill>
                <a:latin typeface="微软雅黑"/>
                <a:ea typeface="微软雅黑"/>
                <a:cs typeface="微软雅黑"/>
                <a:sym typeface="微软雅黑"/>
              </a:defRPr>
            </a:pPr>
            <a:r>
              <a:t>当索引超出了范围时，Python会报一个</a:t>
            </a:r>
            <a:r>
              <a:rPr>
                <a:solidFill>
                  <a:srgbClr val="405E7E"/>
                </a:solidFill>
              </a:rPr>
              <a:t>IndexError</a:t>
            </a:r>
            <a:r>
              <a:t>错误，所以，要确保索引不要越界，记得最后一个元素的索引是</a:t>
            </a:r>
            <a:r>
              <a:rPr>
                <a:solidFill>
                  <a:srgbClr val="405E7E"/>
                </a:solidFill>
              </a:rPr>
              <a:t>len(classmates) - 1</a:t>
            </a:r>
            <a:r>
              <a:rPr>
                <a:solidFill>
                  <a:srgbClr val="666666"/>
                </a:solidFill>
                <a:latin typeface="Helvetica Neue"/>
                <a:ea typeface="Helvetica Neue"/>
                <a:cs typeface="Helvetica Neue"/>
                <a:sym typeface="Helvetica Neue"/>
              </a:rPr>
              <a:t>。</a:t>
            </a:r>
            <a:r>
              <a:rPr>
                <a:solidFill>
                  <a:srgbClr val="F8F8F8"/>
                </a:solidFill>
                <a:latin typeface="Arial"/>
                <a:ea typeface="Arial"/>
                <a:cs typeface="Arial"/>
                <a:sym typeface="Arial"/>
              </a:rPr>
              <a:t> </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4.3	</a:t>
            </a:r>
            <a:r>
              <a:t>使用</a:t>
            </a:r>
            <a:r>
              <a:t>list</a:t>
            </a:r>
            <a:r>
              <a:t>和</a:t>
            </a:r>
            <a:r>
              <a:t>tuple</a:t>
            </a:r>
          </a:p>
        </p:txBody>
      </p:sp>
      <p:sp>
        <p:nvSpPr>
          <p:cNvPr id="530" name="输入："/>
          <p:cNvSpPr txBox="1"/>
          <p:nvPr/>
        </p:nvSpPr>
        <p:spPr>
          <a:xfrm>
            <a:off x="1033250" y="986014"/>
            <a:ext cx="849320"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list：</a:t>
            </a:r>
          </a:p>
        </p:txBody>
      </p:sp>
      <p:sp>
        <p:nvSpPr>
          <p:cNvPr id="531"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532" name="Rectangle 1"/>
          <p:cNvSpPr txBox="1"/>
          <p:nvPr/>
        </p:nvSpPr>
        <p:spPr>
          <a:xfrm>
            <a:off x="421880" y="1640945"/>
            <a:ext cx="8038552" cy="88519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ct val="150000"/>
              </a:lnSpc>
              <a:defRPr>
                <a:solidFill>
                  <a:srgbClr val="191919"/>
                </a:solidFill>
                <a:latin typeface="微软雅黑"/>
                <a:ea typeface="微软雅黑"/>
                <a:cs typeface="微软雅黑"/>
                <a:sym typeface="微软雅黑"/>
              </a:defRPr>
            </a:lvl1pPr>
          </a:lstStyle>
          <a:p>
            <a:pPr/>
            <a:r>
              <a:t>如果要取最后一个元素，除了计算索引位置外，还可以用-1做索引，直接获取最后一个元素： </a:t>
            </a:r>
          </a:p>
        </p:txBody>
      </p:sp>
      <p:pic>
        <p:nvPicPr>
          <p:cNvPr id="533" name="Picture 2" descr="Picture 2"/>
          <p:cNvPicPr>
            <a:picLocks noChangeAspect="1"/>
          </p:cNvPicPr>
          <p:nvPr/>
        </p:nvPicPr>
        <p:blipFill>
          <a:blip r:embed="rId2">
            <a:extLst/>
          </a:blip>
          <a:stretch>
            <a:fillRect/>
          </a:stretch>
        </p:blipFill>
        <p:spPr>
          <a:xfrm>
            <a:off x="3553719" y="2623755"/>
            <a:ext cx="1774875" cy="536253"/>
          </a:xfrm>
          <a:prstGeom prst="rect">
            <a:avLst/>
          </a:prstGeom>
          <a:ln w="12700">
            <a:miter lim="400000"/>
          </a:ln>
        </p:spPr>
      </p:pic>
      <p:sp>
        <p:nvSpPr>
          <p:cNvPr id="534" name="矩形 5"/>
          <p:cNvSpPr txBox="1"/>
          <p:nvPr/>
        </p:nvSpPr>
        <p:spPr>
          <a:xfrm>
            <a:off x="421880" y="3342061"/>
            <a:ext cx="6030417"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191919"/>
                </a:solidFill>
                <a:latin typeface="微软雅黑"/>
                <a:ea typeface="微软雅黑"/>
                <a:cs typeface="微软雅黑"/>
                <a:sym typeface="微软雅黑"/>
              </a:defRPr>
            </a:pPr>
            <a:r>
              <a:t>以此类推，可以获取倒数第</a:t>
            </a:r>
            <a:r>
              <a:t>2</a:t>
            </a:r>
            <a:r>
              <a:t>个、倒数第</a:t>
            </a:r>
            <a:r>
              <a:t>3</a:t>
            </a:r>
            <a:r>
              <a:t>个：</a:t>
            </a:r>
          </a:p>
        </p:txBody>
      </p:sp>
      <p:pic>
        <p:nvPicPr>
          <p:cNvPr id="535" name="Picture 3" descr="Picture 3"/>
          <p:cNvPicPr>
            <a:picLocks noChangeAspect="1"/>
          </p:cNvPicPr>
          <p:nvPr/>
        </p:nvPicPr>
        <p:blipFill>
          <a:blip r:embed="rId3">
            <a:extLst/>
          </a:blip>
          <a:stretch>
            <a:fillRect/>
          </a:stretch>
        </p:blipFill>
        <p:spPr>
          <a:xfrm>
            <a:off x="3566824" y="4057706"/>
            <a:ext cx="1748664" cy="936105"/>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4.3	</a:t>
            </a:r>
            <a:r>
              <a:t>使用</a:t>
            </a:r>
            <a:r>
              <a:t>list</a:t>
            </a:r>
            <a:r>
              <a:t>和</a:t>
            </a:r>
            <a:r>
              <a:t>tuple</a:t>
            </a:r>
          </a:p>
        </p:txBody>
      </p:sp>
      <p:sp>
        <p:nvSpPr>
          <p:cNvPr id="538" name="输入："/>
          <p:cNvSpPr txBox="1"/>
          <p:nvPr/>
        </p:nvSpPr>
        <p:spPr>
          <a:xfrm>
            <a:off x="1033250" y="986014"/>
            <a:ext cx="849320"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list：</a:t>
            </a:r>
          </a:p>
        </p:txBody>
      </p:sp>
      <p:sp>
        <p:nvSpPr>
          <p:cNvPr id="539"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540" name="矩形 4"/>
          <p:cNvSpPr txBox="1"/>
          <p:nvPr/>
        </p:nvSpPr>
        <p:spPr>
          <a:xfrm>
            <a:off x="265363" y="1533293"/>
            <a:ext cx="8878638"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191919"/>
                </a:solidFill>
                <a:latin typeface="微软雅黑"/>
                <a:ea typeface="微软雅黑"/>
                <a:cs typeface="微软雅黑"/>
                <a:sym typeface="微软雅黑"/>
              </a:defRPr>
            </a:pPr>
            <a:r>
              <a:t>list</a:t>
            </a:r>
            <a:r>
              <a:t>是一个可变的有序表，所以，可以往</a:t>
            </a:r>
            <a:r>
              <a:t>list</a:t>
            </a:r>
            <a:r>
              <a:t>中追加元素到末尾，使用</a:t>
            </a:r>
            <a:r>
              <a:rPr>
                <a:solidFill>
                  <a:srgbClr val="405E7E"/>
                </a:solidFill>
              </a:rPr>
              <a:t>append</a:t>
            </a:r>
            <a:r>
              <a:rPr>
                <a:solidFill>
                  <a:srgbClr val="405E7E"/>
                </a:solidFill>
              </a:rPr>
              <a:t>（）</a:t>
            </a:r>
            <a:r>
              <a:t>方法</a:t>
            </a:r>
          </a:p>
        </p:txBody>
      </p:sp>
      <p:pic>
        <p:nvPicPr>
          <p:cNvPr id="541" name="Picture 2" descr="Picture 2"/>
          <p:cNvPicPr>
            <a:picLocks noChangeAspect="1"/>
          </p:cNvPicPr>
          <p:nvPr/>
        </p:nvPicPr>
        <p:blipFill>
          <a:blip r:embed="rId2">
            <a:extLst/>
          </a:blip>
          <a:stretch>
            <a:fillRect/>
          </a:stretch>
        </p:blipFill>
        <p:spPr>
          <a:xfrm>
            <a:off x="3033439" y="2085717"/>
            <a:ext cx="3077122" cy="951909"/>
          </a:xfrm>
          <a:prstGeom prst="rect">
            <a:avLst/>
          </a:prstGeom>
          <a:ln w="12700">
            <a:miter lim="400000"/>
          </a:ln>
        </p:spPr>
      </p:pic>
      <p:sp>
        <p:nvSpPr>
          <p:cNvPr id="542" name="Rectangle 3"/>
          <p:cNvSpPr txBox="1"/>
          <p:nvPr/>
        </p:nvSpPr>
        <p:spPr>
          <a:xfrm>
            <a:off x="421879" y="3181109"/>
            <a:ext cx="3935016" cy="408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a:solidFill>
                  <a:srgbClr val="191919"/>
                </a:solidFill>
                <a:latin typeface="微软雅黑"/>
                <a:ea typeface="微软雅黑"/>
                <a:cs typeface="微软雅黑"/>
                <a:sym typeface="微软雅黑"/>
              </a:defRPr>
            </a:pPr>
            <a:r>
              <a:t>要删除list末尾的元素，用</a:t>
            </a:r>
            <a:r>
              <a:rPr>
                <a:solidFill>
                  <a:srgbClr val="405E7E"/>
                </a:solidFill>
              </a:rPr>
              <a:t>pop()</a:t>
            </a:r>
            <a:r>
              <a:t>方法</a:t>
            </a:r>
            <a:r>
              <a:rPr>
                <a:solidFill>
                  <a:srgbClr val="666666"/>
                </a:solidFill>
              </a:rPr>
              <a:t>：</a:t>
            </a:r>
            <a:r>
              <a:rPr>
                <a:solidFill>
                  <a:srgbClr val="F8F8F8"/>
                </a:solidFill>
              </a:rPr>
              <a:t> </a:t>
            </a:r>
          </a:p>
        </p:txBody>
      </p:sp>
      <p:pic>
        <p:nvPicPr>
          <p:cNvPr id="543" name="Picture 4" descr="Picture 4"/>
          <p:cNvPicPr>
            <a:picLocks noChangeAspect="1"/>
          </p:cNvPicPr>
          <p:nvPr/>
        </p:nvPicPr>
        <p:blipFill>
          <a:blip r:embed="rId3">
            <a:extLst/>
          </a:blip>
          <a:stretch>
            <a:fillRect/>
          </a:stretch>
        </p:blipFill>
        <p:spPr>
          <a:xfrm>
            <a:off x="3033439" y="3733532"/>
            <a:ext cx="3077122" cy="987716"/>
          </a:xfrm>
          <a:prstGeom prst="rect">
            <a:avLst/>
          </a:prstGeom>
          <a:ln w="12700">
            <a:miter lim="400000"/>
          </a:ln>
        </p:spPr>
      </p:pic>
      <p:sp>
        <p:nvSpPr>
          <p:cNvPr id="544" name="Rectangle 5"/>
          <p:cNvSpPr txBox="1"/>
          <p:nvPr/>
        </p:nvSpPr>
        <p:spPr>
          <a:xfrm>
            <a:off x="442615" y="4828924"/>
            <a:ext cx="7055523" cy="408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a:solidFill>
                  <a:srgbClr val="191919"/>
                </a:solidFill>
                <a:latin typeface="微软雅黑"/>
                <a:ea typeface="微软雅黑"/>
                <a:cs typeface="微软雅黑"/>
                <a:sym typeface="微软雅黑"/>
              </a:defRPr>
            </a:pPr>
            <a:r>
              <a:t>要删除指定位置的元素，用</a:t>
            </a:r>
            <a:r>
              <a:rPr>
                <a:solidFill>
                  <a:srgbClr val="405E7E"/>
                </a:solidFill>
              </a:rPr>
              <a:t>pop(i)</a:t>
            </a:r>
            <a:r>
              <a:t>方法，其中i是索引位置： </a:t>
            </a:r>
          </a:p>
        </p:txBody>
      </p:sp>
      <p:pic>
        <p:nvPicPr>
          <p:cNvPr id="545" name="Picture 6" descr="Picture 6"/>
          <p:cNvPicPr>
            <a:picLocks noChangeAspect="1"/>
          </p:cNvPicPr>
          <p:nvPr/>
        </p:nvPicPr>
        <p:blipFill>
          <a:blip r:embed="rId4">
            <a:extLst/>
          </a:blip>
          <a:stretch>
            <a:fillRect/>
          </a:stretch>
        </p:blipFill>
        <p:spPr>
          <a:xfrm>
            <a:off x="3035953" y="5417155"/>
            <a:ext cx="3072094" cy="987716"/>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4.3	</a:t>
            </a:r>
            <a:r>
              <a:t>使用</a:t>
            </a:r>
            <a:r>
              <a:t>list</a:t>
            </a:r>
            <a:r>
              <a:t>和</a:t>
            </a:r>
            <a:r>
              <a:t>tuple</a:t>
            </a:r>
          </a:p>
        </p:txBody>
      </p:sp>
      <p:sp>
        <p:nvSpPr>
          <p:cNvPr id="548" name="输入："/>
          <p:cNvSpPr txBox="1"/>
          <p:nvPr/>
        </p:nvSpPr>
        <p:spPr>
          <a:xfrm>
            <a:off x="1033250" y="986014"/>
            <a:ext cx="849320"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list：</a:t>
            </a:r>
          </a:p>
        </p:txBody>
      </p:sp>
      <p:sp>
        <p:nvSpPr>
          <p:cNvPr id="549"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550" name="矩形 4"/>
          <p:cNvSpPr txBox="1"/>
          <p:nvPr/>
        </p:nvSpPr>
        <p:spPr>
          <a:xfrm>
            <a:off x="637780" y="1628799"/>
            <a:ext cx="7038528"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191919"/>
                </a:solidFill>
                <a:latin typeface="微软雅黑"/>
                <a:ea typeface="微软雅黑"/>
                <a:cs typeface="微软雅黑"/>
                <a:sym typeface="微软雅黑"/>
              </a:defRPr>
            </a:lvl1pPr>
          </a:lstStyle>
          <a:p>
            <a:pPr/>
            <a:r>
              <a:t>要把某个元素替换成别的元素，可以直接赋值给对应的索引位置：</a:t>
            </a:r>
          </a:p>
        </p:txBody>
      </p:sp>
      <p:pic>
        <p:nvPicPr>
          <p:cNvPr id="551" name="Picture 2" descr="Picture 2"/>
          <p:cNvPicPr>
            <a:picLocks noChangeAspect="1"/>
          </p:cNvPicPr>
          <p:nvPr/>
        </p:nvPicPr>
        <p:blipFill>
          <a:blip r:embed="rId2">
            <a:extLst/>
          </a:blip>
          <a:stretch>
            <a:fillRect/>
          </a:stretch>
        </p:blipFill>
        <p:spPr>
          <a:xfrm>
            <a:off x="3306748" y="2274843"/>
            <a:ext cx="2530503" cy="846790"/>
          </a:xfrm>
          <a:prstGeom prst="rect">
            <a:avLst/>
          </a:prstGeom>
          <a:ln w="12700">
            <a:miter lim="400000"/>
          </a:ln>
        </p:spPr>
      </p:pic>
      <p:sp>
        <p:nvSpPr>
          <p:cNvPr id="552" name="矩形 5"/>
          <p:cNvSpPr txBox="1"/>
          <p:nvPr/>
        </p:nvSpPr>
        <p:spPr>
          <a:xfrm>
            <a:off x="853682" y="3290501"/>
            <a:ext cx="6462465"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191919"/>
                </a:solidFill>
                <a:latin typeface="微软雅黑"/>
                <a:ea typeface="微软雅黑"/>
                <a:cs typeface="微软雅黑"/>
                <a:sym typeface="微软雅黑"/>
              </a:defRPr>
            </a:pPr>
            <a:r>
              <a:t>list</a:t>
            </a:r>
            <a:r>
              <a:t>里面的元素的数据类型也可以不同，比如：</a:t>
            </a:r>
          </a:p>
        </p:txBody>
      </p:sp>
      <p:pic>
        <p:nvPicPr>
          <p:cNvPr id="553" name="Picture 3" descr="Picture 3"/>
          <p:cNvPicPr>
            <a:picLocks noChangeAspect="1"/>
          </p:cNvPicPr>
          <p:nvPr/>
        </p:nvPicPr>
        <p:blipFill>
          <a:blip r:embed="rId3">
            <a:extLst/>
          </a:blip>
          <a:stretch>
            <a:fillRect/>
          </a:stretch>
        </p:blipFill>
        <p:spPr>
          <a:xfrm>
            <a:off x="3522772" y="4074733"/>
            <a:ext cx="2098456" cy="385654"/>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4.3	</a:t>
            </a:r>
            <a:r>
              <a:t>使用</a:t>
            </a:r>
            <a:r>
              <a:t>list</a:t>
            </a:r>
            <a:r>
              <a:t>和</a:t>
            </a:r>
            <a:r>
              <a:t>tuple</a:t>
            </a:r>
          </a:p>
        </p:txBody>
      </p:sp>
      <p:sp>
        <p:nvSpPr>
          <p:cNvPr id="556" name="输入："/>
          <p:cNvSpPr txBox="1"/>
          <p:nvPr/>
        </p:nvSpPr>
        <p:spPr>
          <a:xfrm>
            <a:off x="1033250" y="986014"/>
            <a:ext cx="1137005"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tuple：</a:t>
            </a:r>
          </a:p>
        </p:txBody>
      </p:sp>
      <p:sp>
        <p:nvSpPr>
          <p:cNvPr id="557"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558" name="矩形 4"/>
          <p:cNvSpPr txBox="1"/>
          <p:nvPr/>
        </p:nvSpPr>
        <p:spPr>
          <a:xfrm>
            <a:off x="524498" y="1459931"/>
            <a:ext cx="8110805" cy="8851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191919"/>
                </a:solidFill>
                <a:latin typeface="微软雅黑"/>
                <a:ea typeface="微软雅黑"/>
                <a:cs typeface="微软雅黑"/>
                <a:sym typeface="微软雅黑"/>
              </a:defRPr>
            </a:pPr>
            <a:r>
              <a:t>另一种有序列表叫元组：</a:t>
            </a:r>
            <a:r>
              <a:rPr>
                <a:solidFill>
                  <a:srgbClr val="405E7E"/>
                </a:solidFill>
              </a:rPr>
              <a:t>tuple</a:t>
            </a:r>
            <a:r>
              <a:t>。</a:t>
            </a:r>
            <a:r>
              <a:rPr>
                <a:solidFill>
                  <a:srgbClr val="405E7E"/>
                </a:solidFill>
              </a:rPr>
              <a:t>tuple</a:t>
            </a:r>
            <a:r>
              <a:t>和</a:t>
            </a:r>
            <a:r>
              <a:rPr>
                <a:solidFill>
                  <a:srgbClr val="405E7E"/>
                </a:solidFill>
              </a:rPr>
              <a:t>list</a:t>
            </a:r>
            <a:r>
              <a:t>非常类似，但是</a:t>
            </a:r>
            <a:r>
              <a:rPr>
                <a:solidFill>
                  <a:srgbClr val="405E7E"/>
                </a:solidFill>
              </a:rPr>
              <a:t>tuple</a:t>
            </a:r>
            <a:r>
              <a:t>一旦初始化就不能修改，比如同样是列出同学的名字：</a:t>
            </a:r>
          </a:p>
        </p:txBody>
      </p:sp>
      <p:pic>
        <p:nvPicPr>
          <p:cNvPr id="559" name="Picture 2" descr="Picture 2"/>
          <p:cNvPicPr>
            <a:picLocks noChangeAspect="1"/>
          </p:cNvPicPr>
          <p:nvPr/>
        </p:nvPicPr>
        <p:blipFill>
          <a:blip r:embed="rId2">
            <a:extLst/>
          </a:blip>
          <a:stretch>
            <a:fillRect/>
          </a:stretch>
        </p:blipFill>
        <p:spPr>
          <a:xfrm>
            <a:off x="2919425" y="2514743"/>
            <a:ext cx="3305150" cy="336579"/>
          </a:xfrm>
          <a:prstGeom prst="rect">
            <a:avLst/>
          </a:prstGeom>
          <a:ln w="12700">
            <a:miter lim="400000"/>
          </a:ln>
        </p:spPr>
      </p:pic>
      <p:sp>
        <p:nvSpPr>
          <p:cNvPr id="560" name="Rectangle 3"/>
          <p:cNvSpPr txBox="1"/>
          <p:nvPr/>
        </p:nvSpPr>
        <p:spPr>
          <a:xfrm>
            <a:off x="671645" y="3211125"/>
            <a:ext cx="8110805" cy="2733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nSpc>
                <a:spcPct val="150000"/>
              </a:lnSpc>
              <a:defRPr>
                <a:solidFill>
                  <a:srgbClr val="191919"/>
                </a:solidFill>
                <a:latin typeface="微软雅黑"/>
                <a:ea typeface="微软雅黑"/>
                <a:cs typeface="微软雅黑"/>
                <a:sym typeface="微软雅黑"/>
              </a:defRPr>
            </a:pPr>
            <a:r>
              <a:t>现在，classmates这个</a:t>
            </a:r>
            <a:r>
              <a:rPr>
                <a:solidFill>
                  <a:srgbClr val="405E7E"/>
                </a:solidFill>
              </a:rPr>
              <a:t>tuple</a:t>
            </a:r>
            <a:r>
              <a:t>不能变了，它也没有</a:t>
            </a:r>
            <a:r>
              <a:rPr>
                <a:solidFill>
                  <a:srgbClr val="405E7E"/>
                </a:solidFill>
              </a:rPr>
              <a:t>append()，insert()</a:t>
            </a:r>
            <a:r>
              <a:t>这样的方法。其他获取元素的方法和list是一样的，你可以正常地使用classmates[0]，classmates[-1]，但不能赋值成另外的元素。</a:t>
            </a:r>
          </a:p>
          <a:p>
            <a:pPr>
              <a:lnSpc>
                <a:spcPct val="150000"/>
              </a:lnSpc>
              <a:defRPr>
                <a:solidFill>
                  <a:srgbClr val="191919"/>
                </a:solidFill>
                <a:latin typeface="微软雅黑"/>
                <a:ea typeface="微软雅黑"/>
                <a:cs typeface="微软雅黑"/>
                <a:sym typeface="微软雅黑"/>
              </a:defRPr>
            </a:pPr>
          </a:p>
          <a:p>
            <a:pPr>
              <a:lnSpc>
                <a:spcPct val="150000"/>
              </a:lnSpc>
              <a:defRPr>
                <a:solidFill>
                  <a:srgbClr val="191919"/>
                </a:solidFill>
                <a:latin typeface="微软雅黑"/>
                <a:ea typeface="微软雅黑"/>
                <a:cs typeface="微软雅黑"/>
                <a:sym typeface="微软雅黑"/>
              </a:defRPr>
            </a:pPr>
            <a:r>
              <a:t>不可变的</a:t>
            </a:r>
            <a:r>
              <a:rPr>
                <a:solidFill>
                  <a:srgbClr val="405E7E"/>
                </a:solidFill>
              </a:rPr>
              <a:t>tuple</a:t>
            </a:r>
            <a:r>
              <a:t>有什么意义？因为</a:t>
            </a:r>
            <a:r>
              <a:rPr>
                <a:solidFill>
                  <a:srgbClr val="405E7E"/>
                </a:solidFill>
              </a:rPr>
              <a:t>tuple</a:t>
            </a:r>
            <a:r>
              <a:t>不可变，所以代码更安全。如果可能，能用</a:t>
            </a:r>
            <a:r>
              <a:rPr>
                <a:solidFill>
                  <a:srgbClr val="405E7E"/>
                </a:solidFill>
              </a:rPr>
              <a:t>tuple</a:t>
            </a:r>
            <a:r>
              <a:t>代替list就尽量用</a:t>
            </a:r>
            <a:r>
              <a:rPr>
                <a:solidFill>
                  <a:srgbClr val="405E7E"/>
                </a:solidFill>
              </a:rPr>
              <a:t>tuple</a:t>
            </a:r>
            <a:r>
              <a:rPr>
                <a:latin typeface="Helvetica Neue"/>
                <a:ea typeface="Helvetica Neue"/>
                <a:cs typeface="Helvetica Neue"/>
                <a:sym typeface="Helvetica Neue"/>
              </a:rPr>
              <a:t>。</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4.3	</a:t>
            </a:r>
            <a:r>
              <a:t>使用</a:t>
            </a:r>
            <a:r>
              <a:t>list</a:t>
            </a:r>
            <a:r>
              <a:t>和</a:t>
            </a:r>
            <a:r>
              <a:t>tuple</a:t>
            </a:r>
          </a:p>
        </p:txBody>
      </p:sp>
      <p:sp>
        <p:nvSpPr>
          <p:cNvPr id="563" name="输入："/>
          <p:cNvSpPr txBox="1"/>
          <p:nvPr/>
        </p:nvSpPr>
        <p:spPr>
          <a:xfrm>
            <a:off x="1033250" y="986014"/>
            <a:ext cx="1137005"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tuple：</a:t>
            </a:r>
          </a:p>
        </p:txBody>
      </p:sp>
      <p:sp>
        <p:nvSpPr>
          <p:cNvPr id="564"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565" name="矩形 4"/>
          <p:cNvSpPr txBox="1"/>
          <p:nvPr/>
        </p:nvSpPr>
        <p:spPr>
          <a:xfrm>
            <a:off x="421880" y="1674415"/>
            <a:ext cx="8254577" cy="8851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405E7E"/>
                </a:solidFill>
                <a:latin typeface="微软雅黑"/>
                <a:ea typeface="微软雅黑"/>
                <a:cs typeface="微软雅黑"/>
                <a:sym typeface="微软雅黑"/>
              </a:defRPr>
            </a:pPr>
            <a:r>
              <a:t>tuple</a:t>
            </a:r>
            <a:r>
              <a:rPr>
                <a:solidFill>
                  <a:srgbClr val="191919"/>
                </a:solidFill>
              </a:rPr>
              <a:t>的陷阱：当你定义一个</a:t>
            </a:r>
            <a:r>
              <a:t>tuple</a:t>
            </a:r>
            <a:r>
              <a:rPr>
                <a:solidFill>
                  <a:srgbClr val="191919"/>
                </a:solidFill>
              </a:rPr>
              <a:t>时，在定义的时候，</a:t>
            </a:r>
            <a:r>
              <a:t>tuple</a:t>
            </a:r>
            <a:r>
              <a:rPr>
                <a:solidFill>
                  <a:srgbClr val="191919"/>
                </a:solidFill>
              </a:rPr>
              <a:t>的元素就必须被确定下来，比如：</a:t>
            </a:r>
          </a:p>
        </p:txBody>
      </p:sp>
      <p:sp>
        <p:nvSpPr>
          <p:cNvPr id="566" name="Rectangle 1"/>
          <p:cNvSpPr txBox="1"/>
          <p:nvPr/>
        </p:nvSpPr>
        <p:spPr>
          <a:xfrm>
            <a:off x="421880" y="3553211"/>
            <a:ext cx="6166468" cy="408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a:solidFill>
                  <a:srgbClr val="191919"/>
                </a:solidFill>
                <a:latin typeface="微软雅黑"/>
                <a:ea typeface="微软雅黑"/>
                <a:cs typeface="微软雅黑"/>
                <a:sym typeface="微软雅黑"/>
              </a:defRPr>
            </a:pPr>
            <a:r>
              <a:t>如果要定义一个空的</a:t>
            </a:r>
            <a:r>
              <a:rPr>
                <a:solidFill>
                  <a:srgbClr val="405E7E"/>
                </a:solidFill>
              </a:rPr>
              <a:t>tuple</a:t>
            </a:r>
            <a:r>
              <a:t>，可以写成()</a:t>
            </a:r>
            <a:r>
              <a:rPr>
                <a:solidFill>
                  <a:srgbClr val="666666"/>
                </a:solidFill>
                <a:latin typeface="Helvetica Neue"/>
                <a:ea typeface="Helvetica Neue"/>
                <a:cs typeface="Helvetica Neue"/>
                <a:sym typeface="Helvetica Neue"/>
              </a:rPr>
              <a:t>：</a:t>
            </a:r>
            <a:r>
              <a:rPr>
                <a:solidFill>
                  <a:srgbClr val="F8F8F8"/>
                </a:solidFill>
                <a:latin typeface="Arial"/>
                <a:ea typeface="Arial"/>
                <a:cs typeface="Arial"/>
                <a:sym typeface="Arial"/>
              </a:rPr>
              <a:t> </a:t>
            </a:r>
          </a:p>
        </p:txBody>
      </p:sp>
      <p:pic>
        <p:nvPicPr>
          <p:cNvPr id="567" name="Picture 2" descr="Picture 2"/>
          <p:cNvPicPr>
            <a:picLocks noChangeAspect="1"/>
          </p:cNvPicPr>
          <p:nvPr/>
        </p:nvPicPr>
        <p:blipFill>
          <a:blip r:embed="rId2">
            <a:extLst/>
          </a:blip>
          <a:stretch>
            <a:fillRect/>
          </a:stretch>
        </p:blipFill>
        <p:spPr>
          <a:xfrm>
            <a:off x="3720691" y="2465799"/>
            <a:ext cx="1656953" cy="828477"/>
          </a:xfrm>
          <a:prstGeom prst="rect">
            <a:avLst/>
          </a:prstGeom>
          <a:ln w="12700">
            <a:miter lim="400000"/>
          </a:ln>
        </p:spPr>
      </p:pic>
      <p:pic>
        <p:nvPicPr>
          <p:cNvPr id="568" name="Picture 3" descr="Picture 3"/>
          <p:cNvPicPr>
            <a:picLocks noChangeAspect="1"/>
          </p:cNvPicPr>
          <p:nvPr/>
        </p:nvPicPr>
        <p:blipFill>
          <a:blip r:embed="rId3">
            <a:extLst/>
          </a:blip>
          <a:stretch>
            <a:fillRect/>
          </a:stretch>
        </p:blipFill>
        <p:spPr>
          <a:xfrm>
            <a:off x="3873999" y="4434774"/>
            <a:ext cx="1350338" cy="88883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这几种编程语言各有千秋。C语言是可以用来编写操作系统的贴近硬件的语言，所以，C语言适合开发那些追求运行速度、充分发挥硬件性能的程序。而Python是用来编写应用程序的高级编程语言。…"/>
          <p:cNvSpPr txBox="1"/>
          <p:nvPr/>
        </p:nvSpPr>
        <p:spPr>
          <a:xfrm>
            <a:off x="900112" y="1008062"/>
            <a:ext cx="7527786" cy="418915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lnSpc>
                <a:spcPct val="150000"/>
              </a:lnSpc>
              <a:defRPr sz="2000">
                <a:solidFill>
                  <a:srgbClr val="000000"/>
                </a:solidFill>
              </a:defRPr>
            </a:pPr>
            <a:r>
              <a:t>    </a:t>
            </a:r>
            <a:r>
              <a:rPr>
                <a:latin typeface="微软雅黑"/>
                <a:ea typeface="微软雅黑"/>
                <a:cs typeface="微软雅黑"/>
                <a:sym typeface="微软雅黑"/>
              </a:rPr>
              <a:t>这几种编程语言各有千秋。C语言是可以用来编写操作系统的贴近硬件的语言，所以，C语言适合开发那些追求运行速度、充分发挥硬件性能的程序。而Python是用来编写应用程序的高级编程语言。</a:t>
            </a:r>
            <a:endParaRPr>
              <a:latin typeface="微软雅黑"/>
              <a:ea typeface="微软雅黑"/>
              <a:cs typeface="微软雅黑"/>
              <a:sym typeface="微软雅黑"/>
            </a:endParaRPr>
          </a:p>
          <a:p>
            <a:pPr algn="just">
              <a:lnSpc>
                <a:spcPct val="150000"/>
              </a:lnSpc>
              <a:defRPr sz="2000">
                <a:solidFill>
                  <a:srgbClr val="000000"/>
                </a:solidFill>
              </a:defRPr>
            </a:pPr>
            <a:r>
              <a:rPr>
                <a:latin typeface="微软雅黑"/>
                <a:ea typeface="微软雅黑"/>
                <a:cs typeface="微软雅黑"/>
                <a:sym typeface="微软雅黑"/>
              </a:rPr>
              <a:t>      当用一种语言开始真正的软件开发时，除了编写代码外，还需要很多基本的已经写好的现成的东西，来帮助你加快开发进度。高级编程语言通常都会提供一个比较完善的基础代码库，能直接调用。</a:t>
            </a:r>
          </a:p>
        </p:txBody>
      </p:sp>
      <p:sp>
        <p:nvSpPr>
          <p:cNvPr id="208" name="1.1    Python与其他语言"/>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1.1    P</a:t>
            </a:r>
            <a:r>
              <a:t>ython与其他语言</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矩形 1"/>
          <p:cNvSpPr txBox="1"/>
          <p:nvPr/>
        </p:nvSpPr>
        <p:spPr>
          <a:xfrm>
            <a:off x="461367" y="1564072"/>
            <a:ext cx="6534472"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191919"/>
                </a:solidFill>
                <a:latin typeface="微软雅黑"/>
                <a:ea typeface="微软雅黑"/>
                <a:cs typeface="微软雅黑"/>
                <a:sym typeface="微软雅黑"/>
              </a:defRPr>
            </a:pPr>
            <a:r>
              <a:t>     但是，要定义一个只有</a:t>
            </a:r>
            <a:r>
              <a:t>1</a:t>
            </a:r>
            <a:r>
              <a:t>个元素的</a:t>
            </a:r>
            <a:r>
              <a:rPr>
                <a:solidFill>
                  <a:srgbClr val="405E7E"/>
                </a:solidFill>
              </a:rPr>
              <a:t>tuple</a:t>
            </a:r>
            <a:r>
              <a:t>，如果你这么定义：</a:t>
            </a:r>
          </a:p>
        </p:txBody>
      </p:sp>
      <p:sp>
        <p:nvSpPr>
          <p:cNvPr id="571"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4.3	</a:t>
            </a:r>
            <a:r>
              <a:t>使用</a:t>
            </a:r>
            <a:r>
              <a:t>list</a:t>
            </a:r>
            <a:r>
              <a:t>和</a:t>
            </a:r>
            <a:r>
              <a:t>tuple</a:t>
            </a:r>
          </a:p>
        </p:txBody>
      </p:sp>
      <p:sp>
        <p:nvSpPr>
          <p:cNvPr id="572" name="输入："/>
          <p:cNvSpPr txBox="1"/>
          <p:nvPr/>
        </p:nvSpPr>
        <p:spPr>
          <a:xfrm>
            <a:off x="1033250" y="986014"/>
            <a:ext cx="1137005"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tuple：</a:t>
            </a:r>
          </a:p>
        </p:txBody>
      </p:sp>
      <p:sp>
        <p:nvSpPr>
          <p:cNvPr id="573"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pic>
        <p:nvPicPr>
          <p:cNvPr id="574" name="Picture 2" descr="Picture 2"/>
          <p:cNvPicPr>
            <a:picLocks noChangeAspect="1"/>
          </p:cNvPicPr>
          <p:nvPr/>
        </p:nvPicPr>
        <p:blipFill>
          <a:blip r:embed="rId2">
            <a:extLst/>
          </a:blip>
          <a:stretch>
            <a:fillRect/>
          </a:stretch>
        </p:blipFill>
        <p:spPr>
          <a:xfrm>
            <a:off x="4024751" y="2129407"/>
            <a:ext cx="1378510" cy="857367"/>
          </a:xfrm>
          <a:prstGeom prst="rect">
            <a:avLst/>
          </a:prstGeom>
          <a:ln w="12700">
            <a:miter lim="400000"/>
          </a:ln>
        </p:spPr>
      </p:pic>
      <p:sp>
        <p:nvSpPr>
          <p:cNvPr id="575" name="Rectangle 3"/>
          <p:cNvSpPr txBox="1"/>
          <p:nvPr/>
        </p:nvSpPr>
        <p:spPr>
          <a:xfrm>
            <a:off x="421880" y="2937649"/>
            <a:ext cx="8134078" cy="183769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nSpc>
                <a:spcPct val="150000"/>
              </a:lnSpc>
              <a:defRPr>
                <a:solidFill>
                  <a:srgbClr val="191919"/>
                </a:solidFill>
                <a:latin typeface="微软雅黑"/>
                <a:ea typeface="微软雅黑"/>
                <a:cs typeface="微软雅黑"/>
                <a:sym typeface="微软雅黑"/>
              </a:defRPr>
            </a:pPr>
            <a:r>
              <a:t>      定义的不是</a:t>
            </a:r>
            <a:r>
              <a:rPr>
                <a:solidFill>
                  <a:srgbClr val="405E7E"/>
                </a:solidFill>
              </a:rPr>
              <a:t>tuple</a:t>
            </a:r>
            <a:r>
              <a:t>，是1这个数！这是因为括号()既可以表示</a:t>
            </a:r>
            <a:r>
              <a:rPr>
                <a:solidFill>
                  <a:srgbClr val="405E7E"/>
                </a:solidFill>
              </a:rPr>
              <a:t>tuple</a:t>
            </a:r>
            <a:r>
              <a:t>，又可以表示数学公式中的小括号，这就产生了歧义，因此，Python规定，这种情况下，按小括号进行计算，计算结果自然是1。</a:t>
            </a:r>
          </a:p>
          <a:p>
            <a:pPr>
              <a:lnSpc>
                <a:spcPct val="150000"/>
              </a:lnSpc>
              <a:defRPr>
                <a:solidFill>
                  <a:srgbClr val="191919"/>
                </a:solidFill>
                <a:latin typeface="微软雅黑"/>
                <a:ea typeface="微软雅黑"/>
                <a:cs typeface="微软雅黑"/>
                <a:sym typeface="微软雅黑"/>
              </a:defRPr>
            </a:pPr>
            <a:r>
              <a:t>所以，只有1个元素的tuple定义时必须加一个逗号，来消除歧义：</a:t>
            </a:r>
          </a:p>
        </p:txBody>
      </p:sp>
      <p:pic>
        <p:nvPicPr>
          <p:cNvPr id="576" name="Picture 4" descr="Picture 4"/>
          <p:cNvPicPr>
            <a:picLocks noChangeAspect="1"/>
          </p:cNvPicPr>
          <p:nvPr/>
        </p:nvPicPr>
        <p:blipFill>
          <a:blip r:embed="rId3">
            <a:extLst/>
          </a:blip>
          <a:stretch>
            <a:fillRect/>
          </a:stretch>
        </p:blipFill>
        <p:spPr>
          <a:xfrm>
            <a:off x="3810737" y="4789829"/>
            <a:ext cx="1522526" cy="808843"/>
          </a:xfrm>
          <a:prstGeom prst="rect">
            <a:avLst/>
          </a:prstGeom>
          <a:ln w="12700">
            <a:miter lim="400000"/>
          </a:ln>
        </p:spPr>
      </p:pic>
      <p:sp>
        <p:nvSpPr>
          <p:cNvPr id="577" name="Rectangle 5"/>
          <p:cNvSpPr txBox="1"/>
          <p:nvPr/>
        </p:nvSpPr>
        <p:spPr>
          <a:xfrm>
            <a:off x="463022" y="5739975"/>
            <a:ext cx="8217956" cy="726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a:solidFill>
                  <a:srgbClr val="191919"/>
                </a:solidFill>
                <a:latin typeface="微软雅黑"/>
                <a:ea typeface="微软雅黑"/>
                <a:cs typeface="微软雅黑"/>
                <a:sym typeface="微软雅黑"/>
              </a:defRPr>
            </a:pPr>
            <a:r>
              <a:t>       Python在显示只有1个元素的</a:t>
            </a:r>
            <a:r>
              <a:rPr>
                <a:solidFill>
                  <a:srgbClr val="405E7E"/>
                </a:solidFill>
              </a:rPr>
              <a:t>tuple</a:t>
            </a:r>
            <a:r>
              <a:t>时，也会加一个逗号,，以免你误解成数学计算意义上的括号。 </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4.3	</a:t>
            </a:r>
            <a:r>
              <a:t>使用</a:t>
            </a:r>
            <a:r>
              <a:t>list</a:t>
            </a:r>
            <a:r>
              <a:t>和</a:t>
            </a:r>
            <a:r>
              <a:t>tuple</a:t>
            </a:r>
          </a:p>
        </p:txBody>
      </p:sp>
      <p:sp>
        <p:nvSpPr>
          <p:cNvPr id="580" name="输入："/>
          <p:cNvSpPr txBox="1"/>
          <p:nvPr/>
        </p:nvSpPr>
        <p:spPr>
          <a:xfrm>
            <a:off x="1033250" y="986014"/>
            <a:ext cx="10185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练习：</a:t>
            </a:r>
          </a:p>
        </p:txBody>
      </p:sp>
      <p:sp>
        <p:nvSpPr>
          <p:cNvPr id="581"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582" name="矩形 6"/>
          <p:cNvSpPr txBox="1"/>
          <p:nvPr/>
        </p:nvSpPr>
        <p:spPr>
          <a:xfrm>
            <a:off x="846492" y="1628799"/>
            <a:ext cx="34188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191919"/>
                </a:solidFill>
                <a:latin typeface="微软雅黑"/>
                <a:ea typeface="微软雅黑"/>
                <a:cs typeface="微软雅黑"/>
                <a:sym typeface="微软雅黑"/>
              </a:defRPr>
            </a:pPr>
            <a:r>
              <a:t>请用索引取出下面</a:t>
            </a:r>
            <a:r>
              <a:t>list</a:t>
            </a:r>
            <a:r>
              <a:t>的指定元素</a:t>
            </a:r>
            <a:r>
              <a:t>:</a:t>
            </a:r>
          </a:p>
        </p:txBody>
      </p:sp>
      <p:sp>
        <p:nvSpPr>
          <p:cNvPr id="583" name="# 打印Apple:…"/>
          <p:cNvSpPr txBox="1"/>
          <p:nvPr/>
        </p:nvSpPr>
        <p:spPr>
          <a:xfrm>
            <a:off x="1760559" y="3600370"/>
            <a:ext cx="1590706" cy="188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000000"/>
                </a:solidFill>
                <a:latin typeface="+mn-lt"/>
                <a:ea typeface="+mn-ea"/>
                <a:cs typeface="+mn-cs"/>
                <a:sym typeface="Helvetica"/>
              </a:defRPr>
            </a:pPr>
            <a:r>
              <a:t># 打印Apple:</a:t>
            </a:r>
          </a:p>
          <a:p>
            <a:pPr>
              <a:defRPr>
                <a:solidFill>
                  <a:srgbClr val="000000"/>
                </a:solidFill>
                <a:latin typeface="+mn-lt"/>
                <a:ea typeface="+mn-ea"/>
                <a:cs typeface="+mn-cs"/>
                <a:sym typeface="Helvetica"/>
              </a:defRPr>
            </a:pPr>
            <a:r>
              <a:t>print(?)</a:t>
            </a:r>
          </a:p>
          <a:p>
            <a:pPr>
              <a:defRPr>
                <a:solidFill>
                  <a:srgbClr val="000000"/>
                </a:solidFill>
                <a:latin typeface="+mn-lt"/>
                <a:ea typeface="+mn-ea"/>
                <a:cs typeface="+mn-cs"/>
                <a:sym typeface="Helvetica"/>
              </a:defRPr>
            </a:pPr>
            <a:r>
              <a:t># 打印Python:</a:t>
            </a:r>
          </a:p>
          <a:p>
            <a:pPr>
              <a:defRPr>
                <a:solidFill>
                  <a:srgbClr val="000000"/>
                </a:solidFill>
                <a:latin typeface="+mn-lt"/>
                <a:ea typeface="+mn-ea"/>
                <a:cs typeface="+mn-cs"/>
                <a:sym typeface="Helvetica"/>
              </a:defRPr>
            </a:pPr>
            <a:r>
              <a:t>print(?)</a:t>
            </a:r>
          </a:p>
          <a:p>
            <a:pPr>
              <a:defRPr>
                <a:solidFill>
                  <a:srgbClr val="000000"/>
                </a:solidFill>
                <a:latin typeface="+mn-lt"/>
                <a:ea typeface="+mn-ea"/>
                <a:cs typeface="+mn-cs"/>
                <a:sym typeface="Helvetica"/>
              </a:defRPr>
            </a:pPr>
            <a:r>
              <a:t># 打印Lisa:</a:t>
            </a:r>
          </a:p>
          <a:p>
            <a:pPr>
              <a:defRPr>
                <a:solidFill>
                  <a:srgbClr val="000000"/>
                </a:solidFill>
                <a:latin typeface="+mn-lt"/>
                <a:ea typeface="+mn-ea"/>
                <a:cs typeface="+mn-cs"/>
                <a:sym typeface="Helvetica"/>
              </a:defRPr>
            </a:pPr>
            <a:r>
              <a:t>print(?)</a:t>
            </a:r>
          </a:p>
        </p:txBody>
      </p:sp>
      <p:sp>
        <p:nvSpPr>
          <p:cNvPr id="584" name="L = […"/>
          <p:cNvSpPr txBox="1"/>
          <p:nvPr/>
        </p:nvSpPr>
        <p:spPr>
          <a:xfrm>
            <a:off x="1734210" y="2016863"/>
            <a:ext cx="2973781" cy="1361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1400">
                <a:solidFill>
                  <a:srgbClr val="000000"/>
                </a:solidFill>
                <a:latin typeface="PingFang SC Regular"/>
                <a:ea typeface="PingFang SC Regular"/>
                <a:cs typeface="PingFang SC Regular"/>
                <a:sym typeface="PingFang SC Regular"/>
              </a:defRPr>
            </a:pPr>
            <a:r>
              <a:t>L = [</a:t>
            </a:r>
          </a:p>
          <a:p>
            <a:pPr defTabSz="457200">
              <a:defRPr sz="1400">
                <a:solidFill>
                  <a:srgbClr val="000000"/>
                </a:solidFill>
                <a:latin typeface="PingFang SC Regular"/>
                <a:ea typeface="PingFang SC Regular"/>
                <a:cs typeface="PingFang SC Regular"/>
                <a:sym typeface="PingFang SC Regular"/>
              </a:defRPr>
            </a:pPr>
            <a:r>
              <a:t>    ['Apple', 'Google', 'Microsoft'],</a:t>
            </a:r>
          </a:p>
          <a:p>
            <a:pPr defTabSz="457200">
              <a:defRPr sz="1400">
                <a:solidFill>
                  <a:srgbClr val="000000"/>
                </a:solidFill>
                <a:latin typeface="PingFang SC Regular"/>
                <a:ea typeface="PingFang SC Regular"/>
                <a:cs typeface="PingFang SC Regular"/>
                <a:sym typeface="PingFang SC Regular"/>
              </a:defRPr>
            </a:pPr>
            <a:r>
              <a:t>    ['Java', 'Python', 'Ruby', 'PHP'],</a:t>
            </a:r>
          </a:p>
          <a:p>
            <a:pPr defTabSz="457200">
              <a:defRPr sz="1400">
                <a:solidFill>
                  <a:srgbClr val="000000"/>
                </a:solidFill>
                <a:latin typeface="PingFang SC Regular"/>
                <a:ea typeface="PingFang SC Regular"/>
                <a:cs typeface="PingFang SC Regular"/>
                <a:sym typeface="PingFang SC Regular"/>
              </a:defRPr>
            </a:pPr>
            <a:r>
              <a:t>    ['Adam', 'Bart', 'Lisa']</a:t>
            </a:r>
          </a:p>
          <a:p>
            <a:pPr defTabSz="457200">
              <a:defRPr sz="1400">
                <a:solidFill>
                  <a:srgbClr val="000000"/>
                </a:solidFill>
                <a:latin typeface="PingFang SC Regular"/>
                <a:ea typeface="PingFang SC Regular"/>
                <a:cs typeface="PingFang SC Regular"/>
                <a:sym typeface="PingFang SC Regular"/>
              </a:defRPr>
            </a:pPr>
            <a:r>
              <a:t>]</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4.4	</a:t>
            </a:r>
            <a:r>
              <a:t>使用</a:t>
            </a:r>
            <a:r>
              <a:t>dict</a:t>
            </a:r>
            <a:r>
              <a:t>和</a:t>
            </a:r>
            <a:r>
              <a:t>set</a:t>
            </a:r>
          </a:p>
        </p:txBody>
      </p:sp>
      <p:sp>
        <p:nvSpPr>
          <p:cNvPr id="587" name="输入："/>
          <p:cNvSpPr txBox="1"/>
          <p:nvPr/>
        </p:nvSpPr>
        <p:spPr>
          <a:xfrm>
            <a:off x="1033250" y="986014"/>
            <a:ext cx="950821"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dict：</a:t>
            </a:r>
          </a:p>
        </p:txBody>
      </p:sp>
      <p:sp>
        <p:nvSpPr>
          <p:cNvPr id="588"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589" name="矩形 4"/>
          <p:cNvSpPr txBox="1"/>
          <p:nvPr/>
        </p:nvSpPr>
        <p:spPr>
          <a:xfrm>
            <a:off x="421880" y="1628799"/>
            <a:ext cx="8326585" cy="8851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191919"/>
                </a:solidFill>
                <a:latin typeface="微软雅黑"/>
                <a:ea typeface="微软雅黑"/>
                <a:cs typeface="微软雅黑"/>
                <a:sym typeface="微软雅黑"/>
              </a:defRPr>
            </a:pPr>
            <a:r>
              <a:t>        Python</a:t>
            </a:r>
            <a:r>
              <a:t>内置了字典：</a:t>
            </a:r>
            <a:r>
              <a:rPr>
                <a:solidFill>
                  <a:srgbClr val="405E7E"/>
                </a:solidFill>
              </a:rPr>
              <a:t>dict</a:t>
            </a:r>
            <a:r>
              <a:t>的支持，</a:t>
            </a:r>
            <a:r>
              <a:rPr>
                <a:solidFill>
                  <a:srgbClr val="405E7E"/>
                </a:solidFill>
              </a:rPr>
              <a:t>dict</a:t>
            </a:r>
            <a:r>
              <a:t>全称</a:t>
            </a:r>
            <a:r>
              <a:t>dictionary</a:t>
            </a:r>
            <a:r>
              <a:t>，在其他语言中也称为</a:t>
            </a:r>
            <a:r>
              <a:t>map</a:t>
            </a:r>
            <a:r>
              <a:t>，使用键</a:t>
            </a:r>
            <a:r>
              <a:t>-</a:t>
            </a:r>
            <a:r>
              <a:t>值（</a:t>
            </a:r>
            <a:r>
              <a:rPr>
                <a:solidFill>
                  <a:srgbClr val="405E7E"/>
                </a:solidFill>
              </a:rPr>
              <a:t>key-value</a:t>
            </a:r>
            <a:r>
              <a:t>）存储，具有极快的查找速度。</a:t>
            </a:r>
          </a:p>
        </p:txBody>
      </p:sp>
      <p:sp>
        <p:nvSpPr>
          <p:cNvPr id="590" name="矩形 5"/>
          <p:cNvSpPr txBox="1"/>
          <p:nvPr/>
        </p:nvSpPr>
        <p:spPr>
          <a:xfrm>
            <a:off x="409295" y="2552130"/>
            <a:ext cx="8254577"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191919"/>
                </a:solidFill>
                <a:latin typeface="微软雅黑"/>
                <a:ea typeface="微软雅黑"/>
                <a:cs typeface="微软雅黑"/>
                <a:sym typeface="微软雅黑"/>
              </a:defRPr>
            </a:pPr>
            <a:r>
              <a:t>        假设要根据同学的名字查找对应的成绩，如果用</a:t>
            </a:r>
            <a:r>
              <a:t>list</a:t>
            </a:r>
            <a:r>
              <a:t>实现，需要两个</a:t>
            </a:r>
            <a:r>
              <a:t>list</a:t>
            </a:r>
            <a:r>
              <a:t>：</a:t>
            </a:r>
          </a:p>
        </p:txBody>
      </p:sp>
      <p:pic>
        <p:nvPicPr>
          <p:cNvPr id="591" name="Picture 2" descr="Picture 2"/>
          <p:cNvPicPr>
            <a:picLocks noChangeAspect="1"/>
          </p:cNvPicPr>
          <p:nvPr/>
        </p:nvPicPr>
        <p:blipFill>
          <a:blip r:embed="rId2">
            <a:extLst/>
          </a:blip>
          <a:stretch>
            <a:fillRect/>
          </a:stretch>
        </p:blipFill>
        <p:spPr>
          <a:xfrm>
            <a:off x="2931889" y="3325812"/>
            <a:ext cx="2790826" cy="390526"/>
          </a:xfrm>
          <a:prstGeom prst="rect">
            <a:avLst/>
          </a:prstGeom>
          <a:ln w="12700">
            <a:miter lim="400000"/>
          </a:ln>
        </p:spPr>
      </p:pic>
      <p:sp>
        <p:nvSpPr>
          <p:cNvPr id="592" name="Rectangle 4"/>
          <p:cNvSpPr txBox="1"/>
          <p:nvPr/>
        </p:nvSpPr>
        <p:spPr>
          <a:xfrm>
            <a:off x="361970" y="4081080"/>
            <a:ext cx="7930664" cy="183769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ct val="150000"/>
              </a:lnSpc>
              <a:defRPr>
                <a:solidFill>
                  <a:srgbClr val="191919"/>
                </a:solidFill>
                <a:latin typeface="微软雅黑"/>
                <a:ea typeface="微软雅黑"/>
                <a:cs typeface="微软雅黑"/>
                <a:sym typeface="微软雅黑"/>
              </a:defRPr>
            </a:lvl1pPr>
          </a:lstStyle>
          <a:p>
            <a:pPr/>
            <a:r>
              <a:t>        而dict就是像在字典的索引表里（比如部首表）查某个字对应的页码，然后直接翻到该页，找到这个字，给定一个名字，比如'Michael'，dict在内部就可以直接计算出Michael对应的存放成绩的“页码”，也就是95这个数字存放的内存地址，直接取出来，所以速度非常快。 </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4.4	</a:t>
            </a:r>
            <a:r>
              <a:t>使用</a:t>
            </a:r>
            <a:r>
              <a:t>dict</a:t>
            </a:r>
            <a:r>
              <a:t>和</a:t>
            </a:r>
            <a:r>
              <a:t>set</a:t>
            </a:r>
          </a:p>
        </p:txBody>
      </p:sp>
      <p:sp>
        <p:nvSpPr>
          <p:cNvPr id="595" name="输入："/>
          <p:cNvSpPr txBox="1"/>
          <p:nvPr/>
        </p:nvSpPr>
        <p:spPr>
          <a:xfrm>
            <a:off x="1033250" y="986014"/>
            <a:ext cx="950821"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dict：</a:t>
            </a:r>
          </a:p>
        </p:txBody>
      </p:sp>
      <p:sp>
        <p:nvSpPr>
          <p:cNvPr id="596"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597" name="矩形 4"/>
          <p:cNvSpPr txBox="1"/>
          <p:nvPr/>
        </p:nvSpPr>
        <p:spPr>
          <a:xfrm>
            <a:off x="421880" y="2060848"/>
            <a:ext cx="8038552" cy="1837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191919"/>
                </a:solidFill>
                <a:latin typeface="微软雅黑"/>
                <a:ea typeface="微软雅黑"/>
                <a:cs typeface="微软雅黑"/>
                <a:sym typeface="微软雅黑"/>
              </a:defRPr>
            </a:pPr>
            <a:r>
              <a:t>        给定一个名字，要查找对应的成绩，就先要在</a:t>
            </a:r>
            <a:r>
              <a:t>names</a:t>
            </a:r>
            <a:r>
              <a:t>中找到对应的位置，再从</a:t>
            </a:r>
            <a:r>
              <a:t>scores</a:t>
            </a:r>
            <a:r>
              <a:t>取出对应的成绩，</a:t>
            </a:r>
            <a:r>
              <a:t>list</a:t>
            </a:r>
            <a:r>
              <a:t>越长，耗时越长。</a:t>
            </a:r>
          </a:p>
          <a:p>
            <a:pPr>
              <a:lnSpc>
                <a:spcPct val="150000"/>
              </a:lnSpc>
              <a:defRPr>
                <a:solidFill>
                  <a:srgbClr val="191919"/>
                </a:solidFill>
                <a:latin typeface="微软雅黑"/>
                <a:ea typeface="微软雅黑"/>
                <a:cs typeface="微软雅黑"/>
                <a:sym typeface="微软雅黑"/>
              </a:defRPr>
            </a:pPr>
            <a:r>
              <a:t>如果用</a:t>
            </a:r>
            <a:r>
              <a:t>dict</a:t>
            </a:r>
            <a:r>
              <a:t>实现，只需要一个“名字”</a:t>
            </a:r>
            <a:r>
              <a:t>-“</a:t>
            </a:r>
            <a:r>
              <a:t>成绩”的对照表，直接根据名字查找成绩，无论这个表有多大，查找速度都不会变慢。用</a:t>
            </a:r>
            <a:r>
              <a:t>Python</a:t>
            </a:r>
            <a:r>
              <a:t>写一个</a:t>
            </a:r>
            <a:r>
              <a:t>dict</a:t>
            </a:r>
            <a:r>
              <a:t>如下：</a:t>
            </a:r>
          </a:p>
        </p:txBody>
      </p:sp>
      <p:pic>
        <p:nvPicPr>
          <p:cNvPr id="598" name="Picture 3" descr="Picture 3"/>
          <p:cNvPicPr>
            <a:picLocks noChangeAspect="1"/>
          </p:cNvPicPr>
          <p:nvPr/>
        </p:nvPicPr>
        <p:blipFill>
          <a:blip r:embed="rId2">
            <a:extLst/>
          </a:blip>
          <a:stretch>
            <a:fillRect/>
          </a:stretch>
        </p:blipFill>
        <p:spPr>
          <a:xfrm>
            <a:off x="2631406" y="4223327"/>
            <a:ext cx="3619501" cy="447676"/>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4.4	</a:t>
            </a:r>
            <a:r>
              <a:t>使用</a:t>
            </a:r>
            <a:r>
              <a:t>dict</a:t>
            </a:r>
            <a:r>
              <a:t>和</a:t>
            </a:r>
            <a:r>
              <a:t>set</a:t>
            </a:r>
          </a:p>
        </p:txBody>
      </p:sp>
      <p:sp>
        <p:nvSpPr>
          <p:cNvPr id="601" name="输入："/>
          <p:cNvSpPr txBox="1"/>
          <p:nvPr/>
        </p:nvSpPr>
        <p:spPr>
          <a:xfrm>
            <a:off x="1033250" y="986014"/>
            <a:ext cx="950821"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dict：</a:t>
            </a:r>
          </a:p>
        </p:txBody>
      </p:sp>
      <p:sp>
        <p:nvSpPr>
          <p:cNvPr id="602"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603" name="矩形 4"/>
          <p:cNvSpPr txBox="1"/>
          <p:nvPr/>
        </p:nvSpPr>
        <p:spPr>
          <a:xfrm>
            <a:off x="902431" y="1665587"/>
            <a:ext cx="8038798" cy="1361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191919"/>
                </a:solidFill>
                <a:latin typeface="微软雅黑"/>
                <a:ea typeface="微软雅黑"/>
                <a:cs typeface="微软雅黑"/>
                <a:sym typeface="微软雅黑"/>
              </a:defRPr>
            </a:pPr>
            <a:r>
              <a:t>把数据放入</a:t>
            </a:r>
            <a:r>
              <a:rPr>
                <a:solidFill>
                  <a:srgbClr val="405E7E"/>
                </a:solidFill>
              </a:rPr>
              <a:t>dict</a:t>
            </a:r>
            <a:r>
              <a:t>的方法，除了初始化时指定外，还可以通过</a:t>
            </a:r>
            <a:r>
              <a:rPr>
                <a:solidFill>
                  <a:srgbClr val="405E7E"/>
                </a:solidFill>
              </a:rPr>
              <a:t>key</a:t>
            </a:r>
            <a:r>
              <a:t>放入，</a:t>
            </a:r>
          </a:p>
          <a:p>
            <a:pPr>
              <a:lnSpc>
                <a:spcPct val="150000"/>
              </a:lnSpc>
              <a:defRPr>
                <a:solidFill>
                  <a:srgbClr val="191919"/>
                </a:solidFill>
                <a:latin typeface="微软雅黑"/>
                <a:ea typeface="微软雅黑"/>
                <a:cs typeface="微软雅黑"/>
                <a:sym typeface="微软雅黑"/>
              </a:defRPr>
            </a:pPr>
            <a:r>
              <a:t>由于一个</a:t>
            </a:r>
            <a:r>
              <a:rPr>
                <a:solidFill>
                  <a:srgbClr val="405E7E"/>
                </a:solidFill>
              </a:rPr>
              <a:t>key</a:t>
            </a:r>
            <a:r>
              <a:t>只能对应一个</a:t>
            </a:r>
            <a:r>
              <a:rPr>
                <a:solidFill>
                  <a:srgbClr val="405E7E"/>
                </a:solidFill>
              </a:rPr>
              <a:t>value</a:t>
            </a:r>
            <a:r>
              <a:t>，所以，多次对一个</a:t>
            </a:r>
            <a:r>
              <a:rPr>
                <a:solidFill>
                  <a:srgbClr val="405E7E"/>
                </a:solidFill>
              </a:rPr>
              <a:t>key</a:t>
            </a:r>
            <a:r>
              <a:t>放入</a:t>
            </a:r>
            <a:r>
              <a:rPr>
                <a:solidFill>
                  <a:srgbClr val="405E7E"/>
                </a:solidFill>
              </a:rPr>
              <a:t>value</a:t>
            </a:r>
            <a:r>
              <a:t>，后面的值会把前面的值冲掉：</a:t>
            </a:r>
          </a:p>
        </p:txBody>
      </p:sp>
      <p:pic>
        <p:nvPicPr>
          <p:cNvPr id="604" name="Picture 2" descr="Picture 2"/>
          <p:cNvPicPr>
            <a:picLocks noChangeAspect="1"/>
          </p:cNvPicPr>
          <p:nvPr/>
        </p:nvPicPr>
        <p:blipFill>
          <a:blip r:embed="rId2">
            <a:extLst/>
          </a:blip>
          <a:stretch>
            <a:fillRect/>
          </a:stretch>
        </p:blipFill>
        <p:spPr>
          <a:xfrm>
            <a:off x="3924300" y="2947987"/>
            <a:ext cx="1295400" cy="962026"/>
          </a:xfrm>
          <a:prstGeom prst="rect">
            <a:avLst/>
          </a:prstGeom>
          <a:ln w="12700">
            <a:miter lim="400000"/>
          </a:ln>
        </p:spPr>
      </p:pic>
      <p:sp>
        <p:nvSpPr>
          <p:cNvPr id="605" name="矩形 5"/>
          <p:cNvSpPr txBox="1"/>
          <p:nvPr/>
        </p:nvSpPr>
        <p:spPr>
          <a:xfrm>
            <a:off x="855217" y="4093178"/>
            <a:ext cx="3330214"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191919"/>
                </a:solidFill>
                <a:latin typeface="微软雅黑"/>
                <a:ea typeface="微软雅黑"/>
                <a:cs typeface="微软雅黑"/>
                <a:sym typeface="微软雅黑"/>
              </a:defRPr>
            </a:pPr>
            <a:r>
              <a:t>如果</a:t>
            </a:r>
            <a:r>
              <a:rPr>
                <a:solidFill>
                  <a:srgbClr val="405E7E"/>
                </a:solidFill>
              </a:rPr>
              <a:t>key</a:t>
            </a:r>
            <a:r>
              <a:t>不存在，</a:t>
            </a:r>
            <a:r>
              <a:rPr>
                <a:solidFill>
                  <a:srgbClr val="405E7E"/>
                </a:solidFill>
              </a:rPr>
              <a:t>dict</a:t>
            </a:r>
            <a:r>
              <a:t>就会报错：</a:t>
            </a:r>
          </a:p>
        </p:txBody>
      </p:sp>
      <p:pic>
        <p:nvPicPr>
          <p:cNvPr id="606" name="Picture 3" descr="Picture 3"/>
          <p:cNvPicPr>
            <a:picLocks noChangeAspect="1"/>
          </p:cNvPicPr>
          <p:nvPr/>
        </p:nvPicPr>
        <p:blipFill>
          <a:blip r:embed="rId3">
            <a:extLst/>
          </a:blip>
          <a:stretch>
            <a:fillRect/>
          </a:stretch>
        </p:blipFill>
        <p:spPr>
          <a:xfrm>
            <a:off x="3033141" y="4901875"/>
            <a:ext cx="3077718" cy="699482"/>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4.4	</a:t>
            </a:r>
            <a:r>
              <a:t>使用</a:t>
            </a:r>
            <a:r>
              <a:t>dict</a:t>
            </a:r>
            <a:r>
              <a:t>和</a:t>
            </a:r>
            <a:r>
              <a:t>set</a:t>
            </a:r>
          </a:p>
        </p:txBody>
      </p:sp>
      <p:sp>
        <p:nvSpPr>
          <p:cNvPr id="609" name="输入："/>
          <p:cNvSpPr txBox="1"/>
          <p:nvPr/>
        </p:nvSpPr>
        <p:spPr>
          <a:xfrm>
            <a:off x="1033250" y="986014"/>
            <a:ext cx="950821"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dict：</a:t>
            </a:r>
          </a:p>
        </p:txBody>
      </p:sp>
      <p:sp>
        <p:nvSpPr>
          <p:cNvPr id="610" name="形状"/>
          <p:cNvSpPr/>
          <p:nvPr/>
        </p:nvSpPr>
        <p:spPr>
          <a:xfrm>
            <a:off x="421880" y="1040829"/>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611" name="Rectangle 4"/>
          <p:cNvSpPr txBox="1"/>
          <p:nvPr/>
        </p:nvSpPr>
        <p:spPr>
          <a:xfrm>
            <a:off x="576148" y="1608996"/>
            <a:ext cx="8082568" cy="408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a:solidFill>
                  <a:srgbClr val="191919"/>
                </a:solidFill>
                <a:latin typeface="微软雅黑"/>
                <a:ea typeface="微软雅黑"/>
                <a:cs typeface="微软雅黑"/>
                <a:sym typeface="微软雅黑"/>
              </a:defRPr>
            </a:pPr>
            <a:r>
              <a:t>要避免</a:t>
            </a:r>
            <a:r>
              <a:rPr>
                <a:solidFill>
                  <a:srgbClr val="405E7E"/>
                </a:solidFill>
              </a:rPr>
              <a:t>key</a:t>
            </a:r>
            <a:r>
              <a:t>不存在的错误，有两种办法，一是通过</a:t>
            </a:r>
            <a:r>
              <a:rPr>
                <a:solidFill>
                  <a:srgbClr val="405E7E"/>
                </a:solidFill>
              </a:rPr>
              <a:t>in</a:t>
            </a:r>
            <a:r>
              <a:t>判断</a:t>
            </a:r>
            <a:r>
              <a:rPr>
                <a:solidFill>
                  <a:srgbClr val="405E7E"/>
                </a:solidFill>
              </a:rPr>
              <a:t>key</a:t>
            </a:r>
            <a:r>
              <a:t>是否存在： </a:t>
            </a:r>
          </a:p>
        </p:txBody>
      </p:sp>
      <p:pic>
        <p:nvPicPr>
          <p:cNvPr id="612" name="Picture 6" descr="Picture 6"/>
          <p:cNvPicPr>
            <a:picLocks noChangeAspect="1"/>
          </p:cNvPicPr>
          <p:nvPr/>
        </p:nvPicPr>
        <p:blipFill>
          <a:blip r:embed="rId2">
            <a:extLst/>
          </a:blip>
          <a:stretch>
            <a:fillRect/>
          </a:stretch>
        </p:blipFill>
        <p:spPr>
          <a:xfrm>
            <a:off x="3862387" y="2420345"/>
            <a:ext cx="1419226" cy="371476"/>
          </a:xfrm>
          <a:prstGeom prst="rect">
            <a:avLst/>
          </a:prstGeom>
          <a:ln w="12700">
            <a:miter lim="400000"/>
          </a:ln>
        </p:spPr>
      </p:pic>
      <p:sp>
        <p:nvSpPr>
          <p:cNvPr id="613" name="Rectangle 5"/>
          <p:cNvSpPr txBox="1"/>
          <p:nvPr/>
        </p:nvSpPr>
        <p:spPr>
          <a:xfrm>
            <a:off x="480223" y="3194229"/>
            <a:ext cx="8352930" cy="726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a:solidFill>
                  <a:srgbClr val="191919"/>
                </a:solidFill>
                <a:latin typeface="微软雅黑"/>
                <a:ea typeface="微软雅黑"/>
                <a:cs typeface="微软雅黑"/>
                <a:sym typeface="微软雅黑"/>
              </a:defRPr>
            </a:pPr>
            <a:r>
              <a:t>二是通过</a:t>
            </a:r>
            <a:r>
              <a:rPr>
                <a:solidFill>
                  <a:srgbClr val="405E7E"/>
                </a:solidFill>
              </a:rPr>
              <a:t>dict</a:t>
            </a:r>
            <a:r>
              <a:t>提供的</a:t>
            </a:r>
            <a:r>
              <a:rPr>
                <a:solidFill>
                  <a:srgbClr val="405E7E"/>
                </a:solidFill>
              </a:rPr>
              <a:t>get()</a:t>
            </a:r>
            <a:r>
              <a:t>方法，如果</a:t>
            </a:r>
            <a:r>
              <a:rPr>
                <a:solidFill>
                  <a:srgbClr val="405E7E"/>
                </a:solidFill>
              </a:rPr>
              <a:t>key</a:t>
            </a:r>
            <a:r>
              <a:t>不存在，可以返回</a:t>
            </a:r>
            <a:r>
              <a:rPr>
                <a:solidFill>
                  <a:srgbClr val="405E7E"/>
                </a:solidFill>
              </a:rPr>
              <a:t>None</a:t>
            </a:r>
            <a:r>
              <a:t>，或者自己指定的</a:t>
            </a:r>
            <a:r>
              <a:rPr>
                <a:solidFill>
                  <a:srgbClr val="405E7E"/>
                </a:solidFill>
              </a:rPr>
              <a:t>value</a:t>
            </a:r>
            <a:r>
              <a:t>： </a:t>
            </a:r>
          </a:p>
        </p:txBody>
      </p:sp>
      <p:pic>
        <p:nvPicPr>
          <p:cNvPr id="614" name="Picture 7" descr="Picture 7"/>
          <p:cNvPicPr>
            <a:picLocks noChangeAspect="1"/>
          </p:cNvPicPr>
          <p:nvPr/>
        </p:nvPicPr>
        <p:blipFill>
          <a:blip r:embed="rId3">
            <a:extLst/>
          </a:blip>
          <a:stretch>
            <a:fillRect/>
          </a:stretch>
        </p:blipFill>
        <p:spPr>
          <a:xfrm>
            <a:off x="3597347" y="4323078"/>
            <a:ext cx="2040170" cy="528542"/>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4.4	</a:t>
            </a:r>
            <a:r>
              <a:t>使用</a:t>
            </a:r>
            <a:r>
              <a:t>dict</a:t>
            </a:r>
            <a:r>
              <a:t>和</a:t>
            </a:r>
            <a:r>
              <a:t>set</a:t>
            </a:r>
          </a:p>
        </p:txBody>
      </p:sp>
      <p:sp>
        <p:nvSpPr>
          <p:cNvPr id="617" name="输入："/>
          <p:cNvSpPr txBox="1"/>
          <p:nvPr/>
        </p:nvSpPr>
        <p:spPr>
          <a:xfrm>
            <a:off x="1033250" y="986014"/>
            <a:ext cx="950821"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dict：</a:t>
            </a:r>
          </a:p>
        </p:txBody>
      </p:sp>
      <p:sp>
        <p:nvSpPr>
          <p:cNvPr id="618" name="形状"/>
          <p:cNvSpPr/>
          <p:nvPr/>
        </p:nvSpPr>
        <p:spPr>
          <a:xfrm>
            <a:off x="430109" y="1007292"/>
            <a:ext cx="431803"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619" name="Rectangle 1"/>
          <p:cNvSpPr txBox="1"/>
          <p:nvPr/>
        </p:nvSpPr>
        <p:spPr>
          <a:xfrm>
            <a:off x="430555" y="1455688"/>
            <a:ext cx="7992889" cy="408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a:solidFill>
                  <a:srgbClr val="191919"/>
                </a:solidFill>
                <a:latin typeface="微软雅黑"/>
                <a:ea typeface="微软雅黑"/>
                <a:cs typeface="微软雅黑"/>
                <a:sym typeface="微软雅黑"/>
              </a:defRPr>
            </a:pPr>
            <a:r>
              <a:t>要删除一个</a:t>
            </a:r>
            <a:r>
              <a:rPr>
                <a:solidFill>
                  <a:srgbClr val="405E7E"/>
                </a:solidFill>
              </a:rPr>
              <a:t>key</a:t>
            </a:r>
            <a:r>
              <a:t>，用</a:t>
            </a:r>
            <a:r>
              <a:rPr>
                <a:solidFill>
                  <a:srgbClr val="405E7E"/>
                </a:solidFill>
              </a:rPr>
              <a:t>pop(key)</a:t>
            </a:r>
            <a:r>
              <a:t>方法，对应的</a:t>
            </a:r>
            <a:r>
              <a:rPr>
                <a:solidFill>
                  <a:srgbClr val="405E7E"/>
                </a:solidFill>
              </a:rPr>
              <a:t>value</a:t>
            </a:r>
            <a:r>
              <a:t>也会从</a:t>
            </a:r>
            <a:r>
              <a:rPr>
                <a:solidFill>
                  <a:srgbClr val="405E7E"/>
                </a:solidFill>
              </a:rPr>
              <a:t>dict</a:t>
            </a:r>
            <a:r>
              <a:t>中删除： </a:t>
            </a:r>
          </a:p>
        </p:txBody>
      </p:sp>
      <p:pic>
        <p:nvPicPr>
          <p:cNvPr id="620" name="Picture 2" descr="Picture 2"/>
          <p:cNvPicPr>
            <a:picLocks noChangeAspect="1"/>
          </p:cNvPicPr>
          <p:nvPr/>
        </p:nvPicPr>
        <p:blipFill>
          <a:blip r:embed="rId2">
            <a:extLst/>
          </a:blip>
          <a:stretch>
            <a:fillRect/>
          </a:stretch>
        </p:blipFill>
        <p:spPr>
          <a:xfrm>
            <a:off x="2933700" y="2056648"/>
            <a:ext cx="3276600" cy="676276"/>
          </a:xfrm>
          <a:prstGeom prst="rect">
            <a:avLst/>
          </a:prstGeom>
          <a:ln w="12700">
            <a:miter lim="400000"/>
          </a:ln>
        </p:spPr>
      </p:pic>
      <p:sp>
        <p:nvSpPr>
          <p:cNvPr id="621" name="矩形 5"/>
          <p:cNvSpPr txBox="1"/>
          <p:nvPr/>
        </p:nvSpPr>
        <p:spPr>
          <a:xfrm>
            <a:off x="539550" y="3129726"/>
            <a:ext cx="7200801" cy="27901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191919"/>
                </a:solidFill>
                <a:latin typeface="微软雅黑"/>
                <a:ea typeface="微软雅黑"/>
                <a:cs typeface="微软雅黑"/>
                <a:sym typeface="微软雅黑"/>
              </a:defRPr>
            </a:pPr>
            <a:r>
              <a:t>和</a:t>
            </a:r>
            <a:r>
              <a:rPr>
                <a:solidFill>
                  <a:srgbClr val="405E7E"/>
                </a:solidFill>
              </a:rPr>
              <a:t>list</a:t>
            </a:r>
            <a:r>
              <a:t>比较，</a:t>
            </a:r>
            <a:r>
              <a:rPr>
                <a:solidFill>
                  <a:srgbClr val="405E7E"/>
                </a:solidFill>
              </a:rPr>
              <a:t>dict</a:t>
            </a:r>
            <a:r>
              <a:t>有以下几个特点：</a:t>
            </a:r>
          </a:p>
          <a:p>
            <a:pPr>
              <a:lnSpc>
                <a:spcPct val="150000"/>
              </a:lnSpc>
              <a:defRPr>
                <a:solidFill>
                  <a:srgbClr val="191919"/>
                </a:solidFill>
                <a:latin typeface="微软雅黑"/>
                <a:ea typeface="微软雅黑"/>
                <a:cs typeface="微软雅黑"/>
                <a:sym typeface="微软雅黑"/>
              </a:defRPr>
            </a:pPr>
            <a:r>
              <a:t> 1.</a:t>
            </a:r>
            <a:r>
              <a:t>查找和插入的速度极快，不会随着</a:t>
            </a:r>
            <a:r>
              <a:rPr>
                <a:solidFill>
                  <a:srgbClr val="405E7E"/>
                </a:solidFill>
              </a:rPr>
              <a:t>key</a:t>
            </a:r>
            <a:r>
              <a:t>的增加而变慢；</a:t>
            </a:r>
          </a:p>
          <a:p>
            <a:pPr>
              <a:lnSpc>
                <a:spcPct val="150000"/>
              </a:lnSpc>
              <a:defRPr>
                <a:solidFill>
                  <a:srgbClr val="191919"/>
                </a:solidFill>
                <a:latin typeface="微软雅黑"/>
                <a:ea typeface="微软雅黑"/>
                <a:cs typeface="微软雅黑"/>
                <a:sym typeface="微软雅黑"/>
              </a:defRPr>
            </a:pPr>
            <a:r>
              <a:t> 2.</a:t>
            </a:r>
            <a:r>
              <a:t>需要占用大量的内存，内存浪费多。</a:t>
            </a:r>
          </a:p>
          <a:p>
            <a:pPr>
              <a:lnSpc>
                <a:spcPct val="150000"/>
              </a:lnSpc>
              <a:defRPr>
                <a:solidFill>
                  <a:srgbClr val="191919"/>
                </a:solidFill>
                <a:latin typeface="微软雅黑"/>
                <a:ea typeface="微软雅黑"/>
                <a:cs typeface="微软雅黑"/>
                <a:sym typeface="微软雅黑"/>
              </a:defRPr>
            </a:pPr>
            <a:r>
              <a:t>而</a:t>
            </a:r>
            <a:r>
              <a:rPr>
                <a:solidFill>
                  <a:srgbClr val="405E7E"/>
                </a:solidFill>
              </a:rPr>
              <a:t>list</a:t>
            </a:r>
            <a:r>
              <a:t>相反：</a:t>
            </a:r>
          </a:p>
          <a:p>
            <a:pPr>
              <a:lnSpc>
                <a:spcPct val="150000"/>
              </a:lnSpc>
              <a:defRPr>
                <a:solidFill>
                  <a:srgbClr val="191919"/>
                </a:solidFill>
                <a:latin typeface="微软雅黑"/>
                <a:ea typeface="微软雅黑"/>
                <a:cs typeface="微软雅黑"/>
                <a:sym typeface="微软雅黑"/>
              </a:defRPr>
            </a:pPr>
            <a:r>
              <a:t> 1.</a:t>
            </a:r>
            <a:r>
              <a:t>查找和插入的时间随着元素的增加而增加；</a:t>
            </a:r>
          </a:p>
          <a:p>
            <a:pPr>
              <a:lnSpc>
                <a:spcPct val="150000"/>
              </a:lnSpc>
              <a:defRPr>
                <a:solidFill>
                  <a:srgbClr val="191919"/>
                </a:solidFill>
                <a:latin typeface="微软雅黑"/>
                <a:ea typeface="微软雅黑"/>
                <a:cs typeface="微软雅黑"/>
                <a:sym typeface="微软雅黑"/>
              </a:defRPr>
            </a:pPr>
            <a:r>
              <a:t> 2.</a:t>
            </a:r>
            <a:r>
              <a:t>占用空间小，浪费内存很少。</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矩形 1"/>
          <p:cNvSpPr txBox="1"/>
          <p:nvPr/>
        </p:nvSpPr>
        <p:spPr>
          <a:xfrm>
            <a:off x="451477" y="1556791"/>
            <a:ext cx="8462372" cy="27901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405E7E"/>
                </a:solidFill>
                <a:latin typeface="微软雅黑"/>
                <a:ea typeface="微软雅黑"/>
                <a:cs typeface="微软雅黑"/>
                <a:sym typeface="微软雅黑"/>
              </a:defRPr>
            </a:pPr>
            <a:r>
              <a:t>        dict</a:t>
            </a:r>
            <a:r>
              <a:rPr>
                <a:solidFill>
                  <a:srgbClr val="191919"/>
                </a:solidFill>
              </a:rPr>
              <a:t>的</a:t>
            </a:r>
            <a:r>
              <a:t>key</a:t>
            </a:r>
            <a:r>
              <a:rPr>
                <a:solidFill>
                  <a:srgbClr val="191919"/>
                </a:solidFill>
              </a:rPr>
              <a:t>必须是</a:t>
            </a:r>
            <a:r>
              <a:rPr b="1">
                <a:solidFill>
                  <a:srgbClr val="191919"/>
                </a:solidFill>
              </a:rPr>
              <a:t>不可变对象</a:t>
            </a:r>
            <a:r>
              <a:rPr>
                <a:solidFill>
                  <a:srgbClr val="191919"/>
                </a:solidFill>
              </a:rPr>
              <a:t>。</a:t>
            </a:r>
            <a:endParaRPr>
              <a:solidFill>
                <a:srgbClr val="191919"/>
              </a:solidFill>
            </a:endParaRPr>
          </a:p>
          <a:p>
            <a:pPr>
              <a:lnSpc>
                <a:spcPct val="150000"/>
              </a:lnSpc>
              <a:defRPr>
                <a:solidFill>
                  <a:srgbClr val="191919"/>
                </a:solidFill>
                <a:latin typeface="微软雅黑"/>
                <a:ea typeface="微软雅黑"/>
                <a:cs typeface="微软雅黑"/>
                <a:sym typeface="微软雅黑"/>
              </a:defRPr>
            </a:pPr>
            <a:r>
              <a:t>        </a:t>
            </a:r>
            <a:r>
              <a:t>这是因为</a:t>
            </a:r>
            <a:r>
              <a:rPr>
                <a:solidFill>
                  <a:srgbClr val="405E7E"/>
                </a:solidFill>
              </a:rPr>
              <a:t>dict</a:t>
            </a:r>
            <a:r>
              <a:t>根据</a:t>
            </a:r>
            <a:r>
              <a:rPr>
                <a:solidFill>
                  <a:srgbClr val="405E7E"/>
                </a:solidFill>
              </a:rPr>
              <a:t>key</a:t>
            </a:r>
            <a:r>
              <a:t>来计算</a:t>
            </a:r>
            <a:r>
              <a:t>value</a:t>
            </a:r>
            <a:r>
              <a:t>的存储位置，如果每次计算相同的</a:t>
            </a:r>
            <a:r>
              <a:rPr>
                <a:solidFill>
                  <a:srgbClr val="405E7E"/>
                </a:solidFill>
              </a:rPr>
              <a:t>key</a:t>
            </a:r>
            <a:r>
              <a:t>得出的结果不同，那</a:t>
            </a:r>
            <a:r>
              <a:rPr>
                <a:solidFill>
                  <a:srgbClr val="405E7E"/>
                </a:solidFill>
              </a:rPr>
              <a:t>dict</a:t>
            </a:r>
            <a:r>
              <a:t>内部就完全混乱了。这个通过</a:t>
            </a:r>
            <a:r>
              <a:rPr>
                <a:solidFill>
                  <a:srgbClr val="405E7E"/>
                </a:solidFill>
              </a:rPr>
              <a:t>key</a:t>
            </a:r>
            <a:r>
              <a:t>计算位置的算法称为哈希算法（</a:t>
            </a:r>
            <a:r>
              <a:rPr>
                <a:solidFill>
                  <a:srgbClr val="405E7E"/>
                </a:solidFill>
              </a:rPr>
              <a:t>Hash</a:t>
            </a:r>
            <a:r>
              <a:t>）。</a:t>
            </a:r>
          </a:p>
          <a:p>
            <a:pPr>
              <a:lnSpc>
                <a:spcPct val="150000"/>
              </a:lnSpc>
              <a:defRPr>
                <a:solidFill>
                  <a:srgbClr val="191919"/>
                </a:solidFill>
                <a:latin typeface="微软雅黑"/>
                <a:ea typeface="微软雅黑"/>
                <a:cs typeface="微软雅黑"/>
                <a:sym typeface="微软雅黑"/>
              </a:defRPr>
            </a:pPr>
            <a:r>
              <a:t>        要保证</a:t>
            </a:r>
            <a:r>
              <a:t>hash</a:t>
            </a:r>
            <a:r>
              <a:t>的正确性，作为</a:t>
            </a:r>
            <a:r>
              <a:rPr>
                <a:solidFill>
                  <a:srgbClr val="405E7E"/>
                </a:solidFill>
              </a:rPr>
              <a:t>key</a:t>
            </a:r>
            <a:r>
              <a:t>的对象就不能变。在</a:t>
            </a:r>
            <a:r>
              <a:t>Python</a:t>
            </a:r>
            <a:r>
              <a:t>中，字符串、整数等都是不可变的，因此，可以放心地作为</a:t>
            </a:r>
            <a:r>
              <a:rPr>
                <a:solidFill>
                  <a:srgbClr val="405E7E"/>
                </a:solidFill>
              </a:rPr>
              <a:t>key</a:t>
            </a:r>
            <a:r>
              <a:t>。而</a:t>
            </a:r>
            <a:r>
              <a:t>l</a:t>
            </a:r>
            <a:r>
              <a:rPr>
                <a:solidFill>
                  <a:srgbClr val="405E7E"/>
                </a:solidFill>
              </a:rPr>
              <a:t>ist</a:t>
            </a:r>
            <a:r>
              <a:t>是可变的，就不能作为</a:t>
            </a:r>
            <a:r>
              <a:rPr>
                <a:solidFill>
                  <a:srgbClr val="405E7E"/>
                </a:solidFill>
              </a:rPr>
              <a:t>key</a:t>
            </a:r>
            <a:r>
              <a:rPr>
                <a:solidFill>
                  <a:srgbClr val="535353"/>
                </a:solidFill>
              </a:rPr>
              <a:t>：</a:t>
            </a:r>
          </a:p>
        </p:txBody>
      </p:sp>
      <p:sp>
        <p:nvSpPr>
          <p:cNvPr id="624"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4.4	</a:t>
            </a:r>
            <a:r>
              <a:t>使用</a:t>
            </a:r>
            <a:r>
              <a:t>dict</a:t>
            </a:r>
            <a:r>
              <a:t>和</a:t>
            </a:r>
            <a:r>
              <a:t>set</a:t>
            </a:r>
          </a:p>
        </p:txBody>
      </p:sp>
      <p:sp>
        <p:nvSpPr>
          <p:cNvPr id="625" name="输入："/>
          <p:cNvSpPr txBox="1"/>
          <p:nvPr/>
        </p:nvSpPr>
        <p:spPr>
          <a:xfrm>
            <a:off x="1033250" y="986014"/>
            <a:ext cx="950821"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dict：</a:t>
            </a:r>
          </a:p>
        </p:txBody>
      </p:sp>
      <p:sp>
        <p:nvSpPr>
          <p:cNvPr id="626" name="形状"/>
          <p:cNvSpPr/>
          <p:nvPr/>
        </p:nvSpPr>
        <p:spPr>
          <a:xfrm>
            <a:off x="430109" y="1007292"/>
            <a:ext cx="431803"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pic>
        <p:nvPicPr>
          <p:cNvPr id="627" name="Picture 2" descr="Picture 2"/>
          <p:cNvPicPr>
            <a:picLocks noChangeAspect="1"/>
          </p:cNvPicPr>
          <p:nvPr/>
        </p:nvPicPr>
        <p:blipFill>
          <a:blip r:embed="rId2">
            <a:extLst/>
          </a:blip>
          <a:stretch>
            <a:fillRect/>
          </a:stretch>
        </p:blipFill>
        <p:spPr>
          <a:xfrm>
            <a:off x="3067050" y="4836995"/>
            <a:ext cx="3009900" cy="800101"/>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4.4	</a:t>
            </a:r>
            <a:r>
              <a:t>使用</a:t>
            </a:r>
            <a:r>
              <a:t>dict</a:t>
            </a:r>
            <a:r>
              <a:t>和</a:t>
            </a:r>
            <a:r>
              <a:t>set</a:t>
            </a:r>
          </a:p>
        </p:txBody>
      </p:sp>
      <p:sp>
        <p:nvSpPr>
          <p:cNvPr id="630" name="输入："/>
          <p:cNvSpPr txBox="1"/>
          <p:nvPr/>
        </p:nvSpPr>
        <p:spPr>
          <a:xfrm>
            <a:off x="1033250" y="986014"/>
            <a:ext cx="849469"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set：</a:t>
            </a:r>
          </a:p>
        </p:txBody>
      </p:sp>
      <p:sp>
        <p:nvSpPr>
          <p:cNvPr id="631" name="形状"/>
          <p:cNvSpPr/>
          <p:nvPr/>
        </p:nvSpPr>
        <p:spPr>
          <a:xfrm>
            <a:off x="430109" y="1007292"/>
            <a:ext cx="431803"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632" name="矩形 4"/>
          <p:cNvSpPr txBox="1"/>
          <p:nvPr/>
        </p:nvSpPr>
        <p:spPr>
          <a:xfrm>
            <a:off x="430109" y="1556791"/>
            <a:ext cx="8208914" cy="1361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405E7E"/>
                </a:solidFill>
                <a:latin typeface="微软雅黑"/>
                <a:ea typeface="微软雅黑"/>
                <a:cs typeface="微软雅黑"/>
                <a:sym typeface="微软雅黑"/>
              </a:defRPr>
            </a:pPr>
            <a:r>
              <a:t>set</a:t>
            </a:r>
            <a:r>
              <a:rPr>
                <a:solidFill>
                  <a:srgbClr val="191919"/>
                </a:solidFill>
              </a:rPr>
              <a:t>和</a:t>
            </a:r>
            <a:r>
              <a:t>dict</a:t>
            </a:r>
            <a:r>
              <a:rPr>
                <a:solidFill>
                  <a:srgbClr val="191919"/>
                </a:solidFill>
              </a:rPr>
              <a:t>类似，也是一组</a:t>
            </a:r>
            <a:r>
              <a:t>key</a:t>
            </a:r>
            <a:r>
              <a:rPr>
                <a:solidFill>
                  <a:srgbClr val="191919"/>
                </a:solidFill>
              </a:rPr>
              <a:t>的集合，但不存储</a:t>
            </a:r>
            <a:r>
              <a:t>value</a:t>
            </a:r>
            <a:r>
              <a:rPr>
                <a:solidFill>
                  <a:srgbClr val="191919"/>
                </a:solidFill>
              </a:rPr>
              <a:t>。由于</a:t>
            </a:r>
            <a:r>
              <a:t>key</a:t>
            </a:r>
            <a:r>
              <a:rPr>
                <a:solidFill>
                  <a:srgbClr val="191919"/>
                </a:solidFill>
              </a:rPr>
              <a:t>不能重复，所以，在</a:t>
            </a:r>
            <a:r>
              <a:t>set</a:t>
            </a:r>
            <a:r>
              <a:rPr>
                <a:solidFill>
                  <a:srgbClr val="191919"/>
                </a:solidFill>
              </a:rPr>
              <a:t>中，没有重复的</a:t>
            </a:r>
            <a:r>
              <a:t>key</a:t>
            </a:r>
            <a:r>
              <a:rPr>
                <a:solidFill>
                  <a:srgbClr val="191919"/>
                </a:solidFill>
              </a:rPr>
              <a:t>。</a:t>
            </a:r>
            <a:endParaRPr>
              <a:solidFill>
                <a:srgbClr val="191919"/>
              </a:solidFill>
            </a:endParaRPr>
          </a:p>
          <a:p>
            <a:pPr>
              <a:lnSpc>
                <a:spcPct val="150000"/>
              </a:lnSpc>
              <a:defRPr>
                <a:solidFill>
                  <a:srgbClr val="191919"/>
                </a:solidFill>
                <a:latin typeface="微软雅黑"/>
                <a:ea typeface="微软雅黑"/>
                <a:cs typeface="微软雅黑"/>
                <a:sym typeface="微软雅黑"/>
              </a:defRPr>
            </a:pPr>
            <a:r>
              <a:t>要创建一个</a:t>
            </a:r>
            <a:r>
              <a:rPr>
                <a:solidFill>
                  <a:srgbClr val="405E7E"/>
                </a:solidFill>
              </a:rPr>
              <a:t>set</a:t>
            </a:r>
            <a:r>
              <a:t>，需要提供一个</a:t>
            </a:r>
            <a:r>
              <a:rPr>
                <a:solidFill>
                  <a:srgbClr val="405E7E"/>
                </a:solidFill>
              </a:rPr>
              <a:t>list</a:t>
            </a:r>
            <a:r>
              <a:t>作为输入集合：</a:t>
            </a:r>
          </a:p>
        </p:txBody>
      </p:sp>
      <p:pic>
        <p:nvPicPr>
          <p:cNvPr id="633" name="Picture 2" descr="Picture 2"/>
          <p:cNvPicPr>
            <a:picLocks noChangeAspect="1"/>
          </p:cNvPicPr>
          <p:nvPr/>
        </p:nvPicPr>
        <p:blipFill>
          <a:blip r:embed="rId2">
            <a:extLst/>
          </a:blip>
          <a:stretch>
            <a:fillRect/>
          </a:stretch>
        </p:blipFill>
        <p:spPr>
          <a:xfrm>
            <a:off x="3700761" y="2978474"/>
            <a:ext cx="1742478" cy="546458"/>
          </a:xfrm>
          <a:prstGeom prst="rect">
            <a:avLst/>
          </a:prstGeom>
          <a:ln w="12700">
            <a:miter lim="400000"/>
          </a:ln>
        </p:spPr>
      </p:pic>
      <p:sp>
        <p:nvSpPr>
          <p:cNvPr id="634" name="Rectangle 3"/>
          <p:cNvSpPr txBox="1"/>
          <p:nvPr/>
        </p:nvSpPr>
        <p:spPr>
          <a:xfrm>
            <a:off x="471100" y="3527197"/>
            <a:ext cx="7781354" cy="1361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nSpc>
                <a:spcPct val="150000"/>
              </a:lnSpc>
              <a:defRPr>
                <a:solidFill>
                  <a:srgbClr val="191919"/>
                </a:solidFill>
                <a:latin typeface="微软雅黑"/>
                <a:ea typeface="微软雅黑"/>
                <a:cs typeface="微软雅黑"/>
                <a:sym typeface="微软雅黑"/>
              </a:defRPr>
            </a:pPr>
            <a:r>
              <a:t>注意，传入的参数</a:t>
            </a:r>
            <a:r>
              <a:rPr>
                <a:solidFill>
                  <a:srgbClr val="405E7E"/>
                </a:solidFill>
              </a:rPr>
              <a:t>[1, 2, 3]</a:t>
            </a:r>
            <a:r>
              <a:t>是一个list，而显示的</a:t>
            </a:r>
            <a:r>
              <a:rPr>
                <a:solidFill>
                  <a:srgbClr val="405E7E"/>
                </a:solidFill>
              </a:rPr>
              <a:t>{1, 2, 3}</a:t>
            </a:r>
            <a:r>
              <a:t>只是告诉你这个</a:t>
            </a:r>
            <a:r>
              <a:rPr>
                <a:solidFill>
                  <a:srgbClr val="405E7E"/>
                </a:solidFill>
              </a:rPr>
              <a:t>set</a:t>
            </a:r>
            <a:r>
              <a:t>内部有1，2，3这3个元素，显示的顺序也不表示</a:t>
            </a:r>
            <a:r>
              <a:rPr>
                <a:solidFill>
                  <a:srgbClr val="405E7E"/>
                </a:solidFill>
              </a:rPr>
              <a:t>set</a:t>
            </a:r>
            <a:r>
              <a:t>是有序的。。</a:t>
            </a:r>
          </a:p>
          <a:p>
            <a:pPr>
              <a:lnSpc>
                <a:spcPct val="150000"/>
              </a:lnSpc>
              <a:defRPr>
                <a:solidFill>
                  <a:srgbClr val="191919"/>
                </a:solidFill>
                <a:latin typeface="微软雅黑"/>
                <a:ea typeface="微软雅黑"/>
                <a:cs typeface="微软雅黑"/>
                <a:sym typeface="微软雅黑"/>
              </a:defRPr>
            </a:pPr>
            <a:r>
              <a:t>重复元素在</a:t>
            </a:r>
            <a:r>
              <a:rPr>
                <a:solidFill>
                  <a:srgbClr val="405E7E"/>
                </a:solidFill>
              </a:rPr>
              <a:t>set</a:t>
            </a:r>
            <a:r>
              <a:t>中自动被过滤</a:t>
            </a:r>
          </a:p>
        </p:txBody>
      </p:sp>
      <p:pic>
        <p:nvPicPr>
          <p:cNvPr id="635" name="Picture 4" descr="Picture 4"/>
          <p:cNvPicPr>
            <a:picLocks noChangeAspect="1"/>
          </p:cNvPicPr>
          <p:nvPr/>
        </p:nvPicPr>
        <p:blipFill>
          <a:blip r:embed="rId3">
            <a:extLst/>
          </a:blip>
          <a:stretch>
            <a:fillRect/>
          </a:stretch>
        </p:blipFill>
        <p:spPr>
          <a:xfrm>
            <a:off x="3483307" y="5023638"/>
            <a:ext cx="2102518" cy="535548"/>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7"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4.4	</a:t>
            </a:r>
            <a:r>
              <a:t>使用</a:t>
            </a:r>
            <a:r>
              <a:t>dict</a:t>
            </a:r>
            <a:r>
              <a:t>和</a:t>
            </a:r>
            <a:r>
              <a:t>set</a:t>
            </a:r>
          </a:p>
        </p:txBody>
      </p:sp>
      <p:sp>
        <p:nvSpPr>
          <p:cNvPr id="638" name="输入："/>
          <p:cNvSpPr txBox="1"/>
          <p:nvPr/>
        </p:nvSpPr>
        <p:spPr>
          <a:xfrm>
            <a:off x="1033250" y="986014"/>
            <a:ext cx="849469"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set：</a:t>
            </a:r>
          </a:p>
        </p:txBody>
      </p:sp>
      <p:sp>
        <p:nvSpPr>
          <p:cNvPr id="639" name="形状"/>
          <p:cNvSpPr/>
          <p:nvPr/>
        </p:nvSpPr>
        <p:spPr>
          <a:xfrm>
            <a:off x="430109" y="1007292"/>
            <a:ext cx="431803"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640" name="Rectangle 6"/>
          <p:cNvSpPr txBox="1"/>
          <p:nvPr/>
        </p:nvSpPr>
        <p:spPr>
          <a:xfrm>
            <a:off x="431286" y="1570549"/>
            <a:ext cx="8426899" cy="408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a:solidFill>
                  <a:srgbClr val="191919"/>
                </a:solidFill>
                <a:latin typeface="微软雅黑"/>
                <a:ea typeface="微软雅黑"/>
                <a:cs typeface="微软雅黑"/>
                <a:sym typeface="微软雅黑"/>
              </a:defRPr>
            </a:pPr>
            <a:r>
              <a:t>通过</a:t>
            </a:r>
            <a:r>
              <a:rPr>
                <a:solidFill>
                  <a:srgbClr val="405E7E"/>
                </a:solidFill>
              </a:rPr>
              <a:t>add(key)</a:t>
            </a:r>
            <a:r>
              <a:t>方法可以添加元素到</a:t>
            </a:r>
            <a:r>
              <a:rPr>
                <a:solidFill>
                  <a:srgbClr val="405E7E"/>
                </a:solidFill>
              </a:rPr>
              <a:t>set</a:t>
            </a:r>
            <a:r>
              <a:t>中，可以重复添加，但不会有效果 </a:t>
            </a:r>
          </a:p>
        </p:txBody>
      </p:sp>
      <p:pic>
        <p:nvPicPr>
          <p:cNvPr id="641" name="Picture 5" descr="Picture 5"/>
          <p:cNvPicPr>
            <a:picLocks noChangeAspect="1"/>
          </p:cNvPicPr>
          <p:nvPr/>
        </p:nvPicPr>
        <p:blipFill>
          <a:blip r:embed="rId2">
            <a:extLst/>
          </a:blip>
          <a:stretch>
            <a:fillRect/>
          </a:stretch>
        </p:blipFill>
        <p:spPr>
          <a:xfrm>
            <a:off x="3935122" y="2285338"/>
            <a:ext cx="1419226" cy="962026"/>
          </a:xfrm>
          <a:prstGeom prst="rect">
            <a:avLst/>
          </a:prstGeom>
          <a:ln w="12700">
            <a:miter lim="400000"/>
          </a:ln>
        </p:spPr>
      </p:pic>
      <p:sp>
        <p:nvSpPr>
          <p:cNvPr id="642" name="Rectangle 2"/>
          <p:cNvSpPr txBox="1"/>
          <p:nvPr/>
        </p:nvSpPr>
        <p:spPr>
          <a:xfrm>
            <a:off x="463782" y="3553211"/>
            <a:ext cx="395250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p>
            <a:pPr>
              <a:defRPr>
                <a:solidFill>
                  <a:srgbClr val="191919"/>
                </a:solidFill>
                <a:latin typeface="微软雅黑"/>
                <a:ea typeface="微软雅黑"/>
                <a:cs typeface="微软雅黑"/>
                <a:sym typeface="微软雅黑"/>
              </a:defRPr>
            </a:pPr>
            <a:r>
              <a:t>通过</a:t>
            </a:r>
            <a:r>
              <a:rPr>
                <a:solidFill>
                  <a:srgbClr val="405E7E"/>
                </a:solidFill>
              </a:rPr>
              <a:t>remove(key)</a:t>
            </a:r>
            <a:r>
              <a:t>方法可以删除元素： </a:t>
            </a:r>
          </a:p>
        </p:txBody>
      </p:sp>
      <p:pic>
        <p:nvPicPr>
          <p:cNvPr id="643" name="Picture 3" descr="Picture 3"/>
          <p:cNvPicPr>
            <a:picLocks noChangeAspect="1"/>
          </p:cNvPicPr>
          <p:nvPr/>
        </p:nvPicPr>
        <p:blipFill>
          <a:blip r:embed="rId3">
            <a:extLst/>
          </a:blip>
          <a:stretch>
            <a:fillRect/>
          </a:stretch>
        </p:blipFill>
        <p:spPr>
          <a:xfrm>
            <a:off x="3852759" y="4428208"/>
            <a:ext cx="1583954" cy="57598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1.2     Python的优势"/>
          <p:cNvSpPr txBox="1"/>
          <p:nvPr/>
        </p:nvSpPr>
        <p:spPr>
          <a:xfrm>
            <a:off x="9525" y="4762"/>
            <a:ext cx="9136063" cy="599441"/>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     P</a:t>
            </a:r>
            <a:r>
              <a:t>ython的优势</a:t>
            </a:r>
          </a:p>
        </p:txBody>
      </p:sp>
      <p:sp>
        <p:nvSpPr>
          <p:cNvPr id="211" name="Python为我们提供了非常完善的基础代码库，覆盖了网络、文件、GUI、数据库、文本等大量内容，被形象地称作“内置电池（batteries included）”。用Python开发，许多功能不必从零编写，直接使用现成的即可。…"/>
          <p:cNvSpPr txBox="1"/>
          <p:nvPr/>
        </p:nvSpPr>
        <p:spPr>
          <a:xfrm>
            <a:off x="491660" y="1028130"/>
            <a:ext cx="8160681" cy="5171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000000"/>
                </a:solidFill>
                <a:latin typeface="微软雅黑"/>
                <a:ea typeface="微软雅黑"/>
                <a:cs typeface="微软雅黑"/>
                <a:sym typeface="微软雅黑"/>
              </a:defRPr>
            </a:pPr>
            <a:r>
              <a:t>        Python为我们提供了非常完善的基础代码库，覆盖了网络、文件、GUI、数据库、文本等大量内容，被形象地称作“内置电池（batteries included）”。用Python开发，许多功能不必从零编写，直接使用现成的即可。</a:t>
            </a:r>
          </a:p>
          <a:p>
            <a:pPr>
              <a:lnSpc>
                <a:spcPct val="150000"/>
              </a:lnSpc>
              <a:defRPr>
                <a:solidFill>
                  <a:srgbClr val="000000"/>
                </a:solidFill>
                <a:latin typeface="微软雅黑"/>
                <a:ea typeface="微软雅黑"/>
                <a:cs typeface="微软雅黑"/>
                <a:sym typeface="微软雅黑"/>
              </a:defRPr>
            </a:pPr>
            <a:r>
              <a:t>        除了内置的库外，Python还有大量的第三方库，也就是别人开发的，供你直接使用的东西。当然，如果你开发的代码通过很好的封装，也可以作为第三方库给别人使用。</a:t>
            </a:r>
          </a:p>
          <a:p>
            <a:pPr>
              <a:lnSpc>
                <a:spcPct val="150000"/>
              </a:lnSpc>
              <a:defRPr>
                <a:solidFill>
                  <a:srgbClr val="000000"/>
                </a:solidFill>
                <a:latin typeface="微软雅黑"/>
                <a:ea typeface="微软雅黑"/>
                <a:cs typeface="微软雅黑"/>
                <a:sym typeface="微软雅黑"/>
              </a:defRPr>
            </a:pPr>
            <a:r>
              <a:t>        许多大型网站就是用Python开发的，例如YouTube、</a:t>
            </a:r>
            <a:r>
              <a:rPr>
                <a:hlinkClick r:id="rId3" invalidUrl="" action="" tgtFrame="" tooltip="" history="1" highlightClick="0" endSnd="0"/>
              </a:rPr>
              <a:t>Instagram</a:t>
            </a:r>
            <a:r>
              <a:t>，还有国内的</a:t>
            </a:r>
            <a:r>
              <a:rPr>
                <a:hlinkClick r:id="rId4" invalidUrl="" action="" tgtFrame="" tooltip="" history="1" highlightClick="0" endSnd="0"/>
              </a:rPr>
              <a:t>豆瓣</a:t>
            </a:r>
            <a:r>
              <a:t>。很多大公司，包括Google、Yahoo等，甚至</a:t>
            </a:r>
            <a:r>
              <a:rPr>
                <a:hlinkClick r:id="rId5" invalidUrl="" action="" tgtFrame="" tooltip="" history="1" highlightClick="0" endSnd="0"/>
              </a:rPr>
              <a:t>NASA</a:t>
            </a:r>
            <a:r>
              <a:t>（美国航空航天局）都大量地使用Python。</a:t>
            </a:r>
          </a:p>
          <a:p>
            <a:pPr>
              <a:lnSpc>
                <a:spcPct val="150000"/>
              </a:lnSpc>
              <a:defRPr>
                <a:solidFill>
                  <a:srgbClr val="000000"/>
                </a:solidFill>
                <a:latin typeface="微软雅黑"/>
                <a:ea typeface="微软雅黑"/>
                <a:cs typeface="微软雅黑"/>
                <a:sym typeface="微软雅黑"/>
              </a:defRPr>
            </a:pPr>
            <a:r>
              <a:t>        Python的定位是“优雅”、“明确”、“简单”，所以Python程序看上去总是简单易懂。</a:t>
            </a:r>
          </a:p>
        </p:txBody>
      </p:sp>
    </p:spTree>
  </p:cSld>
  <p:clrMapOvr>
    <a:masterClrMapping/>
  </p:clrMapOvr>
  <p:transition xmlns:p14="http://schemas.microsoft.com/office/powerpoint/2010/main" spd="med" advClick="0" advTm="5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1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1" grpId="2"/>
      <p:bldP build="whole" bldLvl="1" animBg="1" rev="0" advAuto="0" spid="210" grpId="1"/>
    </p:bld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5"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4.4	</a:t>
            </a:r>
            <a:r>
              <a:t>使用</a:t>
            </a:r>
            <a:r>
              <a:t>dict</a:t>
            </a:r>
            <a:r>
              <a:t>和</a:t>
            </a:r>
            <a:r>
              <a:t>set</a:t>
            </a:r>
          </a:p>
        </p:txBody>
      </p:sp>
      <p:sp>
        <p:nvSpPr>
          <p:cNvPr id="646" name="输入："/>
          <p:cNvSpPr txBox="1"/>
          <p:nvPr/>
        </p:nvSpPr>
        <p:spPr>
          <a:xfrm>
            <a:off x="1033250" y="986014"/>
            <a:ext cx="849469"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set：</a:t>
            </a:r>
          </a:p>
        </p:txBody>
      </p:sp>
      <p:sp>
        <p:nvSpPr>
          <p:cNvPr id="647" name="形状"/>
          <p:cNvSpPr/>
          <p:nvPr/>
        </p:nvSpPr>
        <p:spPr>
          <a:xfrm>
            <a:off x="430109" y="1007292"/>
            <a:ext cx="431803"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pic>
        <p:nvPicPr>
          <p:cNvPr id="648" name="Picture 4" descr="Picture 4"/>
          <p:cNvPicPr>
            <a:picLocks noChangeAspect="1"/>
          </p:cNvPicPr>
          <p:nvPr/>
        </p:nvPicPr>
        <p:blipFill>
          <a:blip r:embed="rId2">
            <a:extLst/>
          </a:blip>
          <a:stretch>
            <a:fillRect/>
          </a:stretch>
        </p:blipFill>
        <p:spPr>
          <a:xfrm>
            <a:off x="3810363" y="2952750"/>
            <a:ext cx="1581151" cy="952500"/>
          </a:xfrm>
          <a:prstGeom prst="rect">
            <a:avLst/>
          </a:prstGeom>
          <a:ln w="12700">
            <a:miter lim="400000"/>
          </a:ln>
        </p:spPr>
      </p:pic>
      <p:sp>
        <p:nvSpPr>
          <p:cNvPr id="649" name="矩形 6"/>
          <p:cNvSpPr txBox="1"/>
          <p:nvPr/>
        </p:nvSpPr>
        <p:spPr>
          <a:xfrm>
            <a:off x="405757" y="1772816"/>
            <a:ext cx="8390364" cy="8851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405E7E"/>
                </a:solidFill>
                <a:latin typeface="微软雅黑"/>
                <a:ea typeface="微软雅黑"/>
                <a:cs typeface="微软雅黑"/>
                <a:sym typeface="微软雅黑"/>
              </a:defRPr>
            </a:pPr>
            <a:r>
              <a:t>        set</a:t>
            </a:r>
            <a:r>
              <a:rPr>
                <a:solidFill>
                  <a:srgbClr val="191919"/>
                </a:solidFill>
              </a:rPr>
              <a:t>可以看成数学意义上的无序和无重复元素的集合，因此，两个</a:t>
            </a:r>
            <a:r>
              <a:t>set</a:t>
            </a:r>
            <a:r>
              <a:rPr>
                <a:solidFill>
                  <a:srgbClr val="191919"/>
                </a:solidFill>
              </a:rPr>
              <a:t>可以做数学意义上的交集、并集等操作：</a:t>
            </a:r>
          </a:p>
        </p:txBody>
      </p:sp>
      <p:sp>
        <p:nvSpPr>
          <p:cNvPr id="650" name="矩形 7"/>
          <p:cNvSpPr txBox="1"/>
          <p:nvPr/>
        </p:nvSpPr>
        <p:spPr>
          <a:xfrm>
            <a:off x="407768" y="4332123"/>
            <a:ext cx="8328464" cy="1361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405E7E"/>
                </a:solidFill>
                <a:latin typeface="微软雅黑"/>
                <a:ea typeface="微软雅黑"/>
                <a:cs typeface="微软雅黑"/>
                <a:sym typeface="微软雅黑"/>
              </a:defRPr>
            </a:pPr>
            <a:r>
              <a:t>        set</a:t>
            </a:r>
            <a:r>
              <a:rPr>
                <a:solidFill>
                  <a:srgbClr val="191919"/>
                </a:solidFill>
              </a:rPr>
              <a:t>和</a:t>
            </a:r>
            <a:r>
              <a:t>dict</a:t>
            </a:r>
            <a:r>
              <a:rPr>
                <a:solidFill>
                  <a:srgbClr val="191919"/>
                </a:solidFill>
              </a:rPr>
              <a:t>的唯一区别仅在于没有存储对应的</a:t>
            </a:r>
            <a:r>
              <a:t>value</a:t>
            </a:r>
            <a:r>
              <a:rPr>
                <a:solidFill>
                  <a:srgbClr val="191919"/>
                </a:solidFill>
              </a:rPr>
              <a:t>，但是，</a:t>
            </a:r>
            <a:r>
              <a:t>set</a:t>
            </a:r>
            <a:r>
              <a:rPr>
                <a:solidFill>
                  <a:srgbClr val="191919"/>
                </a:solidFill>
              </a:rPr>
              <a:t>的原理和</a:t>
            </a:r>
            <a:r>
              <a:t>dict</a:t>
            </a:r>
            <a:r>
              <a:rPr>
                <a:solidFill>
                  <a:srgbClr val="191919"/>
                </a:solidFill>
              </a:rPr>
              <a:t>一样，所以，同样不可以放入可变对象，因为无法判断两个可变对象是否相等，也就无法保证</a:t>
            </a:r>
            <a:r>
              <a:t>set</a:t>
            </a:r>
            <a:r>
              <a:rPr>
                <a:solidFill>
                  <a:srgbClr val="191919"/>
                </a:solidFill>
              </a:rPr>
              <a:t>内部“不会有重复元素”。试试把</a:t>
            </a:r>
            <a:r>
              <a:t>list</a:t>
            </a:r>
            <a:r>
              <a:rPr>
                <a:solidFill>
                  <a:srgbClr val="191919"/>
                </a:solidFill>
              </a:rPr>
              <a:t>放入</a:t>
            </a:r>
            <a:r>
              <a:t>set</a:t>
            </a:r>
            <a:r>
              <a:rPr>
                <a:solidFill>
                  <a:srgbClr val="191919"/>
                </a:solidFill>
              </a:rPr>
              <a:t>，看看是否会报错。</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2" name="3.3 输入和输出"/>
          <p:cNvSpPr txBox="1"/>
          <p:nvPr/>
        </p:nvSpPr>
        <p:spPr>
          <a:xfrm>
            <a:off x="-955" y="-14728"/>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4.4	</a:t>
            </a:r>
            <a:r>
              <a:t>使用</a:t>
            </a:r>
            <a:r>
              <a:t>dict</a:t>
            </a:r>
            <a:r>
              <a:t>和</a:t>
            </a:r>
            <a:r>
              <a:t>set</a:t>
            </a:r>
          </a:p>
        </p:txBody>
      </p:sp>
      <p:sp>
        <p:nvSpPr>
          <p:cNvPr id="653" name="输入："/>
          <p:cNvSpPr txBox="1"/>
          <p:nvPr/>
        </p:nvSpPr>
        <p:spPr>
          <a:xfrm>
            <a:off x="895610" y="754179"/>
            <a:ext cx="2530638" cy="510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不可变对象：</a:t>
            </a:r>
          </a:p>
        </p:txBody>
      </p:sp>
      <p:sp>
        <p:nvSpPr>
          <p:cNvPr id="654" name="形状"/>
          <p:cNvSpPr/>
          <p:nvPr/>
        </p:nvSpPr>
        <p:spPr>
          <a:xfrm>
            <a:off x="194574" y="799896"/>
            <a:ext cx="431803"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655" name="矩形 4"/>
          <p:cNvSpPr txBox="1"/>
          <p:nvPr/>
        </p:nvSpPr>
        <p:spPr>
          <a:xfrm>
            <a:off x="583720" y="1301054"/>
            <a:ext cx="3609267"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405E7E"/>
                </a:solidFill>
                <a:latin typeface="微软雅黑"/>
                <a:ea typeface="微软雅黑"/>
                <a:cs typeface="微软雅黑"/>
                <a:sym typeface="微软雅黑"/>
              </a:defRPr>
            </a:pPr>
            <a:r>
              <a:t>str</a:t>
            </a:r>
            <a:r>
              <a:rPr>
                <a:solidFill>
                  <a:srgbClr val="191919"/>
                </a:solidFill>
              </a:rPr>
              <a:t>是不变对象，而</a:t>
            </a:r>
            <a:r>
              <a:t>list</a:t>
            </a:r>
            <a:r>
              <a:rPr>
                <a:solidFill>
                  <a:srgbClr val="191919"/>
                </a:solidFill>
              </a:rPr>
              <a:t>是可变对象。</a:t>
            </a:r>
          </a:p>
        </p:txBody>
      </p:sp>
      <p:sp>
        <p:nvSpPr>
          <p:cNvPr id="656" name="矩形 5"/>
          <p:cNvSpPr txBox="1"/>
          <p:nvPr/>
        </p:nvSpPr>
        <p:spPr>
          <a:xfrm>
            <a:off x="526413" y="1882240"/>
            <a:ext cx="8229449"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191919"/>
                </a:solidFill>
                <a:latin typeface="微软雅黑"/>
                <a:ea typeface="微软雅黑"/>
                <a:cs typeface="微软雅黑"/>
                <a:sym typeface="微软雅黑"/>
              </a:defRPr>
            </a:pPr>
            <a:r>
              <a:t>对于可变对象，比如</a:t>
            </a:r>
            <a:r>
              <a:rPr>
                <a:solidFill>
                  <a:srgbClr val="405E7E"/>
                </a:solidFill>
              </a:rPr>
              <a:t>list</a:t>
            </a:r>
            <a:r>
              <a:t>，对</a:t>
            </a:r>
            <a:r>
              <a:rPr>
                <a:solidFill>
                  <a:srgbClr val="405E7E"/>
                </a:solidFill>
              </a:rPr>
              <a:t>list</a:t>
            </a:r>
            <a:r>
              <a:t>进行操作，</a:t>
            </a:r>
            <a:r>
              <a:rPr>
                <a:solidFill>
                  <a:srgbClr val="405E7E"/>
                </a:solidFill>
              </a:rPr>
              <a:t>list</a:t>
            </a:r>
            <a:r>
              <a:t>内部的内容是会变化的，比如：</a:t>
            </a:r>
          </a:p>
        </p:txBody>
      </p:sp>
      <p:pic>
        <p:nvPicPr>
          <p:cNvPr id="657" name="Picture 2" descr="Picture 2"/>
          <p:cNvPicPr>
            <a:picLocks noChangeAspect="1"/>
          </p:cNvPicPr>
          <p:nvPr/>
        </p:nvPicPr>
        <p:blipFill>
          <a:blip r:embed="rId2">
            <a:extLst/>
          </a:blip>
          <a:stretch>
            <a:fillRect/>
          </a:stretch>
        </p:blipFill>
        <p:spPr>
          <a:xfrm>
            <a:off x="3786187" y="2521483"/>
            <a:ext cx="1571626" cy="572581"/>
          </a:xfrm>
          <a:prstGeom prst="rect">
            <a:avLst/>
          </a:prstGeom>
          <a:ln w="12700">
            <a:miter lim="400000"/>
          </a:ln>
        </p:spPr>
      </p:pic>
      <p:sp>
        <p:nvSpPr>
          <p:cNvPr id="658" name="矩形 6"/>
          <p:cNvSpPr txBox="1"/>
          <p:nvPr/>
        </p:nvSpPr>
        <p:spPr>
          <a:xfrm>
            <a:off x="558006" y="3324366"/>
            <a:ext cx="6194969"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191919"/>
                </a:solidFill>
                <a:latin typeface="微软雅黑"/>
                <a:ea typeface="微软雅黑"/>
                <a:cs typeface="微软雅黑"/>
                <a:sym typeface="微软雅黑"/>
              </a:defRPr>
            </a:pPr>
            <a:r>
              <a:t>而对于不可变对象，比如</a:t>
            </a:r>
            <a:r>
              <a:rPr>
                <a:solidFill>
                  <a:srgbClr val="405E7E"/>
                </a:solidFill>
              </a:rPr>
              <a:t>str</a:t>
            </a:r>
            <a:r>
              <a:t>，对</a:t>
            </a:r>
            <a:r>
              <a:rPr>
                <a:solidFill>
                  <a:srgbClr val="405E7E"/>
                </a:solidFill>
              </a:rPr>
              <a:t>str</a:t>
            </a:r>
            <a:r>
              <a:t>进行操作呢：</a:t>
            </a:r>
          </a:p>
        </p:txBody>
      </p:sp>
      <p:pic>
        <p:nvPicPr>
          <p:cNvPr id="659" name="Picture 3" descr="Picture 3"/>
          <p:cNvPicPr>
            <a:picLocks noChangeAspect="1"/>
          </p:cNvPicPr>
          <p:nvPr/>
        </p:nvPicPr>
        <p:blipFill>
          <a:blip r:embed="rId3">
            <a:extLst/>
          </a:blip>
          <a:stretch>
            <a:fillRect/>
          </a:stretch>
        </p:blipFill>
        <p:spPr>
          <a:xfrm>
            <a:off x="3771970" y="4009809"/>
            <a:ext cx="1600059" cy="689257"/>
          </a:xfrm>
          <a:prstGeom prst="rect">
            <a:avLst/>
          </a:prstGeom>
          <a:ln w="12700">
            <a:miter lim="400000"/>
          </a:ln>
        </p:spPr>
      </p:pic>
      <p:sp>
        <p:nvSpPr>
          <p:cNvPr id="660" name="Rectangle 4"/>
          <p:cNvSpPr txBox="1"/>
          <p:nvPr/>
        </p:nvSpPr>
        <p:spPr>
          <a:xfrm>
            <a:off x="533375" y="4975567"/>
            <a:ext cx="8077250" cy="170815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nSpc>
                <a:spcPct val="150000"/>
              </a:lnSpc>
              <a:defRPr>
                <a:solidFill>
                  <a:srgbClr val="191919"/>
                </a:solidFill>
                <a:latin typeface="微软雅黑"/>
                <a:ea typeface="微软雅黑"/>
                <a:cs typeface="微软雅黑"/>
                <a:sym typeface="微软雅黑"/>
              </a:defRPr>
            </a:pPr>
            <a:r>
              <a:t>要始终牢记的是，</a:t>
            </a:r>
            <a:r>
              <a:rPr>
                <a:solidFill>
                  <a:srgbClr val="405E7E"/>
                </a:solidFill>
              </a:rPr>
              <a:t>a</a:t>
            </a:r>
            <a:r>
              <a:t>是变量，而</a:t>
            </a:r>
            <a:r>
              <a:rPr>
                <a:solidFill>
                  <a:srgbClr val="405E7E"/>
                </a:solidFill>
              </a:rPr>
              <a:t>'abc'</a:t>
            </a:r>
            <a:r>
              <a:t>才是字符串对象！有些时候，我们经常说，对象</a:t>
            </a:r>
            <a:r>
              <a:rPr>
                <a:solidFill>
                  <a:srgbClr val="405E7E"/>
                </a:solidFill>
              </a:rPr>
              <a:t>a</a:t>
            </a:r>
            <a:r>
              <a:t>的内容是</a:t>
            </a:r>
            <a:r>
              <a:rPr>
                <a:solidFill>
                  <a:srgbClr val="405E7E"/>
                </a:solidFill>
              </a:rPr>
              <a:t>'abc'</a:t>
            </a:r>
            <a:r>
              <a:t>，但其实是指，a本身是一个变量，它指向的对象的内容才是</a:t>
            </a:r>
            <a:r>
              <a:rPr>
                <a:solidFill>
                  <a:srgbClr val="405E7E"/>
                </a:solidFill>
              </a:rPr>
              <a:t>'abc'</a:t>
            </a:r>
            <a:r>
              <a:t>：</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2" name="3.3 输入和输出"/>
          <p:cNvSpPr txBox="1"/>
          <p:nvPr/>
        </p:nvSpPr>
        <p:spPr>
          <a:xfrm>
            <a:off x="-1590" y="-39493"/>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4.4	</a:t>
            </a:r>
            <a:r>
              <a:t>使用</a:t>
            </a:r>
            <a:r>
              <a:t>dict</a:t>
            </a:r>
            <a:r>
              <a:t>和</a:t>
            </a:r>
            <a:r>
              <a:t>set</a:t>
            </a:r>
          </a:p>
        </p:txBody>
      </p:sp>
      <p:sp>
        <p:nvSpPr>
          <p:cNvPr id="663" name="形状"/>
          <p:cNvSpPr/>
          <p:nvPr/>
        </p:nvSpPr>
        <p:spPr>
          <a:xfrm>
            <a:off x="183062" y="923669"/>
            <a:ext cx="431802"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664" name="输入："/>
          <p:cNvSpPr txBox="1"/>
          <p:nvPr/>
        </p:nvSpPr>
        <p:spPr>
          <a:xfrm>
            <a:off x="705720" y="924342"/>
            <a:ext cx="2530638" cy="510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不可变对象：</a:t>
            </a:r>
          </a:p>
        </p:txBody>
      </p:sp>
      <p:sp>
        <p:nvSpPr>
          <p:cNvPr id="665" name="文本框 6"/>
          <p:cNvSpPr txBox="1"/>
          <p:nvPr/>
        </p:nvSpPr>
        <p:spPr>
          <a:xfrm>
            <a:off x="600709" y="1920239"/>
            <a:ext cx="7822567" cy="374268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a:solidFill>
                  <a:srgbClr val="191919"/>
                </a:solidFill>
                <a:latin typeface="微软雅黑"/>
                <a:ea typeface="微软雅黑"/>
                <a:cs typeface="微软雅黑"/>
                <a:sym typeface="微软雅黑"/>
              </a:defRPr>
            </a:pPr>
            <a:r>
              <a:t>        当我们调用</a:t>
            </a:r>
            <a:r>
              <a:rPr>
                <a:solidFill>
                  <a:srgbClr val="405E7E"/>
                </a:solidFill>
              </a:rPr>
              <a:t>a.replace('a', 'A')</a:t>
            </a:r>
            <a:r>
              <a:t>时，实际上调用方法</a:t>
            </a:r>
            <a:r>
              <a:rPr>
                <a:solidFill>
                  <a:srgbClr val="405E7E"/>
                </a:solidFill>
              </a:rPr>
              <a:t>replace</a:t>
            </a:r>
            <a:r>
              <a:t>是作用在字符串对象</a:t>
            </a:r>
            <a:r>
              <a:rPr>
                <a:solidFill>
                  <a:srgbClr val="405E7E"/>
                </a:solidFill>
              </a:rPr>
              <a:t>'abc'</a:t>
            </a:r>
            <a:r>
              <a:t>上的，而这个方法虽然名字叫</a:t>
            </a:r>
            <a:r>
              <a:rPr>
                <a:solidFill>
                  <a:srgbClr val="405E7E"/>
                </a:solidFill>
              </a:rPr>
              <a:t>replace</a:t>
            </a:r>
            <a:r>
              <a:t>，但却没有改变字符串</a:t>
            </a:r>
            <a:r>
              <a:rPr>
                <a:solidFill>
                  <a:srgbClr val="405E7E"/>
                </a:solidFill>
              </a:rPr>
              <a:t>'abc'</a:t>
            </a:r>
            <a:r>
              <a:t>的内容。相反，</a:t>
            </a:r>
            <a:r>
              <a:rPr>
                <a:solidFill>
                  <a:srgbClr val="405E7E"/>
                </a:solidFill>
              </a:rPr>
              <a:t>replace</a:t>
            </a:r>
            <a:r>
              <a:t>方法创建了一个新字符串</a:t>
            </a:r>
            <a:r>
              <a:rPr>
                <a:solidFill>
                  <a:srgbClr val="405E7E"/>
                </a:solidFill>
              </a:rPr>
              <a:t>'Abc'</a:t>
            </a:r>
            <a:r>
              <a:t>并返回，如果我们用变量</a:t>
            </a:r>
            <a:r>
              <a:rPr>
                <a:solidFill>
                  <a:srgbClr val="405E7E"/>
                </a:solidFill>
              </a:rPr>
              <a:t>b</a:t>
            </a:r>
            <a:r>
              <a:t>指向该新字符串，就容易理解了，变量a仍指向原有的字符串</a:t>
            </a:r>
            <a:r>
              <a:rPr>
                <a:solidFill>
                  <a:srgbClr val="405E7E"/>
                </a:solidFill>
              </a:rPr>
              <a:t>'abc'</a:t>
            </a:r>
            <a:r>
              <a:t>，但变量</a:t>
            </a:r>
            <a:r>
              <a:rPr>
                <a:solidFill>
                  <a:srgbClr val="405E7E"/>
                </a:solidFill>
              </a:rPr>
              <a:t>b</a:t>
            </a:r>
            <a:r>
              <a:t>却指向新字符串</a:t>
            </a:r>
            <a:r>
              <a:rPr>
                <a:solidFill>
                  <a:srgbClr val="405E7E"/>
                </a:solidFill>
              </a:rPr>
              <a:t>'Abc'</a:t>
            </a:r>
            <a:r>
              <a:t>了：</a:t>
            </a:r>
          </a:p>
          <a:p>
            <a:pPr>
              <a:lnSpc>
                <a:spcPct val="150000"/>
              </a:lnSpc>
              <a:defRPr>
                <a:solidFill>
                  <a:srgbClr val="191919"/>
                </a:solidFill>
                <a:latin typeface="微软雅黑"/>
                <a:ea typeface="微软雅黑"/>
                <a:cs typeface="微软雅黑"/>
                <a:sym typeface="微软雅黑"/>
              </a:defRPr>
            </a:pPr>
            <a:r>
              <a:t>        </a:t>
            </a:r>
            <a:r>
              <a:t>所以，对于不变对象来说，调用对象自身的任意方法，也不会改变该对象自身的内容。相反，这些方法会创建新的对象并返回，这样，就保证了不可变对象本身永远是不可变的</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7"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4.5	</a:t>
            </a:r>
            <a:r>
              <a:t>条件判断</a:t>
            </a:r>
          </a:p>
        </p:txBody>
      </p:sp>
      <p:sp>
        <p:nvSpPr>
          <p:cNvPr id="668" name="输入："/>
          <p:cNvSpPr txBox="1"/>
          <p:nvPr/>
        </p:nvSpPr>
        <p:spPr>
          <a:xfrm>
            <a:off x="899591" y="755183"/>
            <a:ext cx="16281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条件判断：</a:t>
            </a:r>
          </a:p>
        </p:txBody>
      </p:sp>
      <p:sp>
        <p:nvSpPr>
          <p:cNvPr id="669" name="形状"/>
          <p:cNvSpPr/>
          <p:nvPr/>
        </p:nvSpPr>
        <p:spPr>
          <a:xfrm>
            <a:off x="296450" y="776462"/>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670" name="Rectangle 1"/>
          <p:cNvSpPr txBox="1"/>
          <p:nvPr/>
        </p:nvSpPr>
        <p:spPr>
          <a:xfrm>
            <a:off x="597339" y="1467839"/>
            <a:ext cx="7949322" cy="1170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nSpc>
                <a:spcPct val="120000"/>
              </a:lnSpc>
              <a:defRPr>
                <a:solidFill>
                  <a:srgbClr val="191919"/>
                </a:solidFill>
                <a:latin typeface="微软雅黑"/>
                <a:ea typeface="微软雅黑"/>
                <a:cs typeface="微软雅黑"/>
                <a:sym typeface="微软雅黑"/>
              </a:defRPr>
            </a:pPr>
            <a:r>
              <a:t>        计算机之所以能做很多自动化的任务，因为它可以自己做条件判断。</a:t>
            </a:r>
          </a:p>
          <a:p>
            <a:pPr>
              <a:lnSpc>
                <a:spcPct val="120000"/>
              </a:lnSpc>
              <a:defRPr>
                <a:solidFill>
                  <a:srgbClr val="191919"/>
                </a:solidFill>
                <a:latin typeface="微软雅黑"/>
                <a:ea typeface="微软雅黑"/>
                <a:cs typeface="微软雅黑"/>
                <a:sym typeface="微软雅黑"/>
              </a:defRPr>
            </a:pPr>
            <a:r>
              <a:t>        比如，输入用户年龄，根据年龄打印不同的内容，在Python程序中，用</a:t>
            </a:r>
            <a:r>
              <a:rPr>
                <a:solidFill>
                  <a:srgbClr val="405E7E"/>
                </a:solidFill>
              </a:rPr>
              <a:t>if</a:t>
            </a:r>
            <a:r>
              <a:t>语句实现。</a:t>
            </a:r>
          </a:p>
        </p:txBody>
      </p:sp>
      <p:sp>
        <p:nvSpPr>
          <p:cNvPr id="671" name="age = 20…"/>
          <p:cNvSpPr txBox="1"/>
          <p:nvPr/>
        </p:nvSpPr>
        <p:spPr>
          <a:xfrm>
            <a:off x="2578902" y="2291950"/>
            <a:ext cx="3762261" cy="10417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age </a:t>
            </a:r>
            <a:r>
              <a:rPr>
                <a:solidFill>
                  <a:srgbClr val="666600"/>
                </a:solidFill>
              </a:rPr>
              <a:t>=</a:t>
            </a:r>
            <a:r>
              <a:t> </a:t>
            </a:r>
            <a:r>
              <a:rPr>
                <a:solidFill>
                  <a:srgbClr val="006666"/>
                </a:solidFill>
              </a:rPr>
              <a:t>20</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if</a:t>
            </a:r>
            <a:r>
              <a:rPr>
                <a:solidFill>
                  <a:srgbClr val="668099">
                    <a:alpha val="40000"/>
                  </a:srgbClr>
                </a:solidFill>
              </a:rPr>
              <a:t> age </a:t>
            </a:r>
            <a:r>
              <a:rPr>
                <a:solidFill>
                  <a:srgbClr val="666600"/>
                </a:solidFill>
              </a:rPr>
              <a:t>&gt;=</a:t>
            </a:r>
            <a:r>
              <a:rPr>
                <a:solidFill>
                  <a:srgbClr val="668099">
                    <a:alpha val="40000"/>
                  </a:srgbClr>
                </a:solidFill>
              </a:rPr>
              <a:t> </a:t>
            </a:r>
            <a:r>
              <a:rPr>
                <a:solidFill>
                  <a:srgbClr val="006666"/>
                </a:solidFill>
              </a:rPr>
              <a:t>18</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'your age is'</a:t>
            </a:r>
            <a:r>
              <a:rPr>
                <a:solidFill>
                  <a:srgbClr val="666600"/>
                </a:solidFill>
              </a:rPr>
              <a:t>,</a:t>
            </a:r>
            <a:r>
              <a:rPr>
                <a:solidFill>
                  <a:srgbClr val="668099">
                    <a:alpha val="40000"/>
                  </a:srgbClr>
                </a:solidFill>
              </a:rPr>
              <a:t> age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'adult'</a:t>
            </a:r>
            <a:r>
              <a:rPr>
                <a:solidFill>
                  <a:srgbClr val="666600"/>
                </a:solidFill>
              </a:rPr>
              <a:t>)</a:t>
            </a:r>
          </a:p>
        </p:txBody>
      </p:sp>
      <p:sp>
        <p:nvSpPr>
          <p:cNvPr id="672" name="根据Python的缩进规则，如果if语句判断是True，就把缩进的两行print语句执行了，否则，什么也不做。也可以给if添加一个else语句，意思是，如果if判断是False，不要执行if的内容，去把else执行了："/>
          <p:cNvSpPr txBox="1"/>
          <p:nvPr/>
        </p:nvSpPr>
        <p:spPr>
          <a:xfrm>
            <a:off x="504766" y="3420926"/>
            <a:ext cx="8134468" cy="1170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20000"/>
              </a:lnSpc>
              <a:defRPr>
                <a:solidFill>
                  <a:srgbClr val="191919"/>
                </a:solidFill>
                <a:latin typeface="微软雅黑"/>
                <a:ea typeface="微软雅黑"/>
                <a:cs typeface="微软雅黑"/>
                <a:sym typeface="微软雅黑"/>
              </a:defRPr>
            </a:pPr>
            <a:r>
              <a:t>         根据Python的缩进规则，如果</a:t>
            </a:r>
            <a:r>
              <a:rPr>
                <a:solidFill>
                  <a:srgbClr val="405E7E"/>
                </a:solidFill>
              </a:rPr>
              <a:t>if</a:t>
            </a:r>
            <a:r>
              <a:t>语句判断是</a:t>
            </a:r>
            <a:r>
              <a:rPr>
                <a:solidFill>
                  <a:srgbClr val="405E7E"/>
                </a:solidFill>
              </a:rPr>
              <a:t>True</a:t>
            </a:r>
            <a:r>
              <a:t>，就把缩进的两行</a:t>
            </a:r>
            <a:r>
              <a:rPr>
                <a:solidFill>
                  <a:schemeClr val="accent2">
                    <a:satOff val="-67193"/>
                    <a:lumOff val="20931"/>
                  </a:schemeClr>
                </a:solidFill>
              </a:rPr>
              <a:t>print</a:t>
            </a:r>
            <a:r>
              <a:t>语句执行了，否则，什么也不做。也可以给</a:t>
            </a:r>
            <a:r>
              <a:rPr>
                <a:solidFill>
                  <a:srgbClr val="405E7E"/>
                </a:solidFill>
              </a:rPr>
              <a:t>if</a:t>
            </a:r>
            <a:r>
              <a:t>添加一个</a:t>
            </a:r>
            <a:r>
              <a:rPr>
                <a:solidFill>
                  <a:srgbClr val="405E7E"/>
                </a:solidFill>
              </a:rPr>
              <a:t>else</a:t>
            </a:r>
            <a:r>
              <a:t>语句，意思是，如果</a:t>
            </a:r>
            <a:r>
              <a:rPr>
                <a:solidFill>
                  <a:srgbClr val="405E7E"/>
                </a:solidFill>
              </a:rPr>
              <a:t>if</a:t>
            </a:r>
            <a:r>
              <a:t>判断是</a:t>
            </a:r>
            <a:r>
              <a:rPr>
                <a:solidFill>
                  <a:srgbClr val="405E7E"/>
                </a:solidFill>
              </a:rPr>
              <a:t>False</a:t>
            </a:r>
            <a:r>
              <a:t>，不要执行if的内容，去把</a:t>
            </a:r>
            <a:r>
              <a:rPr>
                <a:solidFill>
                  <a:srgbClr val="405E7E"/>
                </a:solidFill>
              </a:rPr>
              <a:t>else</a:t>
            </a:r>
            <a:r>
              <a:t>执行了：</a:t>
            </a:r>
          </a:p>
        </p:txBody>
      </p:sp>
      <p:sp>
        <p:nvSpPr>
          <p:cNvPr id="673" name="age = 3…"/>
          <p:cNvSpPr txBox="1"/>
          <p:nvPr/>
        </p:nvSpPr>
        <p:spPr>
          <a:xfrm>
            <a:off x="2690869" y="4679048"/>
            <a:ext cx="3762262" cy="17656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age </a:t>
            </a:r>
            <a:r>
              <a:rPr>
                <a:solidFill>
                  <a:srgbClr val="666600"/>
                </a:solidFill>
              </a:rPr>
              <a:t>=</a:t>
            </a:r>
            <a:r>
              <a:t> </a:t>
            </a:r>
            <a:r>
              <a:rPr>
                <a:solidFill>
                  <a:srgbClr val="006666"/>
                </a:solidFill>
              </a:rPr>
              <a:t>3</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if</a:t>
            </a:r>
            <a:r>
              <a:rPr>
                <a:solidFill>
                  <a:srgbClr val="668099">
                    <a:alpha val="40000"/>
                  </a:srgbClr>
                </a:solidFill>
              </a:rPr>
              <a:t> age </a:t>
            </a:r>
            <a:r>
              <a:rPr>
                <a:solidFill>
                  <a:srgbClr val="666600"/>
                </a:solidFill>
              </a:rPr>
              <a:t>&gt;=</a:t>
            </a:r>
            <a:r>
              <a:rPr>
                <a:solidFill>
                  <a:srgbClr val="668099">
                    <a:alpha val="40000"/>
                  </a:srgbClr>
                </a:solidFill>
              </a:rPr>
              <a:t> </a:t>
            </a:r>
            <a:r>
              <a:rPr>
                <a:solidFill>
                  <a:srgbClr val="006666"/>
                </a:solidFill>
              </a:rPr>
              <a:t>18</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'your age is'</a:t>
            </a:r>
            <a:r>
              <a:rPr>
                <a:solidFill>
                  <a:srgbClr val="666600"/>
                </a:solidFill>
              </a:rPr>
              <a:t>,</a:t>
            </a:r>
            <a:r>
              <a:rPr>
                <a:solidFill>
                  <a:srgbClr val="668099">
                    <a:alpha val="40000"/>
                  </a:srgbClr>
                </a:solidFill>
              </a:rPr>
              <a:t> age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'adult'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else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'your age is'</a:t>
            </a:r>
            <a:r>
              <a:rPr>
                <a:solidFill>
                  <a:srgbClr val="666600"/>
                </a:solidFill>
              </a:rPr>
              <a:t>,</a:t>
            </a:r>
            <a:r>
              <a:rPr>
                <a:solidFill>
                  <a:srgbClr val="668099">
                    <a:alpha val="40000"/>
                  </a:srgbClr>
                </a:solidFill>
              </a:rPr>
              <a:t> age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'teenager'</a:t>
            </a:r>
            <a:r>
              <a:rPr>
                <a:solidFill>
                  <a:srgbClr val="666600"/>
                </a:solidFill>
              </a:rPr>
              <a:t>)</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5"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4.5	</a:t>
            </a:r>
            <a:r>
              <a:t>条件判断</a:t>
            </a:r>
          </a:p>
        </p:txBody>
      </p:sp>
      <p:sp>
        <p:nvSpPr>
          <p:cNvPr id="676" name="Rectangle 4"/>
          <p:cNvSpPr txBox="1"/>
          <p:nvPr/>
        </p:nvSpPr>
        <p:spPr>
          <a:xfrm>
            <a:off x="881558" y="1421466"/>
            <a:ext cx="3096346" cy="408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a:solidFill>
                  <a:srgbClr val="191919"/>
                </a:solidFill>
                <a:latin typeface="微软雅黑"/>
                <a:ea typeface="微软雅黑"/>
                <a:cs typeface="微软雅黑"/>
                <a:sym typeface="微软雅黑"/>
              </a:defRPr>
            </a:pPr>
            <a:r>
              <a:t>可以用</a:t>
            </a:r>
            <a:r>
              <a:rPr>
                <a:solidFill>
                  <a:srgbClr val="405E7E"/>
                </a:solidFill>
              </a:rPr>
              <a:t>elif</a:t>
            </a:r>
            <a:r>
              <a:t>做更细致的判断： </a:t>
            </a:r>
          </a:p>
        </p:txBody>
      </p:sp>
      <p:sp>
        <p:nvSpPr>
          <p:cNvPr id="677" name="输入："/>
          <p:cNvSpPr txBox="1"/>
          <p:nvPr/>
        </p:nvSpPr>
        <p:spPr>
          <a:xfrm>
            <a:off x="899591" y="755183"/>
            <a:ext cx="16281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条件判断：</a:t>
            </a:r>
          </a:p>
        </p:txBody>
      </p:sp>
      <p:sp>
        <p:nvSpPr>
          <p:cNvPr id="678" name="形状"/>
          <p:cNvSpPr/>
          <p:nvPr/>
        </p:nvSpPr>
        <p:spPr>
          <a:xfrm>
            <a:off x="296450" y="776462"/>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679" name="age = 3…"/>
          <p:cNvSpPr txBox="1"/>
          <p:nvPr/>
        </p:nvSpPr>
        <p:spPr>
          <a:xfrm>
            <a:off x="3117658" y="1945364"/>
            <a:ext cx="2908683" cy="17656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age </a:t>
            </a:r>
            <a:r>
              <a:rPr>
                <a:solidFill>
                  <a:srgbClr val="666600"/>
                </a:solidFill>
              </a:rPr>
              <a:t>=</a:t>
            </a:r>
            <a:r>
              <a:t> </a:t>
            </a:r>
            <a:r>
              <a:rPr>
                <a:solidFill>
                  <a:srgbClr val="006666"/>
                </a:solidFill>
              </a:rPr>
              <a:t>3</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if</a:t>
            </a:r>
            <a:r>
              <a:rPr>
                <a:solidFill>
                  <a:srgbClr val="668099">
                    <a:alpha val="40000"/>
                  </a:srgbClr>
                </a:solidFill>
              </a:rPr>
              <a:t> age </a:t>
            </a:r>
            <a:r>
              <a:rPr>
                <a:solidFill>
                  <a:srgbClr val="666600"/>
                </a:solidFill>
              </a:rPr>
              <a:t>&gt;=</a:t>
            </a:r>
            <a:r>
              <a:rPr>
                <a:solidFill>
                  <a:srgbClr val="668099">
                    <a:alpha val="40000"/>
                  </a:srgbClr>
                </a:solidFill>
              </a:rPr>
              <a:t> </a:t>
            </a:r>
            <a:r>
              <a:rPr>
                <a:solidFill>
                  <a:srgbClr val="006666"/>
                </a:solidFill>
              </a:rPr>
              <a:t>18</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'adult'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elif</a:t>
            </a:r>
            <a:r>
              <a:rPr>
                <a:solidFill>
                  <a:srgbClr val="668099">
                    <a:alpha val="40000"/>
                  </a:srgbClr>
                </a:solidFill>
              </a:rPr>
              <a:t> age </a:t>
            </a:r>
            <a:r>
              <a:rPr>
                <a:solidFill>
                  <a:srgbClr val="666600"/>
                </a:solidFill>
              </a:rPr>
              <a:t>&gt;=</a:t>
            </a:r>
            <a:r>
              <a:rPr>
                <a:solidFill>
                  <a:srgbClr val="668099">
                    <a:alpha val="40000"/>
                  </a:srgbClr>
                </a:solidFill>
              </a:rPr>
              <a:t> </a:t>
            </a:r>
            <a:r>
              <a:rPr>
                <a:solidFill>
                  <a:srgbClr val="006666"/>
                </a:solidFill>
              </a:rPr>
              <a:t>6</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'teenager'</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else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'kid'</a:t>
            </a:r>
            <a:r>
              <a:rPr>
                <a:solidFill>
                  <a:srgbClr val="666600"/>
                </a:solidFill>
              </a:rPr>
              <a:t>)</a:t>
            </a:r>
          </a:p>
        </p:txBody>
      </p:sp>
      <p:sp>
        <p:nvSpPr>
          <p:cNvPr id="680" name="elif是else if的缩写，完全可以有多个elif，所以if语句的完整形式就是："/>
          <p:cNvSpPr txBox="1"/>
          <p:nvPr/>
        </p:nvSpPr>
        <p:spPr>
          <a:xfrm>
            <a:off x="824228" y="3734085"/>
            <a:ext cx="7115062"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405E7E"/>
                </a:solidFill>
                <a:latin typeface="微软雅黑"/>
                <a:ea typeface="微软雅黑"/>
                <a:cs typeface="微软雅黑"/>
                <a:sym typeface="微软雅黑"/>
              </a:defRPr>
            </a:pPr>
            <a:r>
              <a:t>elif</a:t>
            </a:r>
            <a:r>
              <a:rPr>
                <a:solidFill>
                  <a:srgbClr val="191919"/>
                </a:solidFill>
              </a:rPr>
              <a:t>是</a:t>
            </a:r>
            <a:r>
              <a:t>else if</a:t>
            </a:r>
            <a:r>
              <a:rPr>
                <a:solidFill>
                  <a:srgbClr val="191919"/>
                </a:solidFill>
              </a:rPr>
              <a:t>的缩写，完全可以有多个</a:t>
            </a:r>
            <a:r>
              <a:t>elif</a:t>
            </a:r>
            <a:r>
              <a:rPr>
                <a:solidFill>
                  <a:srgbClr val="191919"/>
                </a:solidFill>
              </a:rPr>
              <a:t>，所以</a:t>
            </a:r>
            <a:r>
              <a:t>if</a:t>
            </a:r>
            <a:r>
              <a:rPr>
                <a:solidFill>
                  <a:srgbClr val="191919"/>
                </a:solidFill>
              </a:rPr>
              <a:t>语句的完整形式就是：</a:t>
            </a:r>
          </a:p>
        </p:txBody>
      </p:sp>
      <p:sp>
        <p:nvSpPr>
          <p:cNvPr id="681" name="if &lt;条件判断1&gt;:…"/>
          <p:cNvSpPr txBox="1"/>
          <p:nvPr/>
        </p:nvSpPr>
        <p:spPr>
          <a:xfrm>
            <a:off x="3348894" y="4322215"/>
            <a:ext cx="2446212" cy="219981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if</a:t>
            </a:r>
            <a:r>
              <a:rPr>
                <a:solidFill>
                  <a:srgbClr val="668099">
                    <a:alpha val="40000"/>
                  </a:srgbClr>
                </a:solidFill>
              </a:rPr>
              <a:t> </a:t>
            </a:r>
            <a:r>
              <a:rPr>
                <a:solidFill>
                  <a:srgbClr val="666600"/>
                </a:solidFill>
              </a:rPr>
              <a:t>&lt;条件判断</a:t>
            </a:r>
            <a:r>
              <a:rPr>
                <a:solidFill>
                  <a:srgbClr val="006666"/>
                </a:solidFill>
              </a:rPr>
              <a:t>1</a:t>
            </a:r>
            <a:r>
              <a:rPr>
                <a:solidFill>
                  <a:srgbClr val="666600"/>
                </a:solidFill>
              </a:rPr>
              <a:t>&gt;: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666600"/>
                </a:solidFill>
              </a:rPr>
              <a:t>&lt;执行</a:t>
            </a:r>
            <a:r>
              <a:rPr>
                <a:solidFill>
                  <a:srgbClr val="006666"/>
                </a:solidFill>
              </a:rPr>
              <a:t>1</a:t>
            </a:r>
            <a:r>
              <a:rPr>
                <a:solidFill>
                  <a:srgbClr val="666600"/>
                </a:solidFill>
              </a:rPr>
              <a:t>&gt;</a:t>
            </a:r>
            <a:r>
              <a:t> </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elif</a:t>
            </a:r>
            <a:r>
              <a:rPr>
                <a:solidFill>
                  <a:srgbClr val="668099">
                    <a:alpha val="40000"/>
                  </a:srgbClr>
                </a:solidFill>
              </a:rPr>
              <a:t> </a:t>
            </a:r>
            <a:r>
              <a:rPr>
                <a:solidFill>
                  <a:srgbClr val="666600"/>
                </a:solidFill>
              </a:rPr>
              <a:t>&lt;条件判断</a:t>
            </a:r>
            <a:r>
              <a:rPr>
                <a:solidFill>
                  <a:srgbClr val="006666"/>
                </a:solidFill>
              </a:rPr>
              <a:t>2</a:t>
            </a:r>
            <a:r>
              <a:rPr>
                <a:solidFill>
                  <a:srgbClr val="666600"/>
                </a:solidFill>
              </a:rPr>
              <a:t>&gt;:</a:t>
            </a:r>
            <a:r>
              <a:rPr>
                <a:solidFill>
                  <a:srgbClr val="668099">
                    <a:alpha val="40000"/>
                  </a:srgbClr>
                </a:solidFill>
              </a:rPr>
              <a:t> </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666600"/>
                </a:solidFill>
              </a:rPr>
              <a:t>&lt;执行</a:t>
            </a:r>
            <a:r>
              <a:rPr>
                <a:solidFill>
                  <a:srgbClr val="006666"/>
                </a:solidFill>
              </a:rPr>
              <a:t>2</a:t>
            </a:r>
            <a:r>
              <a:rPr>
                <a:solidFill>
                  <a:srgbClr val="666600"/>
                </a:solidFill>
              </a:rPr>
              <a:t>&gt;</a:t>
            </a:r>
            <a:r>
              <a:t> </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elif</a:t>
            </a:r>
            <a:r>
              <a:rPr>
                <a:solidFill>
                  <a:srgbClr val="668099">
                    <a:alpha val="40000"/>
                  </a:srgbClr>
                </a:solidFill>
              </a:rPr>
              <a:t> </a:t>
            </a:r>
            <a:r>
              <a:rPr>
                <a:solidFill>
                  <a:srgbClr val="666600"/>
                </a:solidFill>
              </a:rPr>
              <a:t>&lt;条件判断</a:t>
            </a:r>
            <a:r>
              <a:rPr>
                <a:solidFill>
                  <a:srgbClr val="006666"/>
                </a:solidFill>
              </a:rPr>
              <a:t>3</a:t>
            </a:r>
            <a:r>
              <a:rPr>
                <a:solidFill>
                  <a:srgbClr val="666600"/>
                </a:solidFill>
              </a:rPr>
              <a:t>&gt;:</a:t>
            </a:r>
            <a:r>
              <a:rPr>
                <a:solidFill>
                  <a:srgbClr val="668099">
                    <a:alpha val="40000"/>
                  </a:srgbClr>
                </a:solidFill>
              </a:rPr>
              <a:t> </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666600"/>
                </a:solidFill>
              </a:rPr>
              <a:t>&lt;执行</a:t>
            </a:r>
            <a:r>
              <a:rPr>
                <a:solidFill>
                  <a:srgbClr val="006666"/>
                </a:solidFill>
              </a:rPr>
              <a:t>3</a:t>
            </a:r>
            <a:r>
              <a:rPr>
                <a:solidFill>
                  <a:srgbClr val="666600"/>
                </a:solidFill>
              </a:rPr>
              <a:t>&gt;</a:t>
            </a:r>
            <a:r>
              <a:t> </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else</a:t>
            </a:r>
            <a:r>
              <a:rPr>
                <a:solidFill>
                  <a:srgbClr val="666600"/>
                </a:solidFill>
              </a:rPr>
              <a:t>:</a:t>
            </a:r>
            <a:r>
              <a:rPr>
                <a:solidFill>
                  <a:srgbClr val="668099">
                    <a:alpha val="40000"/>
                  </a:srgbClr>
                </a:solidFill>
              </a:rPr>
              <a:t> </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666600"/>
                </a:solidFill>
              </a:rPr>
              <a:t>&lt;执行</a:t>
            </a:r>
            <a:r>
              <a:rPr>
                <a:solidFill>
                  <a:srgbClr val="006666"/>
                </a:solidFill>
              </a:rPr>
              <a:t>4</a:t>
            </a:r>
            <a:r>
              <a:rPr>
                <a:solidFill>
                  <a:srgbClr val="666600"/>
                </a:solidFill>
              </a:rPr>
              <a:t>&gt;</a:t>
            </a:r>
            <a:r>
              <a:t> </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3"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4.5	</a:t>
            </a:r>
            <a:r>
              <a:t>条件判断</a:t>
            </a:r>
          </a:p>
        </p:txBody>
      </p:sp>
      <p:sp>
        <p:nvSpPr>
          <p:cNvPr id="684" name="输入："/>
          <p:cNvSpPr txBox="1"/>
          <p:nvPr/>
        </p:nvSpPr>
        <p:spPr>
          <a:xfrm>
            <a:off x="899591" y="755183"/>
            <a:ext cx="16281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条件判断：</a:t>
            </a:r>
          </a:p>
        </p:txBody>
      </p:sp>
      <p:sp>
        <p:nvSpPr>
          <p:cNvPr id="685" name="形状"/>
          <p:cNvSpPr/>
          <p:nvPr/>
        </p:nvSpPr>
        <p:spPr>
          <a:xfrm>
            <a:off x="296450" y="776462"/>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686" name="Rectangle 2"/>
          <p:cNvSpPr txBox="1"/>
          <p:nvPr/>
        </p:nvSpPr>
        <p:spPr>
          <a:xfrm>
            <a:off x="514648" y="1421466"/>
            <a:ext cx="8114704" cy="726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a:solidFill>
                  <a:srgbClr val="191919"/>
                </a:solidFill>
                <a:latin typeface="微软雅黑"/>
                <a:ea typeface="微软雅黑"/>
                <a:cs typeface="微软雅黑"/>
                <a:sym typeface="微软雅黑"/>
              </a:defRPr>
            </a:pPr>
            <a:r>
              <a:t>        if语句执行有个特点，它是从上往下判断，如果在某个判断上是</a:t>
            </a:r>
            <a:r>
              <a:rPr>
                <a:solidFill>
                  <a:srgbClr val="405E7E"/>
                </a:solidFill>
              </a:rPr>
              <a:t>True</a:t>
            </a:r>
            <a:r>
              <a:t>，把该判断对应的语句执行后，就忽略掉剩下的</a:t>
            </a:r>
            <a:r>
              <a:rPr>
                <a:solidFill>
                  <a:srgbClr val="405E7E"/>
                </a:solidFill>
              </a:rPr>
              <a:t>elif</a:t>
            </a:r>
            <a:r>
              <a:t>和</a:t>
            </a:r>
            <a:r>
              <a:rPr>
                <a:solidFill>
                  <a:srgbClr val="405E7E"/>
                </a:solidFill>
              </a:rPr>
              <a:t>else </a:t>
            </a:r>
          </a:p>
        </p:txBody>
      </p:sp>
      <p:sp>
        <p:nvSpPr>
          <p:cNvPr id="687" name="Rectangle 3"/>
          <p:cNvSpPr txBox="1"/>
          <p:nvPr/>
        </p:nvSpPr>
        <p:spPr>
          <a:xfrm>
            <a:off x="957698" y="4068355"/>
            <a:ext cx="6197857" cy="408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a:solidFill>
                  <a:srgbClr val="191919"/>
                </a:solidFill>
                <a:latin typeface="微软雅黑"/>
                <a:ea typeface="微软雅黑"/>
                <a:cs typeface="微软雅黑"/>
                <a:sym typeface="微软雅黑"/>
              </a:defRPr>
            </a:lvl1pPr>
          </a:lstStyle>
          <a:p>
            <a:pPr/>
            <a:r>
              <a:t>if判断条件还可以简写，比如写： </a:t>
            </a:r>
          </a:p>
        </p:txBody>
      </p:sp>
      <p:sp>
        <p:nvSpPr>
          <p:cNvPr id="688" name="Rectangle 4"/>
          <p:cNvSpPr txBox="1"/>
          <p:nvPr/>
        </p:nvSpPr>
        <p:spPr>
          <a:xfrm>
            <a:off x="3280462" y="4554672"/>
            <a:ext cx="4923622" cy="46775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buSzPct val="100000"/>
              <a:buAutoNum type="arabicPeriod" startAt="1"/>
              <a:defRPr sz="1400">
                <a:solidFill>
                  <a:srgbClr val="000088"/>
                </a:solidFill>
                <a:latin typeface="Monaco"/>
                <a:ea typeface="Monaco"/>
                <a:cs typeface="Monaco"/>
                <a:sym typeface="Monaco"/>
              </a:defRPr>
            </a:pPr>
            <a:r>
              <a:t>if</a:t>
            </a:r>
            <a:r>
              <a:rPr>
                <a:solidFill>
                  <a:srgbClr val="000000"/>
                </a:solidFill>
              </a:rPr>
              <a:t> x</a:t>
            </a:r>
            <a:r>
              <a:rPr>
                <a:solidFill>
                  <a:srgbClr val="666600"/>
                </a:solidFill>
              </a:rPr>
              <a:t>:</a:t>
            </a:r>
            <a:r>
              <a:rPr>
                <a:solidFill>
                  <a:srgbClr val="000000"/>
                </a:solidFill>
              </a:rPr>
              <a:t> </a:t>
            </a:r>
          </a:p>
          <a:p>
            <a:pPr>
              <a:buSzPct val="100000"/>
              <a:buAutoNum type="arabicPeriod" startAt="1"/>
              <a:defRPr sz="1400">
                <a:solidFill>
                  <a:srgbClr val="666600"/>
                </a:solidFill>
                <a:latin typeface="Monaco"/>
                <a:ea typeface="Monaco"/>
                <a:cs typeface="Monaco"/>
                <a:sym typeface="Monaco"/>
              </a:defRPr>
            </a:pPr>
            <a:r>
              <a:t>...</a:t>
            </a:r>
            <a:r>
              <a:rPr>
                <a:solidFill>
                  <a:srgbClr val="000000"/>
                </a:solidFill>
              </a:rPr>
              <a:t> </a:t>
            </a:r>
            <a:r>
              <a:rPr>
                <a:solidFill>
                  <a:srgbClr val="000088"/>
                </a:solidFill>
              </a:rPr>
              <a:t>print</a:t>
            </a:r>
            <a:r>
              <a:t>(</a:t>
            </a:r>
            <a:r>
              <a:rPr>
                <a:solidFill>
                  <a:srgbClr val="008800"/>
                </a:solidFill>
              </a:rPr>
              <a:t>'True'</a:t>
            </a:r>
            <a:r>
              <a:t>)</a:t>
            </a:r>
          </a:p>
        </p:txBody>
      </p:sp>
      <p:sp>
        <p:nvSpPr>
          <p:cNvPr id="689" name="Rectangle 5"/>
          <p:cNvSpPr txBox="1"/>
          <p:nvPr/>
        </p:nvSpPr>
        <p:spPr>
          <a:xfrm>
            <a:off x="906828" y="5191103"/>
            <a:ext cx="7610263"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p>
            <a:pPr>
              <a:defRPr>
                <a:solidFill>
                  <a:srgbClr val="191919"/>
                </a:solidFill>
                <a:latin typeface="微软雅黑"/>
                <a:ea typeface="微软雅黑"/>
                <a:cs typeface="微软雅黑"/>
                <a:sym typeface="微软雅黑"/>
              </a:defRPr>
            </a:pPr>
            <a:r>
              <a:t>只要</a:t>
            </a:r>
            <a:r>
              <a:rPr>
                <a:solidFill>
                  <a:srgbClr val="405E7E"/>
                </a:solidFill>
              </a:rPr>
              <a:t>x</a:t>
            </a:r>
            <a:r>
              <a:t>是非零数值、非空字符串、非空list等，就判断为</a:t>
            </a:r>
            <a:r>
              <a:rPr>
                <a:solidFill>
                  <a:srgbClr val="405E7E"/>
                </a:solidFill>
              </a:rPr>
              <a:t>True</a:t>
            </a:r>
            <a:r>
              <a:t>，否则为</a:t>
            </a:r>
            <a:r>
              <a:rPr>
                <a:solidFill>
                  <a:srgbClr val="405E7E"/>
                </a:solidFill>
              </a:rPr>
              <a:t>False</a:t>
            </a:r>
            <a:r>
              <a:rPr sz="1000">
                <a:latin typeface="Helvetica Neue"/>
                <a:ea typeface="Helvetica Neue"/>
                <a:cs typeface="Helvetica Neue"/>
                <a:sym typeface="Helvetica Neue"/>
              </a:rPr>
              <a:t>。</a:t>
            </a:r>
            <a:r>
              <a:rPr sz="600">
                <a:latin typeface="Arial"/>
                <a:ea typeface="Arial"/>
                <a:cs typeface="Arial"/>
                <a:sym typeface="Arial"/>
              </a:rPr>
              <a:t> </a:t>
            </a:r>
          </a:p>
        </p:txBody>
      </p:sp>
      <p:sp>
        <p:nvSpPr>
          <p:cNvPr id="690" name="age = 20…"/>
          <p:cNvSpPr txBox="1"/>
          <p:nvPr/>
        </p:nvSpPr>
        <p:spPr>
          <a:xfrm>
            <a:off x="3117658" y="2225283"/>
            <a:ext cx="2908683" cy="17656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age </a:t>
            </a:r>
            <a:r>
              <a:rPr>
                <a:solidFill>
                  <a:srgbClr val="666600"/>
                </a:solidFill>
              </a:rPr>
              <a:t>=</a:t>
            </a:r>
            <a:r>
              <a:t> </a:t>
            </a:r>
            <a:r>
              <a:rPr>
                <a:solidFill>
                  <a:srgbClr val="006666"/>
                </a:solidFill>
              </a:rPr>
              <a:t>20</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if</a:t>
            </a:r>
            <a:r>
              <a:rPr>
                <a:solidFill>
                  <a:srgbClr val="668099">
                    <a:alpha val="40000"/>
                  </a:srgbClr>
                </a:solidFill>
              </a:rPr>
              <a:t> age </a:t>
            </a:r>
            <a:r>
              <a:rPr>
                <a:solidFill>
                  <a:srgbClr val="666600"/>
                </a:solidFill>
              </a:rPr>
              <a:t>&gt;=</a:t>
            </a:r>
            <a:r>
              <a:rPr>
                <a:solidFill>
                  <a:srgbClr val="668099">
                    <a:alpha val="40000"/>
                  </a:srgbClr>
                </a:solidFill>
              </a:rPr>
              <a:t> </a:t>
            </a:r>
            <a:r>
              <a:rPr>
                <a:solidFill>
                  <a:srgbClr val="006666"/>
                </a:solidFill>
              </a:rPr>
              <a:t>6</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print</a:t>
            </a:r>
            <a:r>
              <a:rPr>
                <a:solidFill>
                  <a:srgbClr val="666600"/>
                </a:solidFill>
              </a:rPr>
              <a:t>(</a:t>
            </a:r>
            <a:r>
              <a:t>'teenager'</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elif</a:t>
            </a:r>
            <a:r>
              <a:rPr>
                <a:solidFill>
                  <a:srgbClr val="668099">
                    <a:alpha val="40000"/>
                  </a:srgbClr>
                </a:solidFill>
              </a:rPr>
              <a:t> age </a:t>
            </a:r>
            <a:r>
              <a:rPr>
                <a:solidFill>
                  <a:srgbClr val="666600"/>
                </a:solidFill>
              </a:rPr>
              <a:t>&gt;=</a:t>
            </a:r>
            <a:r>
              <a:rPr>
                <a:solidFill>
                  <a:srgbClr val="668099">
                    <a:alpha val="40000"/>
                  </a:srgbClr>
                </a:solidFill>
              </a:rPr>
              <a:t> </a:t>
            </a:r>
            <a:r>
              <a:rPr>
                <a:solidFill>
                  <a:srgbClr val="006666"/>
                </a:solidFill>
              </a:rPr>
              <a:t>18</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'adult'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else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print</a:t>
            </a:r>
            <a:r>
              <a:rPr>
                <a:solidFill>
                  <a:srgbClr val="666600"/>
                </a:solidFill>
              </a:rPr>
              <a:t>(</a:t>
            </a:r>
            <a:r>
              <a:rPr>
                <a:solidFill>
                  <a:srgbClr val="008800"/>
                </a:solidFill>
              </a:rPr>
              <a:t>'kid'</a:t>
            </a:r>
            <a:r>
              <a:rPr>
                <a:solidFill>
                  <a:srgbClr val="666600"/>
                </a:solidFill>
              </a:rPr>
              <a:t>)</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2"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4.5	</a:t>
            </a:r>
            <a:r>
              <a:t>条件判断</a:t>
            </a:r>
          </a:p>
        </p:txBody>
      </p:sp>
      <p:sp>
        <p:nvSpPr>
          <p:cNvPr id="693" name="输入："/>
          <p:cNvSpPr txBox="1"/>
          <p:nvPr/>
        </p:nvSpPr>
        <p:spPr>
          <a:xfrm>
            <a:off x="899591" y="755183"/>
            <a:ext cx="1153673"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2400">
                <a:solidFill>
                  <a:srgbClr val="000000"/>
                </a:solidFill>
                <a:latin typeface="微软雅黑"/>
                <a:ea typeface="微软雅黑"/>
                <a:cs typeface="微软雅黑"/>
                <a:sym typeface="微软雅黑"/>
              </a:defRPr>
            </a:pPr>
            <a:r>
              <a:t>input</a:t>
            </a:r>
            <a:r>
              <a:t>：</a:t>
            </a:r>
          </a:p>
        </p:txBody>
      </p:sp>
      <p:sp>
        <p:nvSpPr>
          <p:cNvPr id="694" name="形状"/>
          <p:cNvSpPr/>
          <p:nvPr/>
        </p:nvSpPr>
        <p:spPr>
          <a:xfrm>
            <a:off x="296450" y="776462"/>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695" name="Rectangle 1"/>
          <p:cNvSpPr txBox="1"/>
          <p:nvPr/>
        </p:nvSpPr>
        <p:spPr>
          <a:xfrm>
            <a:off x="2693224" y="1286780"/>
            <a:ext cx="3362757" cy="13758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buSzPct val="100000"/>
              <a:buAutoNum type="arabicPeriod" startAt="1"/>
              <a:defRPr sz="1600">
                <a:solidFill>
                  <a:srgbClr val="000000"/>
                </a:solidFill>
                <a:latin typeface="Monaco"/>
                <a:ea typeface="Monaco"/>
                <a:cs typeface="Monaco"/>
                <a:sym typeface="Monaco"/>
              </a:defRPr>
            </a:pPr>
            <a:r>
              <a:t>birth </a:t>
            </a:r>
            <a:r>
              <a:rPr>
                <a:solidFill>
                  <a:srgbClr val="666600"/>
                </a:solidFill>
              </a:rPr>
              <a:t>=</a:t>
            </a:r>
            <a:r>
              <a:t> input</a:t>
            </a:r>
            <a:r>
              <a:rPr>
                <a:solidFill>
                  <a:srgbClr val="666600"/>
                </a:solidFill>
              </a:rPr>
              <a:t>(</a:t>
            </a:r>
            <a:r>
              <a:rPr>
                <a:solidFill>
                  <a:srgbClr val="008800"/>
                </a:solidFill>
              </a:rPr>
              <a:t>'birth: '</a:t>
            </a:r>
            <a:r>
              <a:rPr>
                <a:solidFill>
                  <a:srgbClr val="666600"/>
                </a:solidFill>
              </a:rPr>
              <a:t>)</a:t>
            </a:r>
            <a:r>
              <a:t> </a:t>
            </a:r>
          </a:p>
          <a:p>
            <a:pPr>
              <a:buSzPct val="100000"/>
              <a:buAutoNum type="arabicPeriod" startAt="1"/>
              <a:defRPr sz="1600">
                <a:solidFill>
                  <a:srgbClr val="000088"/>
                </a:solidFill>
                <a:latin typeface="Monaco"/>
                <a:ea typeface="Monaco"/>
                <a:cs typeface="Monaco"/>
                <a:sym typeface="Monaco"/>
              </a:defRPr>
            </a:pPr>
            <a:r>
              <a:t>if</a:t>
            </a:r>
            <a:r>
              <a:rPr>
                <a:solidFill>
                  <a:srgbClr val="000000"/>
                </a:solidFill>
              </a:rPr>
              <a:t> birth </a:t>
            </a:r>
            <a:r>
              <a:rPr>
                <a:solidFill>
                  <a:srgbClr val="666600"/>
                </a:solidFill>
              </a:rPr>
              <a:t>&lt;</a:t>
            </a:r>
            <a:r>
              <a:rPr>
                <a:solidFill>
                  <a:srgbClr val="000000"/>
                </a:solidFill>
              </a:rPr>
              <a:t> </a:t>
            </a:r>
            <a:r>
              <a:rPr>
                <a:solidFill>
                  <a:srgbClr val="006666"/>
                </a:solidFill>
              </a:rPr>
              <a:t>2000</a:t>
            </a:r>
            <a:r>
              <a:rPr>
                <a:solidFill>
                  <a:srgbClr val="666600"/>
                </a:solidFill>
              </a:rPr>
              <a:t>:</a:t>
            </a:r>
            <a:r>
              <a:rPr>
                <a:solidFill>
                  <a:srgbClr val="000000"/>
                </a:solidFill>
              </a:rPr>
              <a:t> </a:t>
            </a:r>
          </a:p>
          <a:p>
            <a:pPr>
              <a:buSzPct val="100000"/>
              <a:buAutoNum type="arabicPeriod" startAt="1"/>
              <a:defRPr sz="1600">
                <a:solidFill>
                  <a:srgbClr val="000088"/>
                </a:solidFill>
                <a:latin typeface="Monaco"/>
                <a:ea typeface="Monaco"/>
                <a:cs typeface="Monaco"/>
                <a:sym typeface="Monaco"/>
              </a:defRPr>
            </a:pPr>
            <a:r>
              <a:t>print</a:t>
            </a:r>
            <a:r>
              <a:rPr>
                <a:solidFill>
                  <a:srgbClr val="666600"/>
                </a:solidFill>
              </a:rPr>
              <a:t>(</a:t>
            </a:r>
            <a:r>
              <a:rPr>
                <a:solidFill>
                  <a:srgbClr val="008800"/>
                </a:solidFill>
              </a:rPr>
              <a:t>'00</a:t>
            </a:r>
            <a:r>
              <a:rPr>
                <a:solidFill>
                  <a:srgbClr val="008800"/>
                </a:solidFill>
                <a:latin typeface="+mn-lt"/>
                <a:ea typeface="+mn-ea"/>
                <a:cs typeface="+mn-cs"/>
                <a:sym typeface="Helvetica"/>
              </a:rPr>
              <a:t>前</a:t>
            </a:r>
            <a:r>
              <a:rPr>
                <a:solidFill>
                  <a:srgbClr val="008800"/>
                </a:solidFill>
              </a:rPr>
              <a:t>'</a:t>
            </a:r>
            <a:r>
              <a:rPr>
                <a:solidFill>
                  <a:srgbClr val="666600"/>
                </a:solidFill>
              </a:rPr>
              <a:t>)</a:t>
            </a:r>
            <a:r>
              <a:rPr>
                <a:solidFill>
                  <a:srgbClr val="000000"/>
                </a:solidFill>
              </a:rPr>
              <a:t> </a:t>
            </a:r>
          </a:p>
          <a:p>
            <a:pPr>
              <a:buSzPct val="100000"/>
              <a:buAutoNum type="arabicPeriod" startAt="1"/>
              <a:defRPr sz="1600">
                <a:solidFill>
                  <a:srgbClr val="000088"/>
                </a:solidFill>
                <a:latin typeface="Monaco"/>
                <a:ea typeface="Monaco"/>
                <a:cs typeface="Monaco"/>
                <a:sym typeface="Monaco"/>
              </a:defRPr>
            </a:pPr>
            <a:r>
              <a:t>else</a:t>
            </a:r>
            <a:r>
              <a:rPr>
                <a:solidFill>
                  <a:srgbClr val="666600"/>
                </a:solidFill>
              </a:rPr>
              <a:t>:</a:t>
            </a:r>
            <a:r>
              <a:rPr>
                <a:solidFill>
                  <a:srgbClr val="000000"/>
                </a:solidFill>
              </a:rPr>
              <a:t> </a:t>
            </a:r>
          </a:p>
          <a:p>
            <a:pPr>
              <a:buSzPct val="100000"/>
              <a:buAutoNum type="arabicPeriod" startAt="1"/>
              <a:defRPr sz="1600">
                <a:solidFill>
                  <a:srgbClr val="000088"/>
                </a:solidFill>
                <a:latin typeface="Monaco"/>
                <a:ea typeface="Monaco"/>
                <a:cs typeface="Monaco"/>
                <a:sym typeface="Monaco"/>
              </a:defRPr>
            </a:pPr>
            <a:r>
              <a:t>print</a:t>
            </a:r>
            <a:r>
              <a:rPr>
                <a:solidFill>
                  <a:srgbClr val="666600"/>
                </a:solidFill>
              </a:rPr>
              <a:t>(</a:t>
            </a:r>
            <a:r>
              <a:rPr>
                <a:solidFill>
                  <a:srgbClr val="008800"/>
                </a:solidFill>
              </a:rPr>
              <a:t>'00</a:t>
            </a:r>
            <a:r>
              <a:rPr>
                <a:solidFill>
                  <a:srgbClr val="008800"/>
                </a:solidFill>
                <a:latin typeface="+mn-lt"/>
                <a:ea typeface="+mn-ea"/>
                <a:cs typeface="+mn-cs"/>
                <a:sym typeface="Helvetica"/>
              </a:rPr>
              <a:t>后</a:t>
            </a:r>
            <a:r>
              <a:rPr>
                <a:solidFill>
                  <a:srgbClr val="008800"/>
                </a:solidFill>
              </a:rPr>
              <a:t>'</a:t>
            </a:r>
            <a:r>
              <a:rPr>
                <a:solidFill>
                  <a:srgbClr val="666600"/>
                </a:solidFill>
              </a:rPr>
              <a:t>)</a:t>
            </a:r>
            <a:r>
              <a:rPr>
                <a:solidFill>
                  <a:srgbClr val="000000"/>
                </a:solidFill>
              </a:rPr>
              <a:t> </a:t>
            </a:r>
          </a:p>
        </p:txBody>
      </p:sp>
      <p:sp>
        <p:nvSpPr>
          <p:cNvPr id="696" name="Rectangle 2"/>
          <p:cNvSpPr txBox="1"/>
          <p:nvPr/>
        </p:nvSpPr>
        <p:spPr>
          <a:xfrm>
            <a:off x="503547" y="2793286"/>
            <a:ext cx="8136906" cy="726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a:solidFill>
                  <a:srgbClr val="191919"/>
                </a:solidFill>
                <a:latin typeface="微软雅黑"/>
                <a:ea typeface="微软雅黑"/>
                <a:cs typeface="微软雅黑"/>
                <a:sym typeface="微软雅黑"/>
              </a:defRPr>
            </a:pPr>
            <a:r>
              <a:t>      输入</a:t>
            </a:r>
            <a:r>
              <a:t>1999</a:t>
            </a:r>
            <a:r>
              <a:t>，报错。因为</a:t>
            </a:r>
            <a:r>
              <a:rPr>
                <a:solidFill>
                  <a:srgbClr val="405E7E"/>
                </a:solidFill>
              </a:rPr>
              <a:t>input()</a:t>
            </a:r>
            <a:r>
              <a:t>返回的数据类型是</a:t>
            </a:r>
            <a:r>
              <a:rPr>
                <a:solidFill>
                  <a:srgbClr val="405E7E"/>
                </a:solidFill>
              </a:rPr>
              <a:t>str</a:t>
            </a:r>
            <a:r>
              <a:t>，</a:t>
            </a:r>
            <a:r>
              <a:rPr>
                <a:solidFill>
                  <a:srgbClr val="405E7E"/>
                </a:solidFill>
              </a:rPr>
              <a:t>str</a:t>
            </a:r>
            <a:r>
              <a:t>不能直接和整数比较，必须先把</a:t>
            </a:r>
            <a:r>
              <a:rPr>
                <a:solidFill>
                  <a:srgbClr val="405E7E"/>
                </a:solidFill>
              </a:rPr>
              <a:t>str</a:t>
            </a:r>
            <a:r>
              <a:t>转换成整数。Python提供了</a:t>
            </a:r>
            <a:r>
              <a:rPr>
                <a:solidFill>
                  <a:srgbClr val="405E7E"/>
                </a:solidFill>
              </a:rPr>
              <a:t>int()</a:t>
            </a:r>
            <a:r>
              <a:t>函数来完成这件事情： </a:t>
            </a:r>
          </a:p>
        </p:txBody>
      </p:sp>
      <p:sp>
        <p:nvSpPr>
          <p:cNvPr id="697" name="Rectangle 3"/>
          <p:cNvSpPr txBox="1"/>
          <p:nvPr/>
        </p:nvSpPr>
        <p:spPr>
          <a:xfrm>
            <a:off x="2742364" y="3650365"/>
            <a:ext cx="2718996" cy="16425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buSzPct val="100000"/>
              <a:buAutoNum type="arabicPeriod" startAt="1"/>
              <a:defRPr sz="1600">
                <a:solidFill>
                  <a:srgbClr val="000000"/>
                </a:solidFill>
                <a:latin typeface="Monaco"/>
                <a:ea typeface="Monaco"/>
                <a:cs typeface="Monaco"/>
                <a:sym typeface="Monaco"/>
              </a:defRPr>
            </a:pPr>
            <a:r>
              <a:t>s</a:t>
            </a:r>
            <a:r>
              <a:rPr>
                <a:solidFill>
                  <a:srgbClr val="666600"/>
                </a:solidFill>
              </a:rPr>
              <a:t>=</a:t>
            </a:r>
            <a:r>
              <a:t>input</a:t>
            </a:r>
            <a:r>
              <a:rPr>
                <a:solidFill>
                  <a:srgbClr val="666600"/>
                </a:solidFill>
              </a:rPr>
              <a:t>(</a:t>
            </a:r>
            <a:r>
              <a:rPr>
                <a:solidFill>
                  <a:srgbClr val="008800"/>
                </a:solidFill>
              </a:rPr>
              <a:t>'birth:'</a:t>
            </a:r>
            <a:r>
              <a:rPr>
                <a:solidFill>
                  <a:srgbClr val="666600"/>
                </a:solidFill>
              </a:rPr>
              <a:t>)</a:t>
            </a:r>
            <a:r>
              <a:t> </a:t>
            </a:r>
          </a:p>
          <a:p>
            <a:pPr>
              <a:buSzPct val="100000"/>
              <a:buAutoNum type="arabicPeriod" startAt="1"/>
              <a:defRPr sz="1600">
                <a:solidFill>
                  <a:srgbClr val="000000"/>
                </a:solidFill>
                <a:latin typeface="Monaco"/>
                <a:ea typeface="Monaco"/>
                <a:cs typeface="Monaco"/>
                <a:sym typeface="Monaco"/>
              </a:defRPr>
            </a:pPr>
            <a:r>
              <a:t>birth</a:t>
            </a:r>
            <a:r>
              <a:rPr>
                <a:solidFill>
                  <a:srgbClr val="666600"/>
                </a:solidFill>
              </a:rPr>
              <a:t>:</a:t>
            </a:r>
            <a:r>
              <a:rPr>
                <a:solidFill>
                  <a:srgbClr val="006666"/>
                </a:solidFill>
              </a:rPr>
              <a:t>1999</a:t>
            </a:r>
            <a:r>
              <a:t> </a:t>
            </a:r>
          </a:p>
          <a:p>
            <a:pPr>
              <a:buSzPct val="100000"/>
              <a:buAutoNum type="arabicPeriod" startAt="1"/>
              <a:defRPr sz="1600">
                <a:solidFill>
                  <a:srgbClr val="000000"/>
                </a:solidFill>
                <a:latin typeface="Monaco"/>
                <a:ea typeface="Monaco"/>
                <a:cs typeface="Monaco"/>
                <a:sym typeface="Monaco"/>
              </a:defRPr>
            </a:pPr>
            <a:r>
              <a:t>birth</a:t>
            </a:r>
            <a:r>
              <a:rPr>
                <a:solidFill>
                  <a:srgbClr val="666600"/>
                </a:solidFill>
              </a:rPr>
              <a:t>=</a:t>
            </a:r>
            <a:r>
              <a:t>int</a:t>
            </a:r>
            <a:r>
              <a:rPr>
                <a:solidFill>
                  <a:srgbClr val="666600"/>
                </a:solidFill>
              </a:rPr>
              <a:t>(</a:t>
            </a:r>
            <a:r>
              <a:t>s</a:t>
            </a:r>
            <a:r>
              <a:rPr>
                <a:solidFill>
                  <a:srgbClr val="666600"/>
                </a:solidFill>
              </a:rPr>
              <a:t>)</a:t>
            </a:r>
            <a:r>
              <a:t> </a:t>
            </a:r>
          </a:p>
          <a:p>
            <a:pPr>
              <a:buSzPct val="100000"/>
              <a:buAutoNum type="arabicPeriod" startAt="1"/>
              <a:defRPr sz="1600">
                <a:solidFill>
                  <a:srgbClr val="000088"/>
                </a:solidFill>
                <a:latin typeface="Monaco"/>
                <a:ea typeface="Monaco"/>
                <a:cs typeface="Monaco"/>
                <a:sym typeface="Monaco"/>
              </a:defRPr>
            </a:pPr>
            <a:r>
              <a:t>if</a:t>
            </a:r>
            <a:r>
              <a:rPr>
                <a:solidFill>
                  <a:srgbClr val="000000"/>
                </a:solidFill>
              </a:rPr>
              <a:t> birth</a:t>
            </a:r>
            <a:r>
              <a:rPr>
                <a:solidFill>
                  <a:srgbClr val="666600"/>
                </a:solidFill>
              </a:rPr>
              <a:t>&lt;</a:t>
            </a:r>
            <a:r>
              <a:rPr>
                <a:solidFill>
                  <a:srgbClr val="006666"/>
                </a:solidFill>
              </a:rPr>
              <a:t>2000</a:t>
            </a:r>
            <a:r>
              <a:rPr>
                <a:solidFill>
                  <a:srgbClr val="666600"/>
                </a:solidFill>
              </a:rPr>
              <a:t>:</a:t>
            </a:r>
            <a:r>
              <a:rPr>
                <a:solidFill>
                  <a:srgbClr val="000000"/>
                </a:solidFill>
              </a:rPr>
              <a:t> </a:t>
            </a:r>
          </a:p>
          <a:p>
            <a:pPr>
              <a:buSzPct val="100000"/>
              <a:buAutoNum type="arabicPeriod" startAt="1"/>
              <a:defRPr sz="1600">
                <a:solidFill>
                  <a:srgbClr val="666600"/>
                </a:solidFill>
                <a:latin typeface="Monaco"/>
                <a:ea typeface="Monaco"/>
                <a:cs typeface="Monaco"/>
                <a:sym typeface="Monaco"/>
              </a:defRPr>
            </a:pPr>
            <a:r>
              <a:t>...</a:t>
            </a:r>
            <a:r>
              <a:rPr>
                <a:solidFill>
                  <a:srgbClr val="000000"/>
                </a:solidFill>
              </a:rPr>
              <a:t> </a:t>
            </a:r>
            <a:r>
              <a:rPr>
                <a:solidFill>
                  <a:srgbClr val="000088"/>
                </a:solidFill>
              </a:rPr>
              <a:t>print</a:t>
            </a:r>
            <a:r>
              <a:t>(</a:t>
            </a:r>
            <a:r>
              <a:rPr>
                <a:solidFill>
                  <a:srgbClr val="008800"/>
                </a:solidFill>
              </a:rPr>
              <a:t>'00</a:t>
            </a:r>
            <a:r>
              <a:rPr>
                <a:solidFill>
                  <a:srgbClr val="008800"/>
                </a:solidFill>
                <a:latin typeface="+mn-lt"/>
                <a:ea typeface="+mn-ea"/>
                <a:cs typeface="+mn-cs"/>
                <a:sym typeface="Helvetica"/>
              </a:rPr>
              <a:t>前</a:t>
            </a:r>
            <a:r>
              <a:rPr>
                <a:solidFill>
                  <a:srgbClr val="008800"/>
                </a:solidFill>
              </a:rPr>
              <a:t>’</a:t>
            </a:r>
            <a:r>
              <a:rPr>
                <a:solidFill>
                  <a:srgbClr val="008800"/>
                </a:solidFill>
                <a:latin typeface="+mn-lt"/>
                <a:ea typeface="+mn-ea"/>
                <a:cs typeface="+mn-cs"/>
                <a:sym typeface="Helvetica"/>
              </a:rPr>
              <a:t>） </a:t>
            </a:r>
          </a:p>
          <a:p>
            <a:pPr>
              <a:buSzPct val="100000"/>
              <a:buAutoNum type="arabicPeriod" startAt="1"/>
              <a:defRPr sz="1600">
                <a:solidFill>
                  <a:srgbClr val="008800"/>
                </a:solidFill>
                <a:latin typeface="Monaco"/>
                <a:ea typeface="Monaco"/>
                <a:cs typeface="Monaco"/>
                <a:sym typeface="Monaco"/>
              </a:defRPr>
            </a:pPr>
            <a:r>
              <a:t>print('</a:t>
            </a:r>
            <a:r>
              <a:rPr>
                <a:solidFill>
                  <a:srgbClr val="006666"/>
                </a:solidFill>
              </a:rPr>
              <a:t>00</a:t>
            </a:r>
            <a:r>
              <a:rPr>
                <a:solidFill>
                  <a:srgbClr val="666600"/>
                </a:solidFill>
                <a:latin typeface="+mn-lt"/>
                <a:ea typeface="+mn-ea"/>
                <a:cs typeface="+mn-cs"/>
                <a:sym typeface="Helvetica"/>
              </a:rPr>
              <a:t>前</a:t>
            </a:r>
            <a:r>
              <a:rPr>
                <a:solidFill>
                  <a:srgbClr val="666600"/>
                </a:solidFill>
              </a:rPr>
              <a:t>’</a:t>
            </a:r>
            <a:r>
              <a:rPr>
                <a:solidFill>
                  <a:srgbClr val="666600"/>
                </a:solidFill>
                <a:latin typeface="+mn-lt"/>
                <a:ea typeface="+mn-ea"/>
                <a:cs typeface="+mn-cs"/>
                <a:sym typeface="Helvetica"/>
              </a:rPr>
              <a:t>）</a:t>
            </a:r>
          </a:p>
        </p:txBody>
      </p:sp>
      <p:sp>
        <p:nvSpPr>
          <p:cNvPr id="698" name="矩形 7"/>
          <p:cNvSpPr txBox="1"/>
          <p:nvPr/>
        </p:nvSpPr>
        <p:spPr>
          <a:xfrm>
            <a:off x="728093" y="5554757"/>
            <a:ext cx="37617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191919"/>
                </a:solidFill>
                <a:latin typeface="微软雅黑"/>
                <a:ea typeface="微软雅黑"/>
                <a:cs typeface="微软雅黑"/>
                <a:sym typeface="微软雅黑"/>
              </a:defRPr>
            </a:lvl1pPr>
          </a:lstStyle>
          <a:p>
            <a:pPr/>
            <a:r>
              <a:t>再次运行，就可以得到正确地结果。</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0"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4.5	</a:t>
            </a:r>
            <a:r>
              <a:t>条件判断</a:t>
            </a:r>
          </a:p>
        </p:txBody>
      </p:sp>
      <p:sp>
        <p:nvSpPr>
          <p:cNvPr id="701" name="输入："/>
          <p:cNvSpPr txBox="1"/>
          <p:nvPr/>
        </p:nvSpPr>
        <p:spPr>
          <a:xfrm>
            <a:off x="899591" y="755183"/>
            <a:ext cx="10185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2400">
                <a:solidFill>
                  <a:srgbClr val="000000"/>
                </a:solidFill>
                <a:latin typeface="微软雅黑"/>
                <a:ea typeface="微软雅黑"/>
                <a:cs typeface="微软雅黑"/>
                <a:sym typeface="微软雅黑"/>
              </a:defRPr>
            </a:pPr>
            <a:r>
              <a:t>练习</a:t>
            </a:r>
            <a:r>
              <a:t>：</a:t>
            </a:r>
          </a:p>
        </p:txBody>
      </p:sp>
      <p:sp>
        <p:nvSpPr>
          <p:cNvPr id="702" name="形状"/>
          <p:cNvSpPr/>
          <p:nvPr/>
        </p:nvSpPr>
        <p:spPr>
          <a:xfrm>
            <a:off x="296450" y="776462"/>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703" name="Rectangle 2"/>
          <p:cNvSpPr txBox="1"/>
          <p:nvPr/>
        </p:nvSpPr>
        <p:spPr>
          <a:xfrm>
            <a:off x="503547" y="1358253"/>
            <a:ext cx="8136906" cy="266344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a:solidFill>
                  <a:srgbClr val="000000"/>
                </a:solidFill>
                <a:latin typeface="微软雅黑"/>
                <a:ea typeface="微软雅黑"/>
                <a:cs typeface="微软雅黑"/>
                <a:sym typeface="微软雅黑"/>
              </a:defRPr>
            </a:pPr>
            <a:r>
              <a:t>      小明身高1.75，体重80.5kg。请根据BMI公式（体重除以身高的平方）帮小明计算他的BMI指数，并根据BMI指数：</a:t>
            </a:r>
          </a:p>
          <a:p>
            <a:pPr marL="457200" indent="-317500" defTabSz="457200">
              <a:buClr>
                <a:srgbClr val="666666"/>
              </a:buClr>
              <a:buSzPct val="100000"/>
              <a:buFont typeface="Helvetica Neue"/>
              <a:buChar char="•"/>
              <a:defRPr>
                <a:solidFill>
                  <a:srgbClr val="000000"/>
                </a:solidFill>
                <a:latin typeface="Helvetica Neue"/>
                <a:ea typeface="Helvetica Neue"/>
                <a:cs typeface="Helvetica Neue"/>
                <a:sym typeface="Helvetica Neue"/>
              </a:defRPr>
            </a:pPr>
            <a:r>
              <a:t>低于18.5：过轻</a:t>
            </a:r>
          </a:p>
          <a:p>
            <a:pPr marL="457200" indent="-317500" defTabSz="457200">
              <a:buClr>
                <a:srgbClr val="666666"/>
              </a:buClr>
              <a:buSzPct val="100000"/>
              <a:buFont typeface="Helvetica Neue"/>
              <a:buChar char="•"/>
              <a:defRPr>
                <a:solidFill>
                  <a:srgbClr val="000000"/>
                </a:solidFill>
                <a:latin typeface="Helvetica Neue"/>
                <a:ea typeface="Helvetica Neue"/>
                <a:cs typeface="Helvetica Neue"/>
                <a:sym typeface="Helvetica Neue"/>
              </a:defRPr>
            </a:pPr>
            <a:r>
              <a:t>18.5-25：正常</a:t>
            </a:r>
          </a:p>
          <a:p>
            <a:pPr marL="457200" indent="-317500" defTabSz="457200">
              <a:buClr>
                <a:srgbClr val="666666"/>
              </a:buClr>
              <a:buSzPct val="100000"/>
              <a:buFont typeface="Helvetica Neue"/>
              <a:buChar char="•"/>
              <a:defRPr>
                <a:solidFill>
                  <a:srgbClr val="000000"/>
                </a:solidFill>
                <a:latin typeface="Helvetica Neue"/>
                <a:ea typeface="Helvetica Neue"/>
                <a:cs typeface="Helvetica Neue"/>
                <a:sym typeface="Helvetica Neue"/>
              </a:defRPr>
            </a:pPr>
            <a:r>
              <a:t>25-28：过重</a:t>
            </a:r>
          </a:p>
          <a:p>
            <a:pPr marL="457200" indent="-317500" defTabSz="457200">
              <a:buClr>
                <a:srgbClr val="666666"/>
              </a:buClr>
              <a:buSzPct val="100000"/>
              <a:buFont typeface="Helvetica Neue"/>
              <a:buChar char="•"/>
              <a:defRPr>
                <a:solidFill>
                  <a:srgbClr val="000000"/>
                </a:solidFill>
                <a:latin typeface="Helvetica Neue"/>
                <a:ea typeface="Helvetica Neue"/>
                <a:cs typeface="Helvetica Neue"/>
                <a:sym typeface="Helvetica Neue"/>
              </a:defRPr>
            </a:pPr>
            <a:r>
              <a:t>28-32：肥胖</a:t>
            </a:r>
          </a:p>
          <a:p>
            <a:pPr marL="457200" indent="-317500" defTabSz="457200">
              <a:buClr>
                <a:srgbClr val="666666"/>
              </a:buClr>
              <a:buSzPct val="100000"/>
              <a:buFont typeface="Helvetica Neue"/>
              <a:buChar char="•"/>
              <a:defRPr>
                <a:solidFill>
                  <a:srgbClr val="000000"/>
                </a:solidFill>
                <a:latin typeface="Helvetica Neue"/>
                <a:ea typeface="Helvetica Neue"/>
                <a:cs typeface="Helvetica Neue"/>
                <a:sym typeface="Helvetica Neue"/>
              </a:defRPr>
            </a:pPr>
            <a:r>
              <a:t>高于32：严重肥胖</a:t>
            </a:r>
          </a:p>
          <a:p>
            <a:pPr defTabSz="457200">
              <a:defRPr>
                <a:solidFill>
                  <a:srgbClr val="000000"/>
                </a:solidFill>
                <a:latin typeface="Helvetica Neue"/>
                <a:ea typeface="Helvetica Neue"/>
                <a:cs typeface="Helvetica Neue"/>
                <a:sym typeface="Helvetica Neue"/>
              </a:defRPr>
            </a:pPr>
            <a:r>
              <a:t>用</a:t>
            </a:r>
            <a:r>
              <a:rPr>
                <a:solidFill>
                  <a:schemeClr val="accent2">
                    <a:satOff val="-67193"/>
                    <a:lumOff val="20931"/>
                  </a:schemeClr>
                </a:solidFill>
              </a:rPr>
              <a:t>if-elif</a:t>
            </a:r>
            <a:r>
              <a:t>判断并打印结果： </a:t>
            </a:r>
          </a:p>
        </p:txBody>
      </p:sp>
      <p:sp>
        <p:nvSpPr>
          <p:cNvPr id="704" name="height = 1.75…"/>
          <p:cNvSpPr txBox="1"/>
          <p:nvPr/>
        </p:nvSpPr>
        <p:spPr>
          <a:xfrm>
            <a:off x="1684028" y="4184388"/>
            <a:ext cx="2055104"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height </a:t>
            </a:r>
            <a:r>
              <a:rPr>
                <a:solidFill>
                  <a:srgbClr val="666600"/>
                </a:solidFill>
              </a:rPr>
              <a:t>=</a:t>
            </a:r>
            <a:r>
              <a:t> </a:t>
            </a:r>
            <a:r>
              <a:rPr>
                <a:solidFill>
                  <a:srgbClr val="006666"/>
                </a:solidFill>
              </a:rPr>
              <a:t>1.75</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weight </a:t>
            </a:r>
            <a:r>
              <a:rPr>
                <a:solidFill>
                  <a:srgbClr val="666600"/>
                </a:solidFill>
              </a:rPr>
              <a:t>=</a:t>
            </a:r>
            <a:r>
              <a:t> </a:t>
            </a:r>
            <a:r>
              <a:rPr>
                <a:solidFill>
                  <a:srgbClr val="006666"/>
                </a:solidFill>
              </a:rPr>
              <a:t>80.5</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6"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4.6	</a:t>
            </a:r>
            <a:r>
              <a:t>循环</a:t>
            </a:r>
          </a:p>
        </p:txBody>
      </p:sp>
      <p:sp>
        <p:nvSpPr>
          <p:cNvPr id="707" name="矩形 2"/>
          <p:cNvSpPr txBox="1"/>
          <p:nvPr/>
        </p:nvSpPr>
        <p:spPr>
          <a:xfrm>
            <a:off x="569714" y="1474142"/>
            <a:ext cx="8404784"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191919"/>
                </a:solidFill>
                <a:latin typeface="微软雅黑"/>
                <a:ea typeface="微软雅黑"/>
                <a:cs typeface="微软雅黑"/>
                <a:sym typeface="微软雅黑"/>
              </a:defRPr>
            </a:pPr>
            <a:r>
              <a:t>Python</a:t>
            </a:r>
            <a:r>
              <a:t>的循环有两种，一种是</a:t>
            </a:r>
            <a:r>
              <a:rPr>
                <a:solidFill>
                  <a:srgbClr val="405E7E"/>
                </a:solidFill>
              </a:rPr>
              <a:t>for...in</a:t>
            </a:r>
            <a:r>
              <a:t>循环，依次把</a:t>
            </a:r>
            <a:r>
              <a:rPr>
                <a:solidFill>
                  <a:srgbClr val="405E7E"/>
                </a:solidFill>
              </a:rPr>
              <a:t>list</a:t>
            </a:r>
            <a:r>
              <a:t>或</a:t>
            </a:r>
            <a:r>
              <a:rPr>
                <a:solidFill>
                  <a:srgbClr val="405E7E"/>
                </a:solidFill>
              </a:rPr>
              <a:t>tuple</a:t>
            </a:r>
            <a:r>
              <a:t>中的每个元素迭代出来，</a:t>
            </a:r>
          </a:p>
        </p:txBody>
      </p:sp>
      <p:pic>
        <p:nvPicPr>
          <p:cNvPr id="708" name="Picture 2" descr="Picture 2"/>
          <p:cNvPicPr>
            <a:picLocks noChangeAspect="1"/>
          </p:cNvPicPr>
          <p:nvPr/>
        </p:nvPicPr>
        <p:blipFill>
          <a:blip r:embed="rId2">
            <a:extLst/>
          </a:blip>
          <a:stretch>
            <a:fillRect/>
          </a:stretch>
        </p:blipFill>
        <p:spPr>
          <a:xfrm>
            <a:off x="2875124" y="2353214"/>
            <a:ext cx="3033713" cy="567309"/>
          </a:xfrm>
          <a:prstGeom prst="rect">
            <a:avLst/>
          </a:prstGeom>
          <a:ln w="12700">
            <a:miter lim="400000"/>
          </a:ln>
        </p:spPr>
      </p:pic>
      <p:sp>
        <p:nvSpPr>
          <p:cNvPr id="709" name="Rectangle 3"/>
          <p:cNvSpPr txBox="1"/>
          <p:nvPr/>
        </p:nvSpPr>
        <p:spPr>
          <a:xfrm>
            <a:off x="592484" y="3214989"/>
            <a:ext cx="5042236" cy="317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solidFill>
                  <a:srgbClr val="191919"/>
                </a:solidFill>
                <a:latin typeface="微软雅黑"/>
                <a:ea typeface="微软雅黑"/>
                <a:cs typeface="微软雅黑"/>
                <a:sym typeface="微软雅黑"/>
              </a:defRPr>
            </a:lvl1pPr>
          </a:lstStyle>
          <a:p>
            <a:pPr/>
            <a:r>
              <a:t>执行这段代码，会依次打印names的每一个元素：</a:t>
            </a:r>
          </a:p>
        </p:txBody>
      </p:sp>
      <p:pic>
        <p:nvPicPr>
          <p:cNvPr id="710" name="Picture 2" descr="Picture 2"/>
          <p:cNvPicPr>
            <a:picLocks noChangeAspect="1"/>
          </p:cNvPicPr>
          <p:nvPr/>
        </p:nvPicPr>
        <p:blipFill>
          <a:blip r:embed="rId3">
            <a:extLst/>
          </a:blip>
          <a:stretch>
            <a:fillRect/>
          </a:stretch>
        </p:blipFill>
        <p:spPr>
          <a:xfrm>
            <a:off x="2736804" y="3698957"/>
            <a:ext cx="3670392" cy="1448553"/>
          </a:xfrm>
          <a:prstGeom prst="rect">
            <a:avLst/>
          </a:prstGeom>
          <a:ln w="12700">
            <a:miter lim="400000"/>
          </a:ln>
        </p:spPr>
      </p:pic>
      <p:sp>
        <p:nvSpPr>
          <p:cNvPr id="711" name="矩形 5"/>
          <p:cNvSpPr txBox="1"/>
          <p:nvPr/>
        </p:nvSpPr>
        <p:spPr>
          <a:xfrm>
            <a:off x="575555" y="5387906"/>
            <a:ext cx="799289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191919"/>
                </a:solidFill>
                <a:latin typeface="微软雅黑"/>
                <a:ea typeface="微软雅黑"/>
                <a:cs typeface="微软雅黑"/>
                <a:sym typeface="微软雅黑"/>
              </a:defRPr>
            </a:pPr>
            <a:r>
              <a:t>所以</a:t>
            </a:r>
            <a:r>
              <a:rPr>
                <a:solidFill>
                  <a:srgbClr val="405E7E"/>
                </a:solidFill>
              </a:rPr>
              <a:t>for x in ...</a:t>
            </a:r>
            <a:r>
              <a:t>循环就是把每个元素代入变量x，然后执行缩进块的语句</a:t>
            </a:r>
            <a:r>
              <a:rPr sz="1000"/>
              <a:t>。</a:t>
            </a:r>
          </a:p>
        </p:txBody>
      </p:sp>
      <p:sp>
        <p:nvSpPr>
          <p:cNvPr id="712" name="输入："/>
          <p:cNvSpPr txBox="1"/>
          <p:nvPr/>
        </p:nvSpPr>
        <p:spPr>
          <a:xfrm>
            <a:off x="899591" y="755183"/>
            <a:ext cx="10185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循环：</a:t>
            </a:r>
          </a:p>
        </p:txBody>
      </p:sp>
      <p:sp>
        <p:nvSpPr>
          <p:cNvPr id="713" name="形状"/>
          <p:cNvSpPr/>
          <p:nvPr/>
        </p:nvSpPr>
        <p:spPr>
          <a:xfrm>
            <a:off x="296450" y="776462"/>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 name="Rectangle 1"/>
          <p:cNvSpPr txBox="1"/>
          <p:nvPr/>
        </p:nvSpPr>
        <p:spPr>
          <a:xfrm>
            <a:off x="395535" y="1372589"/>
            <a:ext cx="7956378" cy="1361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nSpc>
                <a:spcPct val="150000"/>
              </a:lnSpc>
              <a:defRPr>
                <a:solidFill>
                  <a:srgbClr val="191919"/>
                </a:solidFill>
                <a:latin typeface="微软雅黑"/>
                <a:ea typeface="微软雅黑"/>
                <a:cs typeface="微软雅黑"/>
                <a:sym typeface="微软雅黑"/>
              </a:defRPr>
            </a:pPr>
            <a:r>
              <a:t>        如果要计算1-100的整数之和，从1写到100有点困难，幸好Python提供一个</a:t>
            </a:r>
            <a:r>
              <a:rPr>
                <a:solidFill>
                  <a:srgbClr val="405E7E"/>
                </a:solidFill>
              </a:rPr>
              <a:t>range()</a:t>
            </a:r>
            <a:r>
              <a:t>函数，可以生成一个整数序列，再通过</a:t>
            </a:r>
            <a:r>
              <a:rPr>
                <a:solidFill>
                  <a:srgbClr val="405E7E"/>
                </a:solidFill>
              </a:rPr>
              <a:t>list()</a:t>
            </a:r>
            <a:r>
              <a:t>函数可以转换为</a:t>
            </a:r>
            <a:r>
              <a:rPr>
                <a:solidFill>
                  <a:srgbClr val="405E7E"/>
                </a:solidFill>
              </a:rPr>
              <a:t>list</a:t>
            </a:r>
            <a:r>
              <a:t>。比如</a:t>
            </a:r>
            <a:r>
              <a:rPr>
                <a:solidFill>
                  <a:srgbClr val="405E7E"/>
                </a:solidFill>
              </a:rPr>
              <a:t>range(5)</a:t>
            </a:r>
            <a:r>
              <a:t>生成的序列是从0开始小于5的整数： </a:t>
            </a:r>
          </a:p>
        </p:txBody>
      </p:sp>
      <p:sp>
        <p:nvSpPr>
          <p:cNvPr id="716"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4.6	</a:t>
            </a:r>
            <a:r>
              <a:t>循环</a:t>
            </a:r>
          </a:p>
        </p:txBody>
      </p:sp>
      <p:sp>
        <p:nvSpPr>
          <p:cNvPr id="717" name="矩形 3"/>
          <p:cNvSpPr txBox="1"/>
          <p:nvPr/>
        </p:nvSpPr>
        <p:spPr>
          <a:xfrm>
            <a:off x="431539" y="3165956"/>
            <a:ext cx="7884370" cy="8851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191919"/>
                </a:solidFill>
                <a:latin typeface="微软雅黑"/>
                <a:ea typeface="微软雅黑"/>
                <a:cs typeface="微软雅黑"/>
                <a:sym typeface="微软雅黑"/>
              </a:defRPr>
            </a:pPr>
            <a:r>
              <a:t>第二种循环是</a:t>
            </a:r>
            <a:r>
              <a:rPr>
                <a:solidFill>
                  <a:srgbClr val="405E7E"/>
                </a:solidFill>
              </a:rPr>
              <a:t>while</a:t>
            </a:r>
            <a:r>
              <a:t>循环，只要条件满足，就不断循环，条件不满足时退出循环。比如我们要计算</a:t>
            </a:r>
            <a:r>
              <a:t>100</a:t>
            </a:r>
            <a:r>
              <a:t>以内所有奇数之和，可以用</a:t>
            </a:r>
            <a:r>
              <a:rPr>
                <a:solidFill>
                  <a:srgbClr val="405E7E"/>
                </a:solidFill>
              </a:rPr>
              <a:t>while</a:t>
            </a:r>
            <a:r>
              <a:t>循环实现：</a:t>
            </a:r>
          </a:p>
        </p:txBody>
      </p:sp>
      <p:sp>
        <p:nvSpPr>
          <p:cNvPr id="718" name="Rectangle 1"/>
          <p:cNvSpPr txBox="1"/>
          <p:nvPr/>
        </p:nvSpPr>
        <p:spPr>
          <a:xfrm>
            <a:off x="3001809" y="4153532"/>
            <a:ext cx="3140382" cy="158323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buSzPct val="100000"/>
              <a:buAutoNum type="arabicPeriod" startAt="1"/>
              <a:defRPr sz="1600">
                <a:solidFill>
                  <a:srgbClr val="000000"/>
                </a:solidFill>
                <a:latin typeface="Monaco"/>
                <a:ea typeface="Monaco"/>
                <a:cs typeface="Monaco"/>
                <a:sym typeface="Monaco"/>
              </a:defRPr>
            </a:pPr>
            <a:r>
              <a:t>sum </a:t>
            </a:r>
            <a:r>
              <a:rPr>
                <a:solidFill>
                  <a:srgbClr val="666600"/>
                </a:solidFill>
              </a:rPr>
              <a:t>=</a:t>
            </a:r>
            <a:r>
              <a:t> </a:t>
            </a:r>
            <a:r>
              <a:rPr>
                <a:solidFill>
                  <a:srgbClr val="006666"/>
                </a:solidFill>
              </a:rPr>
              <a:t>0</a:t>
            </a:r>
          </a:p>
          <a:p>
            <a:pPr>
              <a:buSzPct val="100000"/>
              <a:buAutoNum type="arabicPeriod" startAt="1"/>
              <a:defRPr sz="1600">
                <a:solidFill>
                  <a:srgbClr val="000000"/>
                </a:solidFill>
                <a:latin typeface="Monaco"/>
                <a:ea typeface="Monaco"/>
                <a:cs typeface="Monaco"/>
                <a:sym typeface="Monaco"/>
              </a:defRPr>
            </a:pPr>
            <a:r>
              <a:t>n </a:t>
            </a:r>
            <a:r>
              <a:rPr>
                <a:solidFill>
                  <a:srgbClr val="666600"/>
                </a:solidFill>
              </a:rPr>
              <a:t>=</a:t>
            </a:r>
            <a:r>
              <a:t> </a:t>
            </a:r>
            <a:r>
              <a:rPr>
                <a:solidFill>
                  <a:srgbClr val="006666"/>
                </a:solidFill>
              </a:rPr>
              <a:t>99</a:t>
            </a:r>
          </a:p>
          <a:p>
            <a:pPr>
              <a:buSzPct val="100000"/>
              <a:buAutoNum type="arabicPeriod" startAt="1"/>
              <a:defRPr sz="1600">
                <a:solidFill>
                  <a:srgbClr val="000088"/>
                </a:solidFill>
                <a:latin typeface="Monaco"/>
                <a:ea typeface="Monaco"/>
                <a:cs typeface="Monaco"/>
                <a:sym typeface="Monaco"/>
              </a:defRPr>
            </a:pPr>
            <a:r>
              <a:t>while</a:t>
            </a:r>
            <a:r>
              <a:rPr>
                <a:solidFill>
                  <a:srgbClr val="000000"/>
                </a:solidFill>
              </a:rPr>
              <a:t> n </a:t>
            </a:r>
            <a:r>
              <a:rPr>
                <a:solidFill>
                  <a:srgbClr val="666600"/>
                </a:solidFill>
              </a:rPr>
              <a:t>&gt;</a:t>
            </a:r>
            <a:r>
              <a:rPr>
                <a:solidFill>
                  <a:srgbClr val="000000"/>
                </a:solidFill>
              </a:rPr>
              <a:t> </a:t>
            </a:r>
            <a:r>
              <a:rPr>
                <a:solidFill>
                  <a:srgbClr val="006666"/>
                </a:solidFill>
              </a:rPr>
              <a:t>0</a:t>
            </a:r>
            <a:r>
              <a:rPr>
                <a:solidFill>
                  <a:srgbClr val="666600"/>
                </a:solidFill>
              </a:rPr>
              <a:t>:</a:t>
            </a:r>
            <a:r>
              <a:rPr>
                <a:solidFill>
                  <a:srgbClr val="000000"/>
                </a:solidFill>
              </a:rPr>
              <a:t> </a:t>
            </a:r>
          </a:p>
          <a:p>
            <a:pPr>
              <a:buSzPct val="100000"/>
              <a:buAutoNum type="arabicPeriod" startAt="1"/>
              <a:defRPr sz="1600">
                <a:solidFill>
                  <a:srgbClr val="000000"/>
                </a:solidFill>
                <a:latin typeface="Monaco"/>
                <a:ea typeface="Monaco"/>
                <a:cs typeface="Monaco"/>
                <a:sym typeface="Monaco"/>
              </a:defRPr>
            </a:pPr>
            <a:r>
              <a:t>sum </a:t>
            </a:r>
            <a:r>
              <a:rPr>
                <a:solidFill>
                  <a:srgbClr val="666600"/>
                </a:solidFill>
              </a:rPr>
              <a:t>=</a:t>
            </a:r>
            <a:r>
              <a:t> sum </a:t>
            </a:r>
            <a:r>
              <a:rPr>
                <a:solidFill>
                  <a:srgbClr val="666600"/>
                </a:solidFill>
              </a:rPr>
              <a:t>+</a:t>
            </a:r>
            <a:r>
              <a:t> n </a:t>
            </a:r>
          </a:p>
          <a:p>
            <a:pPr>
              <a:buSzPct val="100000"/>
              <a:buAutoNum type="arabicPeriod" startAt="1"/>
              <a:defRPr sz="1600">
                <a:solidFill>
                  <a:srgbClr val="000000"/>
                </a:solidFill>
                <a:latin typeface="Monaco"/>
                <a:ea typeface="Monaco"/>
                <a:cs typeface="Monaco"/>
                <a:sym typeface="Monaco"/>
              </a:defRPr>
            </a:pPr>
            <a:r>
              <a:t>n </a:t>
            </a:r>
            <a:r>
              <a:rPr>
                <a:solidFill>
                  <a:srgbClr val="666600"/>
                </a:solidFill>
              </a:rPr>
              <a:t>=</a:t>
            </a:r>
            <a:r>
              <a:t> n </a:t>
            </a:r>
            <a:r>
              <a:rPr>
                <a:solidFill>
                  <a:srgbClr val="666600"/>
                </a:solidFill>
              </a:rPr>
              <a:t>-</a:t>
            </a:r>
            <a:r>
              <a:t> </a:t>
            </a:r>
            <a:r>
              <a:rPr>
                <a:solidFill>
                  <a:srgbClr val="006666"/>
                </a:solidFill>
              </a:rPr>
              <a:t>2</a:t>
            </a:r>
            <a:r>
              <a:t> </a:t>
            </a:r>
          </a:p>
          <a:p>
            <a:pPr>
              <a:buSzPct val="100000"/>
              <a:buAutoNum type="arabicPeriod" startAt="1"/>
              <a:defRPr sz="1600">
                <a:solidFill>
                  <a:srgbClr val="000088"/>
                </a:solidFill>
                <a:latin typeface="Monaco"/>
                <a:ea typeface="Monaco"/>
                <a:cs typeface="Monaco"/>
                <a:sym typeface="Monaco"/>
              </a:defRPr>
            </a:pPr>
            <a:r>
              <a:t>print</a:t>
            </a:r>
            <a:r>
              <a:rPr>
                <a:solidFill>
                  <a:srgbClr val="666600"/>
                </a:solidFill>
              </a:rPr>
              <a:t>(</a:t>
            </a:r>
            <a:r>
              <a:rPr>
                <a:solidFill>
                  <a:srgbClr val="000000"/>
                </a:solidFill>
              </a:rPr>
              <a:t>sum</a:t>
            </a:r>
            <a:r>
              <a:rPr>
                <a:solidFill>
                  <a:srgbClr val="666600"/>
                </a:solidFill>
              </a:rPr>
              <a:t>)</a:t>
            </a:r>
            <a:r>
              <a:rPr>
                <a:solidFill>
                  <a:srgbClr val="000000"/>
                </a:solidFill>
              </a:rPr>
              <a:t> </a:t>
            </a:r>
          </a:p>
        </p:txBody>
      </p:sp>
      <p:pic>
        <p:nvPicPr>
          <p:cNvPr id="719" name="Picture 2" descr="Picture 2"/>
          <p:cNvPicPr>
            <a:picLocks noChangeAspect="1"/>
          </p:cNvPicPr>
          <p:nvPr/>
        </p:nvPicPr>
        <p:blipFill>
          <a:blip r:embed="rId2">
            <a:extLst/>
          </a:blip>
          <a:stretch>
            <a:fillRect/>
          </a:stretch>
        </p:blipFill>
        <p:spPr>
          <a:xfrm>
            <a:off x="3664111" y="2730195"/>
            <a:ext cx="1419226" cy="333376"/>
          </a:xfrm>
          <a:prstGeom prst="rect">
            <a:avLst/>
          </a:prstGeom>
          <a:ln w="12700">
            <a:miter lim="400000"/>
          </a:ln>
        </p:spPr>
      </p:pic>
      <p:sp>
        <p:nvSpPr>
          <p:cNvPr id="720" name="输入："/>
          <p:cNvSpPr txBox="1"/>
          <p:nvPr/>
        </p:nvSpPr>
        <p:spPr>
          <a:xfrm>
            <a:off x="899591" y="755183"/>
            <a:ext cx="10185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循环：</a:t>
            </a:r>
          </a:p>
        </p:txBody>
      </p:sp>
      <p:sp>
        <p:nvSpPr>
          <p:cNvPr id="721" name="形状"/>
          <p:cNvSpPr/>
          <p:nvPr/>
        </p:nvSpPr>
        <p:spPr>
          <a:xfrm>
            <a:off x="296450" y="776462"/>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722" name="在循环内部变量n不断自减，直到变为-1时，不再满足while条件，循环退出。"/>
          <p:cNvSpPr txBox="1"/>
          <p:nvPr/>
        </p:nvSpPr>
        <p:spPr>
          <a:xfrm>
            <a:off x="517788" y="5951384"/>
            <a:ext cx="7711872"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nSpc>
                <a:spcPct val="150000"/>
              </a:lnSpc>
              <a:defRPr>
                <a:solidFill>
                  <a:srgbClr val="191919"/>
                </a:solidFill>
                <a:latin typeface="微软雅黑"/>
                <a:ea typeface="微软雅黑"/>
                <a:cs typeface="微软雅黑"/>
                <a:sym typeface="微软雅黑"/>
              </a:defRPr>
            </a:pPr>
            <a:r>
              <a:t>在循环内部变量n不断自减，直到变为-1时，不再满足</a:t>
            </a:r>
            <a:r>
              <a:rPr>
                <a:solidFill>
                  <a:srgbClr val="405E7E"/>
                </a:solidFill>
              </a:rPr>
              <a:t>while</a:t>
            </a:r>
            <a:r>
              <a:t>条件，循环退出</a:t>
            </a:r>
            <a:r>
              <a:rPr sz="1000"/>
              <a: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1.2    Python的优势"/>
          <p:cNvSpPr txBox="1"/>
          <p:nvPr/>
        </p:nvSpPr>
        <p:spPr>
          <a:xfrm>
            <a:off x="0" y="-11113"/>
            <a:ext cx="9145588" cy="599441"/>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1.2    P</a:t>
            </a:r>
            <a:r>
              <a:t>ython的优势</a:t>
            </a:r>
          </a:p>
        </p:txBody>
      </p:sp>
      <p:sp>
        <p:nvSpPr>
          <p:cNvPr id="216" name="那Python适合开发哪些类型的应用呢？"/>
          <p:cNvSpPr txBox="1"/>
          <p:nvPr/>
        </p:nvSpPr>
        <p:spPr>
          <a:xfrm>
            <a:off x="635642" y="1013121"/>
            <a:ext cx="7872715"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333333"/>
                </a:solidFill>
              </a:defRPr>
            </a:lvl1pPr>
          </a:lstStyle>
          <a:p>
            <a:pPr/>
            <a:r>
              <a:t>那Python适合开发哪些类型的应用呢？</a:t>
            </a:r>
          </a:p>
        </p:txBody>
      </p:sp>
      <p:sp>
        <p:nvSpPr>
          <p:cNvPr id="217" name="首选是网络应用，包括网站、后台服务等等；…"/>
          <p:cNvSpPr txBox="1"/>
          <p:nvPr/>
        </p:nvSpPr>
        <p:spPr>
          <a:xfrm>
            <a:off x="635642" y="1838011"/>
            <a:ext cx="7872715" cy="156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1400">
                <a:solidFill>
                  <a:srgbClr val="000000"/>
                </a:solidFill>
                <a:latin typeface="Helvetica Neue"/>
                <a:ea typeface="Helvetica Neue"/>
                <a:cs typeface="Helvetica Neue"/>
                <a:sym typeface="Helvetica Neue"/>
              </a:defRPr>
            </a:pPr>
          </a:p>
          <a:p>
            <a:pPr marL="180473" indent="-180473">
              <a:lnSpc>
                <a:spcPct val="150000"/>
              </a:lnSpc>
              <a:buSzPct val="100000"/>
              <a:buChar char="•"/>
              <a:defRPr>
                <a:solidFill>
                  <a:srgbClr val="000000"/>
                </a:solidFill>
                <a:latin typeface="微软雅黑"/>
                <a:ea typeface="微软雅黑"/>
                <a:cs typeface="微软雅黑"/>
                <a:sym typeface="微软雅黑"/>
              </a:defRPr>
            </a:pPr>
            <a:r>
              <a:t>    首选是网络应用，包括网站、后台服务等等；</a:t>
            </a:r>
          </a:p>
          <a:p>
            <a:pPr marL="180473" indent="-180473">
              <a:lnSpc>
                <a:spcPct val="150000"/>
              </a:lnSpc>
              <a:buSzPct val="100000"/>
              <a:buChar char="•"/>
              <a:defRPr>
                <a:solidFill>
                  <a:srgbClr val="000000"/>
                </a:solidFill>
                <a:latin typeface="微软雅黑"/>
                <a:ea typeface="微软雅黑"/>
                <a:cs typeface="微软雅黑"/>
                <a:sym typeface="微软雅黑"/>
              </a:defRPr>
            </a:pPr>
            <a:r>
              <a:t>    其次是许多日常需要的小工具，包括系统管理员需要的脚本任务等等；</a:t>
            </a:r>
          </a:p>
          <a:p>
            <a:pPr marL="180473" indent="-180473">
              <a:lnSpc>
                <a:spcPct val="150000"/>
              </a:lnSpc>
              <a:buSzPct val="100000"/>
              <a:buChar char="•"/>
              <a:defRPr>
                <a:solidFill>
                  <a:srgbClr val="000000"/>
                </a:solidFill>
                <a:latin typeface="微软雅黑"/>
                <a:ea typeface="微软雅黑"/>
                <a:cs typeface="微软雅黑"/>
                <a:sym typeface="微软雅黑"/>
              </a:defRPr>
            </a:pPr>
            <a:r>
              <a:t>    另外就是把其他语言开发的程序再包装起来，方便使用。</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4.6	</a:t>
            </a:r>
            <a:r>
              <a:t>循环</a:t>
            </a:r>
          </a:p>
        </p:txBody>
      </p:sp>
      <p:sp>
        <p:nvSpPr>
          <p:cNvPr id="725" name="输入："/>
          <p:cNvSpPr txBox="1"/>
          <p:nvPr/>
        </p:nvSpPr>
        <p:spPr>
          <a:xfrm>
            <a:off x="899591" y="755183"/>
            <a:ext cx="1222283"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break：</a:t>
            </a:r>
          </a:p>
        </p:txBody>
      </p:sp>
      <p:sp>
        <p:nvSpPr>
          <p:cNvPr id="726" name="形状"/>
          <p:cNvSpPr/>
          <p:nvPr/>
        </p:nvSpPr>
        <p:spPr>
          <a:xfrm>
            <a:off x="296450" y="776462"/>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727" name="Rectangle 1"/>
          <p:cNvSpPr txBox="1"/>
          <p:nvPr/>
        </p:nvSpPr>
        <p:spPr>
          <a:xfrm>
            <a:off x="296450" y="1302251"/>
            <a:ext cx="8280922" cy="726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a:solidFill>
                  <a:srgbClr val="191919"/>
                </a:solidFill>
                <a:latin typeface="微软雅黑"/>
                <a:ea typeface="微软雅黑"/>
                <a:cs typeface="微软雅黑"/>
                <a:sym typeface="微软雅黑"/>
              </a:defRPr>
            </a:pPr>
            <a:r>
              <a:t>        在循环中，</a:t>
            </a:r>
            <a:r>
              <a:rPr>
                <a:solidFill>
                  <a:srgbClr val="405E7E"/>
                </a:solidFill>
              </a:rPr>
              <a:t>break</a:t>
            </a:r>
            <a:r>
              <a:t>语句可以提前退出循环。例如，本来要循环打印1～100的数字： </a:t>
            </a:r>
          </a:p>
        </p:txBody>
      </p:sp>
      <p:sp>
        <p:nvSpPr>
          <p:cNvPr id="728" name="Rectangle 2"/>
          <p:cNvSpPr txBox="1"/>
          <p:nvPr/>
        </p:nvSpPr>
        <p:spPr>
          <a:xfrm>
            <a:off x="3186748" y="2135380"/>
            <a:ext cx="2500326" cy="1346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buSzPct val="100000"/>
              <a:buAutoNum type="arabicPeriod" startAt="1"/>
              <a:defRPr sz="1600">
                <a:solidFill>
                  <a:srgbClr val="000000"/>
                </a:solidFill>
                <a:latin typeface="Monaco"/>
                <a:ea typeface="Monaco"/>
                <a:cs typeface="Monaco"/>
                <a:sym typeface="Monaco"/>
              </a:defRPr>
            </a:pPr>
            <a:r>
              <a:t>n </a:t>
            </a:r>
            <a:r>
              <a:rPr>
                <a:solidFill>
                  <a:srgbClr val="666600"/>
                </a:solidFill>
              </a:rPr>
              <a:t>=</a:t>
            </a:r>
            <a:r>
              <a:t> </a:t>
            </a:r>
            <a:r>
              <a:rPr>
                <a:solidFill>
                  <a:srgbClr val="006666"/>
                </a:solidFill>
              </a:rPr>
              <a:t>1</a:t>
            </a:r>
            <a:r>
              <a:t> </a:t>
            </a:r>
          </a:p>
          <a:p>
            <a:pPr>
              <a:buSzPct val="100000"/>
              <a:buAutoNum type="arabicPeriod" startAt="1"/>
              <a:defRPr sz="1600">
                <a:solidFill>
                  <a:srgbClr val="000088"/>
                </a:solidFill>
                <a:latin typeface="Monaco"/>
                <a:ea typeface="Monaco"/>
                <a:cs typeface="Monaco"/>
                <a:sym typeface="Monaco"/>
              </a:defRPr>
            </a:pPr>
            <a:r>
              <a:t>while</a:t>
            </a:r>
            <a:r>
              <a:rPr>
                <a:solidFill>
                  <a:srgbClr val="000000"/>
                </a:solidFill>
              </a:rPr>
              <a:t> n </a:t>
            </a:r>
            <a:r>
              <a:rPr>
                <a:solidFill>
                  <a:srgbClr val="666600"/>
                </a:solidFill>
              </a:rPr>
              <a:t>&lt;=</a:t>
            </a:r>
            <a:r>
              <a:rPr>
                <a:solidFill>
                  <a:srgbClr val="000000"/>
                </a:solidFill>
              </a:rPr>
              <a:t> </a:t>
            </a:r>
            <a:r>
              <a:rPr>
                <a:solidFill>
                  <a:srgbClr val="006666"/>
                </a:solidFill>
              </a:rPr>
              <a:t>100</a:t>
            </a:r>
            <a:r>
              <a:rPr>
                <a:solidFill>
                  <a:srgbClr val="666600"/>
                </a:solidFill>
              </a:rPr>
              <a:t>:</a:t>
            </a:r>
            <a:r>
              <a:rPr>
                <a:solidFill>
                  <a:srgbClr val="000000"/>
                </a:solidFill>
              </a:rPr>
              <a:t> </a:t>
            </a:r>
          </a:p>
          <a:p>
            <a:pPr>
              <a:buSzPct val="100000"/>
              <a:buAutoNum type="arabicPeriod" startAt="1"/>
              <a:defRPr sz="1600">
                <a:solidFill>
                  <a:srgbClr val="666600"/>
                </a:solidFill>
                <a:latin typeface="Monaco"/>
                <a:ea typeface="Monaco"/>
                <a:cs typeface="Monaco"/>
                <a:sym typeface="Monaco"/>
              </a:defRPr>
            </a:pPr>
            <a:r>
              <a:t>...</a:t>
            </a:r>
            <a:r>
              <a:rPr>
                <a:solidFill>
                  <a:srgbClr val="000000"/>
                </a:solidFill>
              </a:rPr>
              <a:t> </a:t>
            </a:r>
            <a:r>
              <a:rPr>
                <a:solidFill>
                  <a:srgbClr val="000088"/>
                </a:solidFill>
              </a:rPr>
              <a:t>print</a:t>
            </a:r>
            <a:r>
              <a:t>(</a:t>
            </a:r>
            <a:r>
              <a:rPr>
                <a:solidFill>
                  <a:srgbClr val="000000"/>
                </a:solidFill>
              </a:rPr>
              <a:t>n</a:t>
            </a:r>
            <a:r>
              <a:t>)</a:t>
            </a:r>
            <a:r>
              <a:rPr>
                <a:solidFill>
                  <a:srgbClr val="000000"/>
                </a:solidFill>
              </a:rPr>
              <a:t> </a:t>
            </a:r>
          </a:p>
          <a:p>
            <a:pPr>
              <a:buSzPct val="100000"/>
              <a:buAutoNum type="arabicPeriod" startAt="1"/>
              <a:defRPr sz="1600">
                <a:solidFill>
                  <a:srgbClr val="666600"/>
                </a:solidFill>
                <a:latin typeface="Monaco"/>
                <a:ea typeface="Monaco"/>
                <a:cs typeface="Monaco"/>
                <a:sym typeface="Monaco"/>
              </a:defRPr>
            </a:pPr>
            <a:r>
              <a:t>...</a:t>
            </a:r>
            <a:r>
              <a:rPr>
                <a:solidFill>
                  <a:srgbClr val="000000"/>
                </a:solidFill>
              </a:rPr>
              <a:t> n </a:t>
            </a:r>
            <a:r>
              <a:t>=</a:t>
            </a:r>
            <a:r>
              <a:rPr>
                <a:solidFill>
                  <a:srgbClr val="000000"/>
                </a:solidFill>
              </a:rPr>
              <a:t> n </a:t>
            </a:r>
            <a:r>
              <a:t>+</a:t>
            </a:r>
            <a:r>
              <a:rPr>
                <a:solidFill>
                  <a:srgbClr val="000000"/>
                </a:solidFill>
              </a:rPr>
              <a:t> </a:t>
            </a:r>
            <a:r>
              <a:rPr>
                <a:solidFill>
                  <a:srgbClr val="006666"/>
                </a:solidFill>
              </a:rPr>
              <a:t>1</a:t>
            </a:r>
            <a:r>
              <a:rPr>
                <a:solidFill>
                  <a:srgbClr val="000000"/>
                </a:solidFill>
              </a:rPr>
              <a:t> </a:t>
            </a:r>
          </a:p>
          <a:p>
            <a:pPr>
              <a:buSzPct val="100000"/>
              <a:buAutoNum type="arabicPeriod" startAt="1"/>
              <a:defRPr sz="1600">
                <a:solidFill>
                  <a:srgbClr val="666600"/>
                </a:solidFill>
                <a:latin typeface="Monaco"/>
                <a:ea typeface="Monaco"/>
                <a:cs typeface="Monaco"/>
                <a:sym typeface="Monaco"/>
              </a:defRPr>
            </a:pPr>
            <a:r>
              <a:t>...</a:t>
            </a:r>
            <a:r>
              <a:rPr>
                <a:solidFill>
                  <a:srgbClr val="000000"/>
                </a:solidFill>
              </a:rPr>
              <a:t> </a:t>
            </a:r>
            <a:r>
              <a:rPr>
                <a:solidFill>
                  <a:srgbClr val="000088"/>
                </a:solidFill>
              </a:rPr>
              <a:t>print</a:t>
            </a:r>
            <a:r>
              <a:t>(</a:t>
            </a:r>
            <a:r>
              <a:rPr>
                <a:solidFill>
                  <a:srgbClr val="008800"/>
                </a:solidFill>
              </a:rPr>
              <a:t>‘END’）</a:t>
            </a:r>
          </a:p>
        </p:txBody>
      </p:sp>
      <p:sp>
        <p:nvSpPr>
          <p:cNvPr id="729" name="此代码可以打印出1~100。"/>
          <p:cNvSpPr txBox="1"/>
          <p:nvPr/>
        </p:nvSpPr>
        <p:spPr>
          <a:xfrm>
            <a:off x="715879" y="4190743"/>
            <a:ext cx="7442064" cy="408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50000"/>
              </a:lnSpc>
              <a:defRPr>
                <a:solidFill>
                  <a:srgbClr val="191919"/>
                </a:solidFill>
                <a:latin typeface="微软雅黑"/>
                <a:ea typeface="微软雅黑"/>
                <a:cs typeface="微软雅黑"/>
                <a:sym typeface="微软雅黑"/>
              </a:defRPr>
            </a:lvl1pPr>
          </a:lstStyle>
          <a:p>
            <a:pPr/>
            <a:r>
              <a:t>此代码可以打印出1~100。</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4.6	</a:t>
            </a:r>
            <a:r>
              <a:t>循环</a:t>
            </a:r>
          </a:p>
        </p:txBody>
      </p:sp>
      <p:sp>
        <p:nvSpPr>
          <p:cNvPr id="732" name="输入："/>
          <p:cNvSpPr txBox="1"/>
          <p:nvPr/>
        </p:nvSpPr>
        <p:spPr>
          <a:xfrm>
            <a:off x="899591" y="755183"/>
            <a:ext cx="1222283"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break：</a:t>
            </a:r>
          </a:p>
        </p:txBody>
      </p:sp>
      <p:sp>
        <p:nvSpPr>
          <p:cNvPr id="733" name="形状"/>
          <p:cNvSpPr/>
          <p:nvPr/>
        </p:nvSpPr>
        <p:spPr>
          <a:xfrm>
            <a:off x="296450" y="776462"/>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734" name="文本框 6"/>
          <p:cNvSpPr txBox="1"/>
          <p:nvPr/>
        </p:nvSpPr>
        <p:spPr>
          <a:xfrm>
            <a:off x="1320165" y="1767626"/>
            <a:ext cx="6503670" cy="23359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buSzPct val="100000"/>
              <a:buAutoNum type="arabicPeriod" startAt="1"/>
              <a:defRPr>
                <a:solidFill>
                  <a:srgbClr val="000000"/>
                </a:solidFill>
                <a:latin typeface="Monaco"/>
                <a:ea typeface="Monaco"/>
                <a:cs typeface="Monaco"/>
                <a:sym typeface="Monaco"/>
              </a:defRPr>
            </a:pPr>
            <a:r>
              <a:t>n </a:t>
            </a:r>
            <a:r>
              <a:rPr>
                <a:solidFill>
                  <a:srgbClr val="666600"/>
                </a:solidFill>
              </a:rPr>
              <a:t>=</a:t>
            </a:r>
            <a:r>
              <a:t> </a:t>
            </a:r>
            <a:r>
              <a:rPr>
                <a:solidFill>
                  <a:srgbClr val="006666"/>
                </a:solidFill>
              </a:rPr>
              <a:t>1</a:t>
            </a:r>
            <a:r>
              <a:t> </a:t>
            </a:r>
          </a:p>
          <a:p>
            <a:pPr>
              <a:buSzPct val="100000"/>
              <a:buAutoNum type="arabicPeriod" startAt="1"/>
              <a:defRPr>
                <a:solidFill>
                  <a:srgbClr val="000088"/>
                </a:solidFill>
                <a:latin typeface="Monaco"/>
                <a:ea typeface="Monaco"/>
                <a:cs typeface="Monaco"/>
                <a:sym typeface="Monaco"/>
              </a:defRPr>
            </a:pPr>
            <a:r>
              <a:t>while</a:t>
            </a:r>
            <a:r>
              <a:rPr>
                <a:solidFill>
                  <a:srgbClr val="000000"/>
                </a:solidFill>
              </a:rPr>
              <a:t> n </a:t>
            </a:r>
            <a:r>
              <a:rPr>
                <a:solidFill>
                  <a:srgbClr val="666600"/>
                </a:solidFill>
              </a:rPr>
              <a:t>&lt;=</a:t>
            </a:r>
            <a:r>
              <a:rPr>
                <a:solidFill>
                  <a:srgbClr val="000000"/>
                </a:solidFill>
              </a:rPr>
              <a:t> </a:t>
            </a:r>
            <a:r>
              <a:rPr>
                <a:solidFill>
                  <a:srgbClr val="006666"/>
                </a:solidFill>
              </a:rPr>
              <a:t>100</a:t>
            </a:r>
            <a:r>
              <a:rPr>
                <a:solidFill>
                  <a:srgbClr val="666600"/>
                </a:solidFill>
              </a:rPr>
              <a:t>:</a:t>
            </a:r>
            <a:r>
              <a:rPr>
                <a:solidFill>
                  <a:srgbClr val="000000"/>
                </a:solidFill>
              </a:rPr>
              <a:t> </a:t>
            </a:r>
          </a:p>
          <a:p>
            <a:pPr>
              <a:buSzPct val="100000"/>
              <a:buAutoNum type="arabicPeriod" startAt="1"/>
              <a:defRPr>
                <a:solidFill>
                  <a:srgbClr val="000088"/>
                </a:solidFill>
                <a:latin typeface="Monaco"/>
                <a:ea typeface="Monaco"/>
                <a:cs typeface="Monaco"/>
                <a:sym typeface="Monaco"/>
              </a:defRPr>
            </a:pPr>
            <a:r>
              <a:t>if</a:t>
            </a:r>
            <a:r>
              <a:rPr>
                <a:solidFill>
                  <a:srgbClr val="000000"/>
                </a:solidFill>
              </a:rPr>
              <a:t> n </a:t>
            </a:r>
            <a:r>
              <a:rPr>
                <a:solidFill>
                  <a:srgbClr val="666600"/>
                </a:solidFill>
              </a:rPr>
              <a:t>&gt;</a:t>
            </a:r>
            <a:r>
              <a:rPr>
                <a:solidFill>
                  <a:srgbClr val="000000"/>
                </a:solidFill>
              </a:rPr>
              <a:t> </a:t>
            </a:r>
            <a:r>
              <a:rPr>
                <a:solidFill>
                  <a:srgbClr val="006666"/>
                </a:solidFill>
              </a:rPr>
              <a:t>10</a:t>
            </a:r>
            <a:r>
              <a:rPr>
                <a:solidFill>
                  <a:srgbClr val="666600"/>
                </a:solidFill>
              </a:rPr>
              <a:t>:</a:t>
            </a:r>
            <a:r>
              <a:rPr>
                <a:solidFill>
                  <a:srgbClr val="000000"/>
                </a:solidFill>
              </a:rPr>
              <a:t> </a:t>
            </a:r>
            <a:r>
              <a:rPr>
                <a:solidFill>
                  <a:srgbClr val="880000"/>
                </a:solidFill>
              </a:rPr>
              <a:t># </a:t>
            </a:r>
            <a:r>
              <a:rPr>
                <a:solidFill>
                  <a:srgbClr val="880000"/>
                </a:solidFill>
                <a:latin typeface="+mn-lt"/>
                <a:ea typeface="+mn-ea"/>
                <a:cs typeface="+mn-cs"/>
                <a:sym typeface="Helvetica"/>
              </a:rPr>
              <a:t>当</a:t>
            </a:r>
            <a:r>
              <a:rPr>
                <a:solidFill>
                  <a:srgbClr val="880000"/>
                </a:solidFill>
              </a:rPr>
              <a:t>n = 11</a:t>
            </a:r>
            <a:r>
              <a:rPr>
                <a:solidFill>
                  <a:srgbClr val="880000"/>
                </a:solidFill>
                <a:latin typeface="+mn-lt"/>
                <a:ea typeface="+mn-ea"/>
                <a:cs typeface="+mn-cs"/>
                <a:sym typeface="Helvetica"/>
              </a:rPr>
              <a:t>时，条件满足，执行</a:t>
            </a:r>
            <a:r>
              <a:rPr>
                <a:solidFill>
                  <a:srgbClr val="880000"/>
                </a:solidFill>
              </a:rPr>
              <a:t>break</a:t>
            </a:r>
            <a:r>
              <a:rPr>
                <a:solidFill>
                  <a:srgbClr val="880000"/>
                </a:solidFill>
                <a:latin typeface="+mn-lt"/>
                <a:ea typeface="+mn-ea"/>
                <a:cs typeface="+mn-cs"/>
                <a:sym typeface="Helvetica"/>
              </a:rPr>
              <a:t>语句 </a:t>
            </a:r>
          </a:p>
          <a:p>
            <a:pPr>
              <a:buSzPct val="100000"/>
              <a:buAutoNum type="arabicPeriod" startAt="1"/>
              <a:defRPr>
                <a:solidFill>
                  <a:srgbClr val="000088"/>
                </a:solidFill>
                <a:latin typeface="Monaco"/>
                <a:ea typeface="Monaco"/>
                <a:cs typeface="Monaco"/>
                <a:sym typeface="Monaco"/>
              </a:defRPr>
            </a:pPr>
            <a:r>
              <a:t>break</a:t>
            </a:r>
            <a:r>
              <a:rPr>
                <a:solidFill>
                  <a:srgbClr val="000000"/>
                </a:solidFill>
              </a:rPr>
              <a:t> </a:t>
            </a:r>
            <a:r>
              <a:rPr>
                <a:solidFill>
                  <a:srgbClr val="880000"/>
                </a:solidFill>
              </a:rPr>
              <a:t># break</a:t>
            </a:r>
            <a:r>
              <a:rPr>
                <a:solidFill>
                  <a:srgbClr val="880000"/>
                </a:solidFill>
                <a:latin typeface="+mn-lt"/>
                <a:ea typeface="+mn-ea"/>
                <a:cs typeface="+mn-cs"/>
                <a:sym typeface="Helvetica"/>
              </a:rPr>
              <a:t>语句会结束当前循环 </a:t>
            </a:r>
          </a:p>
          <a:p>
            <a:pPr>
              <a:buSzPct val="100000"/>
              <a:buAutoNum type="arabicPeriod" startAt="1"/>
              <a:defRPr>
                <a:solidFill>
                  <a:srgbClr val="000088"/>
                </a:solidFill>
                <a:latin typeface="Monaco"/>
                <a:ea typeface="Monaco"/>
                <a:cs typeface="Monaco"/>
                <a:sym typeface="Monaco"/>
              </a:defRPr>
            </a:pPr>
            <a:r>
              <a:t>print</a:t>
            </a:r>
            <a:r>
              <a:rPr>
                <a:solidFill>
                  <a:srgbClr val="666600"/>
                </a:solidFill>
              </a:rPr>
              <a:t>(</a:t>
            </a:r>
            <a:r>
              <a:rPr>
                <a:solidFill>
                  <a:srgbClr val="000000"/>
                </a:solidFill>
              </a:rPr>
              <a:t>n</a:t>
            </a:r>
            <a:r>
              <a:rPr>
                <a:solidFill>
                  <a:srgbClr val="666600"/>
                </a:solidFill>
              </a:rPr>
              <a:t>)</a:t>
            </a:r>
            <a:r>
              <a:rPr>
                <a:solidFill>
                  <a:srgbClr val="000000"/>
                </a:solidFill>
              </a:rPr>
              <a:t> </a:t>
            </a:r>
          </a:p>
          <a:p>
            <a:pPr>
              <a:buSzPct val="100000"/>
              <a:buAutoNum type="arabicPeriod" startAt="1"/>
              <a:defRPr>
                <a:solidFill>
                  <a:srgbClr val="000000"/>
                </a:solidFill>
                <a:latin typeface="Monaco"/>
                <a:ea typeface="Monaco"/>
                <a:cs typeface="Monaco"/>
                <a:sym typeface="Monaco"/>
              </a:defRPr>
            </a:pPr>
            <a:r>
              <a:t>n </a:t>
            </a:r>
            <a:r>
              <a:rPr>
                <a:solidFill>
                  <a:srgbClr val="666600"/>
                </a:solidFill>
              </a:rPr>
              <a:t>=</a:t>
            </a:r>
            <a:r>
              <a:t> n </a:t>
            </a:r>
            <a:r>
              <a:rPr>
                <a:solidFill>
                  <a:srgbClr val="666600"/>
                </a:solidFill>
              </a:rPr>
              <a:t>+</a:t>
            </a:r>
            <a:r>
              <a:t> </a:t>
            </a:r>
            <a:r>
              <a:rPr>
                <a:solidFill>
                  <a:srgbClr val="006666"/>
                </a:solidFill>
              </a:rPr>
              <a:t>1</a:t>
            </a:r>
            <a:r>
              <a:t> </a:t>
            </a:r>
          </a:p>
          <a:p>
            <a:pPr>
              <a:buSzPct val="100000"/>
              <a:buAutoNum type="arabicPeriod" startAt="1"/>
              <a:defRPr>
                <a:solidFill>
                  <a:srgbClr val="000088"/>
                </a:solidFill>
                <a:latin typeface="Monaco"/>
                <a:ea typeface="Monaco"/>
                <a:cs typeface="Monaco"/>
                <a:sym typeface="Monaco"/>
              </a:defRPr>
            </a:pPr>
            <a:r>
              <a:t>print</a:t>
            </a:r>
            <a:r>
              <a:rPr>
                <a:solidFill>
                  <a:srgbClr val="666600"/>
                </a:solidFill>
              </a:rPr>
              <a:t>(</a:t>
            </a:r>
            <a:r>
              <a:rPr>
                <a:solidFill>
                  <a:srgbClr val="008800"/>
                </a:solidFill>
              </a:rPr>
              <a:t>'END'</a:t>
            </a:r>
            <a:r>
              <a:rPr>
                <a:solidFill>
                  <a:srgbClr val="666600"/>
                </a:solidFill>
              </a:rPr>
              <a:t>)</a:t>
            </a:r>
          </a:p>
        </p:txBody>
      </p:sp>
      <p:sp>
        <p:nvSpPr>
          <p:cNvPr id="735" name="如果要提前结束循环，可以用break语句："/>
          <p:cNvSpPr txBox="1"/>
          <p:nvPr/>
        </p:nvSpPr>
        <p:spPr>
          <a:xfrm>
            <a:off x="724783" y="1276992"/>
            <a:ext cx="4333572"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nSpc>
                <a:spcPct val="150000"/>
              </a:lnSpc>
              <a:defRPr>
                <a:solidFill>
                  <a:srgbClr val="191919"/>
                </a:solidFill>
                <a:latin typeface="微软雅黑"/>
                <a:ea typeface="微软雅黑"/>
                <a:cs typeface="微软雅黑"/>
                <a:sym typeface="微软雅黑"/>
              </a:defRPr>
            </a:pPr>
            <a:r>
              <a:t>如果要提前结束循环，可以用</a:t>
            </a:r>
            <a:r>
              <a:rPr>
                <a:solidFill>
                  <a:srgbClr val="405E7E"/>
                </a:solidFill>
              </a:rPr>
              <a:t>break</a:t>
            </a:r>
            <a:r>
              <a:t>语句：</a:t>
            </a:r>
          </a:p>
        </p:txBody>
      </p:sp>
      <p:sp>
        <p:nvSpPr>
          <p:cNvPr id="736" name="执行上面的代码可以看到，打印出1~10后，紧接着打印END，程序结束。…"/>
          <p:cNvSpPr txBox="1"/>
          <p:nvPr/>
        </p:nvSpPr>
        <p:spPr>
          <a:xfrm>
            <a:off x="788996" y="4511272"/>
            <a:ext cx="7566008" cy="88518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nSpc>
                <a:spcPct val="150000"/>
              </a:lnSpc>
              <a:defRPr>
                <a:solidFill>
                  <a:srgbClr val="191919"/>
                </a:solidFill>
                <a:latin typeface="微软雅黑"/>
                <a:ea typeface="微软雅黑"/>
                <a:cs typeface="微软雅黑"/>
                <a:sym typeface="微软雅黑"/>
              </a:defRPr>
            </a:pPr>
            <a:r>
              <a:t>执行上面的代码可以看到，打印出1~10后，紧接着打印END，程序结束。</a:t>
            </a:r>
          </a:p>
          <a:p>
            <a:pPr>
              <a:lnSpc>
                <a:spcPct val="150000"/>
              </a:lnSpc>
              <a:defRPr>
                <a:solidFill>
                  <a:srgbClr val="191919"/>
                </a:solidFill>
                <a:latin typeface="微软雅黑"/>
                <a:ea typeface="微软雅黑"/>
                <a:cs typeface="微软雅黑"/>
                <a:sym typeface="微软雅黑"/>
              </a:defRPr>
            </a:pPr>
            <a:r>
              <a:t>可见</a:t>
            </a:r>
            <a:r>
              <a:rPr>
                <a:solidFill>
                  <a:srgbClr val="405E7E"/>
                </a:solidFill>
              </a:rPr>
              <a:t>break</a:t>
            </a:r>
            <a:r>
              <a:t>的作用是提前结束循环。</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8" name="Rectangle 1"/>
          <p:cNvSpPr txBox="1"/>
          <p:nvPr/>
        </p:nvSpPr>
        <p:spPr>
          <a:xfrm>
            <a:off x="2981667" y="2727737"/>
            <a:ext cx="3652742" cy="125091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buSzPct val="100000"/>
              <a:buAutoNum type="arabicPeriod" startAt="1"/>
              <a:defRPr>
                <a:solidFill>
                  <a:srgbClr val="000000"/>
                </a:solidFill>
                <a:latin typeface="Monaco"/>
                <a:ea typeface="Monaco"/>
                <a:cs typeface="Monaco"/>
                <a:sym typeface="Monaco"/>
              </a:defRPr>
            </a:pPr>
            <a:r>
              <a:t>n </a:t>
            </a:r>
            <a:r>
              <a:rPr>
                <a:solidFill>
                  <a:srgbClr val="666600"/>
                </a:solidFill>
              </a:rPr>
              <a:t>=</a:t>
            </a:r>
            <a:r>
              <a:t> </a:t>
            </a:r>
            <a:r>
              <a:rPr>
                <a:solidFill>
                  <a:srgbClr val="006666"/>
                </a:solidFill>
              </a:rPr>
              <a:t>0</a:t>
            </a:r>
            <a:r>
              <a:t> </a:t>
            </a:r>
          </a:p>
          <a:p>
            <a:pPr>
              <a:buSzPct val="100000"/>
              <a:buAutoNum type="arabicPeriod" startAt="1"/>
              <a:defRPr>
                <a:solidFill>
                  <a:srgbClr val="000088"/>
                </a:solidFill>
                <a:latin typeface="Monaco"/>
                <a:ea typeface="Monaco"/>
                <a:cs typeface="Monaco"/>
                <a:sym typeface="Monaco"/>
              </a:defRPr>
            </a:pPr>
            <a:r>
              <a:t>while</a:t>
            </a:r>
            <a:r>
              <a:rPr>
                <a:solidFill>
                  <a:srgbClr val="000000"/>
                </a:solidFill>
              </a:rPr>
              <a:t> n </a:t>
            </a:r>
            <a:r>
              <a:rPr>
                <a:solidFill>
                  <a:srgbClr val="666600"/>
                </a:solidFill>
              </a:rPr>
              <a:t>&lt;</a:t>
            </a:r>
            <a:r>
              <a:rPr>
                <a:solidFill>
                  <a:srgbClr val="000000"/>
                </a:solidFill>
              </a:rPr>
              <a:t> </a:t>
            </a:r>
            <a:r>
              <a:rPr>
                <a:solidFill>
                  <a:srgbClr val="006666"/>
                </a:solidFill>
              </a:rPr>
              <a:t>10</a:t>
            </a:r>
            <a:r>
              <a:rPr>
                <a:solidFill>
                  <a:srgbClr val="666600"/>
                </a:solidFill>
              </a:rPr>
              <a:t>:</a:t>
            </a:r>
          </a:p>
          <a:p>
            <a:pPr>
              <a:buSzPct val="100000"/>
              <a:buAutoNum type="arabicPeriod" startAt="1"/>
              <a:defRPr>
                <a:solidFill>
                  <a:srgbClr val="000000"/>
                </a:solidFill>
                <a:latin typeface="Monaco"/>
                <a:ea typeface="Monaco"/>
                <a:cs typeface="Monaco"/>
                <a:sym typeface="Monaco"/>
              </a:defRPr>
            </a:pPr>
            <a:r>
              <a:t>n </a:t>
            </a:r>
            <a:r>
              <a:rPr>
                <a:solidFill>
                  <a:srgbClr val="666600"/>
                </a:solidFill>
              </a:rPr>
              <a:t>=</a:t>
            </a:r>
            <a:r>
              <a:t> n </a:t>
            </a:r>
            <a:r>
              <a:rPr>
                <a:solidFill>
                  <a:srgbClr val="666600"/>
                </a:solidFill>
              </a:rPr>
              <a:t>+</a:t>
            </a:r>
            <a:r>
              <a:t> </a:t>
            </a:r>
            <a:r>
              <a:rPr>
                <a:solidFill>
                  <a:srgbClr val="006666"/>
                </a:solidFill>
              </a:rPr>
              <a:t>1</a:t>
            </a:r>
            <a:r>
              <a:t> </a:t>
            </a:r>
          </a:p>
          <a:p>
            <a:pPr>
              <a:buSzPct val="100000"/>
              <a:buAutoNum type="arabicPeriod" startAt="1"/>
              <a:defRPr>
                <a:solidFill>
                  <a:srgbClr val="000088"/>
                </a:solidFill>
                <a:latin typeface="Monaco"/>
                <a:ea typeface="Monaco"/>
                <a:cs typeface="Monaco"/>
                <a:sym typeface="Monaco"/>
              </a:defRPr>
            </a:pPr>
            <a:r>
              <a:t>print</a:t>
            </a:r>
            <a:r>
              <a:rPr>
                <a:solidFill>
                  <a:srgbClr val="666600"/>
                </a:solidFill>
              </a:rPr>
              <a:t>(</a:t>
            </a:r>
            <a:r>
              <a:rPr>
                <a:solidFill>
                  <a:srgbClr val="000000"/>
                </a:solidFill>
              </a:rPr>
              <a:t>n</a:t>
            </a:r>
            <a:r>
              <a:rPr>
                <a:solidFill>
                  <a:srgbClr val="666600"/>
                </a:solidFill>
              </a:rPr>
              <a:t>)</a:t>
            </a:r>
            <a:r>
              <a:rPr>
                <a:solidFill>
                  <a:srgbClr val="000000"/>
                </a:solidFill>
              </a:rPr>
              <a:t> </a:t>
            </a:r>
          </a:p>
        </p:txBody>
      </p:sp>
      <p:sp>
        <p:nvSpPr>
          <p:cNvPr id="739"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4.6	</a:t>
            </a:r>
            <a:r>
              <a:t>循环</a:t>
            </a:r>
          </a:p>
        </p:txBody>
      </p:sp>
      <p:sp>
        <p:nvSpPr>
          <p:cNvPr id="740" name="输入："/>
          <p:cNvSpPr txBox="1"/>
          <p:nvPr/>
        </p:nvSpPr>
        <p:spPr>
          <a:xfrm>
            <a:off x="690720" y="1101434"/>
            <a:ext cx="1678888"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continue：</a:t>
            </a:r>
          </a:p>
        </p:txBody>
      </p:sp>
      <p:sp>
        <p:nvSpPr>
          <p:cNvPr id="741" name="形状"/>
          <p:cNvSpPr/>
          <p:nvPr/>
        </p:nvSpPr>
        <p:spPr>
          <a:xfrm>
            <a:off x="161240" y="1123348"/>
            <a:ext cx="431802"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742" name="此程序可以打印出1～10。"/>
          <p:cNvSpPr txBox="1"/>
          <p:nvPr/>
        </p:nvSpPr>
        <p:spPr>
          <a:xfrm>
            <a:off x="778594" y="4313121"/>
            <a:ext cx="2771546"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150000"/>
              </a:lnSpc>
              <a:defRPr>
                <a:solidFill>
                  <a:srgbClr val="191919"/>
                </a:solidFill>
                <a:latin typeface="微软雅黑"/>
                <a:ea typeface="微软雅黑"/>
                <a:cs typeface="微软雅黑"/>
                <a:sym typeface="微软雅黑"/>
              </a:defRPr>
            </a:lvl1pPr>
          </a:lstStyle>
          <a:p>
            <a:pPr/>
            <a:r>
              <a:t>此程序可以打印出1～10。</a:t>
            </a:r>
          </a:p>
        </p:txBody>
      </p:sp>
      <p:sp>
        <p:nvSpPr>
          <p:cNvPr id="743" name="在循环过程中，也可以通过continue语句，跳过当前的这次循环，直接开始下一次循环。"/>
          <p:cNvSpPr txBox="1"/>
          <p:nvPr/>
        </p:nvSpPr>
        <p:spPr>
          <a:xfrm>
            <a:off x="850606" y="1764943"/>
            <a:ext cx="7914864" cy="88518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a:solidFill>
                  <a:srgbClr val="191919"/>
                </a:solidFill>
                <a:latin typeface="微软雅黑"/>
                <a:ea typeface="微软雅黑"/>
                <a:cs typeface="微软雅黑"/>
                <a:sym typeface="微软雅黑"/>
              </a:defRPr>
            </a:pPr>
            <a:r>
              <a:t>在循环过程中，也可以通过</a:t>
            </a:r>
            <a:r>
              <a:rPr>
                <a:solidFill>
                  <a:srgbClr val="405E7E"/>
                </a:solidFill>
              </a:rPr>
              <a:t>continue</a:t>
            </a:r>
            <a:r>
              <a:t>语句，跳过当前的这次循环，直接开始下一次循环。</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5"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4.6	</a:t>
            </a:r>
            <a:r>
              <a:t>循环</a:t>
            </a:r>
          </a:p>
        </p:txBody>
      </p:sp>
      <p:sp>
        <p:nvSpPr>
          <p:cNvPr id="746" name="输入："/>
          <p:cNvSpPr txBox="1"/>
          <p:nvPr/>
        </p:nvSpPr>
        <p:spPr>
          <a:xfrm>
            <a:off x="885665" y="919190"/>
            <a:ext cx="1678888"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continue：</a:t>
            </a:r>
          </a:p>
        </p:txBody>
      </p:sp>
      <p:sp>
        <p:nvSpPr>
          <p:cNvPr id="747" name="形状"/>
          <p:cNvSpPr/>
          <p:nvPr/>
        </p:nvSpPr>
        <p:spPr>
          <a:xfrm>
            <a:off x="282525" y="940469"/>
            <a:ext cx="431802"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748" name="文本框 6"/>
          <p:cNvSpPr txBox="1"/>
          <p:nvPr/>
        </p:nvSpPr>
        <p:spPr>
          <a:xfrm>
            <a:off x="1152643" y="2377714"/>
            <a:ext cx="6838714" cy="235657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buSzPct val="100000"/>
              <a:buAutoNum type="arabicPeriod" startAt="1"/>
              <a:defRPr>
                <a:solidFill>
                  <a:srgbClr val="000000"/>
                </a:solidFill>
                <a:latin typeface="Monaco"/>
                <a:ea typeface="Monaco"/>
                <a:cs typeface="Monaco"/>
                <a:sym typeface="Monaco"/>
              </a:defRPr>
            </a:pPr>
            <a:r>
              <a:t>n </a:t>
            </a:r>
            <a:r>
              <a:rPr>
                <a:solidFill>
                  <a:srgbClr val="666600"/>
                </a:solidFill>
              </a:rPr>
              <a:t>=</a:t>
            </a:r>
            <a:r>
              <a:t> </a:t>
            </a:r>
            <a:r>
              <a:rPr>
                <a:solidFill>
                  <a:srgbClr val="006666"/>
                </a:solidFill>
              </a:rPr>
              <a:t>0</a:t>
            </a:r>
            <a:r>
              <a:t> </a:t>
            </a:r>
          </a:p>
          <a:p>
            <a:pPr>
              <a:buSzPct val="100000"/>
              <a:buAutoNum type="arabicPeriod" startAt="1"/>
              <a:defRPr>
                <a:solidFill>
                  <a:srgbClr val="000088"/>
                </a:solidFill>
                <a:latin typeface="Monaco"/>
                <a:ea typeface="Monaco"/>
                <a:cs typeface="Monaco"/>
                <a:sym typeface="Monaco"/>
              </a:defRPr>
            </a:pPr>
            <a:r>
              <a:t>while</a:t>
            </a:r>
            <a:r>
              <a:rPr>
                <a:solidFill>
                  <a:srgbClr val="000000"/>
                </a:solidFill>
              </a:rPr>
              <a:t> n </a:t>
            </a:r>
            <a:r>
              <a:rPr>
                <a:solidFill>
                  <a:srgbClr val="666600"/>
                </a:solidFill>
              </a:rPr>
              <a:t>&lt;</a:t>
            </a:r>
            <a:r>
              <a:rPr>
                <a:solidFill>
                  <a:srgbClr val="000000"/>
                </a:solidFill>
              </a:rPr>
              <a:t> </a:t>
            </a:r>
            <a:r>
              <a:rPr>
                <a:solidFill>
                  <a:srgbClr val="006666"/>
                </a:solidFill>
              </a:rPr>
              <a:t>10</a:t>
            </a:r>
            <a:r>
              <a:rPr>
                <a:solidFill>
                  <a:srgbClr val="666600"/>
                </a:solidFill>
              </a:rPr>
              <a:t>:</a:t>
            </a:r>
            <a:r>
              <a:rPr>
                <a:solidFill>
                  <a:srgbClr val="000000"/>
                </a:solidFill>
              </a:rPr>
              <a:t> </a:t>
            </a:r>
          </a:p>
          <a:p>
            <a:pPr>
              <a:buSzPct val="100000"/>
              <a:buAutoNum type="arabicPeriod" startAt="1"/>
              <a:defRPr>
                <a:solidFill>
                  <a:srgbClr val="000000"/>
                </a:solidFill>
                <a:latin typeface="Monaco"/>
                <a:ea typeface="Monaco"/>
                <a:cs typeface="Monaco"/>
                <a:sym typeface="Monaco"/>
              </a:defRPr>
            </a:pPr>
            <a:r>
              <a:t>n </a:t>
            </a:r>
            <a:r>
              <a:rPr>
                <a:solidFill>
                  <a:srgbClr val="666600"/>
                </a:solidFill>
              </a:rPr>
              <a:t>=</a:t>
            </a:r>
            <a:r>
              <a:t> n </a:t>
            </a:r>
            <a:r>
              <a:rPr>
                <a:solidFill>
                  <a:srgbClr val="666600"/>
                </a:solidFill>
              </a:rPr>
              <a:t>+</a:t>
            </a:r>
            <a:r>
              <a:t> </a:t>
            </a:r>
            <a:r>
              <a:rPr>
                <a:solidFill>
                  <a:srgbClr val="006666"/>
                </a:solidFill>
              </a:rPr>
              <a:t>1</a:t>
            </a:r>
            <a:r>
              <a:t> </a:t>
            </a:r>
          </a:p>
          <a:p>
            <a:pPr>
              <a:buSzPct val="100000"/>
              <a:buAutoNum type="arabicPeriod" startAt="1"/>
              <a:defRPr>
                <a:solidFill>
                  <a:srgbClr val="000088"/>
                </a:solidFill>
                <a:latin typeface="Monaco"/>
                <a:ea typeface="Monaco"/>
                <a:cs typeface="Monaco"/>
                <a:sym typeface="Monaco"/>
              </a:defRPr>
            </a:pPr>
            <a:r>
              <a:t>if</a:t>
            </a:r>
            <a:r>
              <a:rPr>
                <a:solidFill>
                  <a:srgbClr val="000000"/>
                </a:solidFill>
              </a:rPr>
              <a:t> n </a:t>
            </a:r>
            <a:r>
              <a:rPr>
                <a:solidFill>
                  <a:srgbClr val="666600"/>
                </a:solidFill>
              </a:rPr>
              <a:t>%</a:t>
            </a:r>
            <a:r>
              <a:rPr>
                <a:solidFill>
                  <a:srgbClr val="000000"/>
                </a:solidFill>
              </a:rPr>
              <a:t> </a:t>
            </a:r>
            <a:r>
              <a:rPr>
                <a:solidFill>
                  <a:srgbClr val="006666"/>
                </a:solidFill>
              </a:rPr>
              <a:t>2</a:t>
            </a:r>
            <a:r>
              <a:rPr>
                <a:solidFill>
                  <a:srgbClr val="000000"/>
                </a:solidFill>
              </a:rPr>
              <a:t> </a:t>
            </a:r>
            <a:r>
              <a:rPr>
                <a:solidFill>
                  <a:srgbClr val="666600"/>
                </a:solidFill>
              </a:rPr>
              <a:t>==</a:t>
            </a:r>
            <a:r>
              <a:rPr>
                <a:solidFill>
                  <a:srgbClr val="000000"/>
                </a:solidFill>
              </a:rPr>
              <a:t> </a:t>
            </a:r>
            <a:r>
              <a:rPr>
                <a:solidFill>
                  <a:srgbClr val="006666"/>
                </a:solidFill>
              </a:rPr>
              <a:t>0</a:t>
            </a:r>
            <a:r>
              <a:rPr>
                <a:solidFill>
                  <a:srgbClr val="666600"/>
                </a:solidFill>
              </a:rPr>
              <a:t>:</a:t>
            </a:r>
            <a:r>
              <a:rPr>
                <a:solidFill>
                  <a:srgbClr val="000000"/>
                </a:solidFill>
              </a:rPr>
              <a:t> </a:t>
            </a:r>
            <a:r>
              <a:rPr>
                <a:solidFill>
                  <a:srgbClr val="880000"/>
                </a:solidFill>
              </a:rPr>
              <a:t># </a:t>
            </a:r>
            <a:r>
              <a:rPr>
                <a:solidFill>
                  <a:srgbClr val="880000"/>
                </a:solidFill>
                <a:latin typeface="+mn-lt"/>
                <a:ea typeface="+mn-ea"/>
                <a:cs typeface="+mn-cs"/>
                <a:sym typeface="Helvetica"/>
              </a:rPr>
              <a:t>如果</a:t>
            </a:r>
            <a:r>
              <a:rPr>
                <a:solidFill>
                  <a:srgbClr val="880000"/>
                </a:solidFill>
              </a:rPr>
              <a:t>n</a:t>
            </a:r>
            <a:r>
              <a:rPr>
                <a:solidFill>
                  <a:srgbClr val="880000"/>
                </a:solidFill>
                <a:latin typeface="+mn-lt"/>
                <a:ea typeface="+mn-ea"/>
                <a:cs typeface="+mn-cs"/>
                <a:sym typeface="Helvetica"/>
              </a:rPr>
              <a:t>是偶数，执行</a:t>
            </a:r>
            <a:r>
              <a:rPr>
                <a:solidFill>
                  <a:srgbClr val="880000"/>
                </a:solidFill>
              </a:rPr>
              <a:t>continue</a:t>
            </a:r>
            <a:r>
              <a:rPr>
                <a:solidFill>
                  <a:srgbClr val="880000"/>
                </a:solidFill>
                <a:latin typeface="+mn-lt"/>
                <a:ea typeface="+mn-ea"/>
                <a:cs typeface="+mn-cs"/>
                <a:sym typeface="Helvetica"/>
              </a:rPr>
              <a:t>语句 </a:t>
            </a:r>
          </a:p>
          <a:p>
            <a:pPr>
              <a:buSzPct val="100000"/>
              <a:buAutoNum type="arabicPeriod" startAt="1"/>
              <a:defRPr>
                <a:solidFill>
                  <a:srgbClr val="000088"/>
                </a:solidFill>
                <a:latin typeface="Monaco"/>
                <a:ea typeface="Monaco"/>
                <a:cs typeface="Monaco"/>
                <a:sym typeface="Monaco"/>
              </a:defRPr>
            </a:pPr>
            <a:r>
              <a:t>continue</a:t>
            </a:r>
            <a:r>
              <a:rPr>
                <a:solidFill>
                  <a:srgbClr val="000000"/>
                </a:solidFill>
              </a:rPr>
              <a:t> </a:t>
            </a:r>
            <a:r>
              <a:rPr>
                <a:solidFill>
                  <a:srgbClr val="880000"/>
                </a:solidFill>
              </a:rPr>
              <a:t># continue</a:t>
            </a:r>
            <a:r>
              <a:rPr>
                <a:solidFill>
                  <a:srgbClr val="880000"/>
                </a:solidFill>
                <a:latin typeface="+mn-lt"/>
                <a:ea typeface="+mn-ea"/>
                <a:cs typeface="+mn-cs"/>
                <a:sym typeface="Helvetica"/>
              </a:rPr>
              <a:t>语句会直接继续下一轮循环，后续的</a:t>
            </a:r>
            <a:r>
              <a:rPr>
                <a:solidFill>
                  <a:srgbClr val="880000"/>
                </a:solidFill>
              </a:rPr>
              <a:t>print()</a:t>
            </a:r>
            <a:r>
              <a:rPr>
                <a:solidFill>
                  <a:srgbClr val="880000"/>
                </a:solidFill>
                <a:latin typeface="+mn-lt"/>
                <a:ea typeface="+mn-ea"/>
                <a:cs typeface="+mn-cs"/>
                <a:sym typeface="Helvetica"/>
              </a:rPr>
              <a:t>语句不会执行 </a:t>
            </a:r>
          </a:p>
          <a:p>
            <a:pPr>
              <a:buSzPct val="100000"/>
              <a:buAutoNum type="arabicPeriod" startAt="1"/>
              <a:defRPr>
                <a:solidFill>
                  <a:srgbClr val="000088"/>
                </a:solidFill>
                <a:latin typeface="Monaco"/>
                <a:ea typeface="Monaco"/>
                <a:cs typeface="Monaco"/>
                <a:sym typeface="Monaco"/>
              </a:defRPr>
            </a:pPr>
            <a:r>
              <a:t>print</a:t>
            </a:r>
            <a:r>
              <a:rPr>
                <a:solidFill>
                  <a:srgbClr val="666600"/>
                </a:solidFill>
              </a:rPr>
              <a:t>(</a:t>
            </a:r>
            <a:r>
              <a:rPr>
                <a:solidFill>
                  <a:srgbClr val="000000"/>
                </a:solidFill>
              </a:rPr>
              <a:t>n</a:t>
            </a:r>
            <a:r>
              <a:rPr>
                <a:solidFill>
                  <a:srgbClr val="666600"/>
                </a:solidFill>
              </a:rPr>
              <a:t>)</a:t>
            </a:r>
            <a:r>
              <a:rPr>
                <a:solidFill>
                  <a:srgbClr val="000000"/>
                </a:solidFill>
              </a:rPr>
              <a:t> </a:t>
            </a:r>
          </a:p>
        </p:txBody>
      </p:sp>
      <p:sp>
        <p:nvSpPr>
          <p:cNvPr id="749" name="执行上面的代码可以看到，打印的不再是1～10，而是1，3，5，7，9。…"/>
          <p:cNvSpPr txBox="1"/>
          <p:nvPr/>
        </p:nvSpPr>
        <p:spPr>
          <a:xfrm>
            <a:off x="686755" y="5107814"/>
            <a:ext cx="7356941" cy="88518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nSpc>
                <a:spcPct val="150000"/>
              </a:lnSpc>
              <a:defRPr>
                <a:solidFill>
                  <a:srgbClr val="191919"/>
                </a:solidFill>
                <a:latin typeface="微软雅黑"/>
                <a:ea typeface="微软雅黑"/>
                <a:cs typeface="微软雅黑"/>
                <a:sym typeface="微软雅黑"/>
              </a:defRPr>
            </a:pPr>
            <a:r>
              <a:t>执行上面的代码可以看到，打印的不再是1～10，而是1，3，5，7，9。</a:t>
            </a:r>
          </a:p>
          <a:p>
            <a:pPr>
              <a:lnSpc>
                <a:spcPct val="150000"/>
              </a:lnSpc>
              <a:defRPr>
                <a:solidFill>
                  <a:srgbClr val="191919"/>
                </a:solidFill>
                <a:latin typeface="微软雅黑"/>
                <a:ea typeface="微软雅黑"/>
                <a:cs typeface="微软雅黑"/>
                <a:sym typeface="微软雅黑"/>
              </a:defRPr>
            </a:pPr>
            <a:r>
              <a:t>可见</a:t>
            </a:r>
            <a:r>
              <a:rPr>
                <a:solidFill>
                  <a:srgbClr val="405E7E"/>
                </a:solidFill>
              </a:rPr>
              <a:t>continue</a:t>
            </a:r>
            <a:r>
              <a:t>的作用是提前结束本轮循环，并直接开始下一轮循环。</a:t>
            </a:r>
          </a:p>
        </p:txBody>
      </p:sp>
      <p:sp>
        <p:nvSpPr>
          <p:cNvPr id="750" name="如果我们想只打印奇数，可以用continue语句跳过某些循环："/>
          <p:cNvSpPr txBox="1"/>
          <p:nvPr/>
        </p:nvSpPr>
        <p:spPr>
          <a:xfrm>
            <a:off x="731145" y="1699252"/>
            <a:ext cx="6226219"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nSpc>
                <a:spcPct val="150000"/>
              </a:lnSpc>
              <a:defRPr>
                <a:solidFill>
                  <a:srgbClr val="191919"/>
                </a:solidFill>
                <a:latin typeface="微软雅黑"/>
                <a:ea typeface="微软雅黑"/>
                <a:cs typeface="微软雅黑"/>
                <a:sym typeface="微软雅黑"/>
              </a:defRPr>
            </a:pPr>
            <a:r>
              <a:t>如果我们想只打印奇数，可以用</a:t>
            </a:r>
            <a:r>
              <a:rPr>
                <a:solidFill>
                  <a:srgbClr val="405E7E"/>
                </a:solidFill>
              </a:rPr>
              <a:t>continue</a:t>
            </a:r>
            <a:r>
              <a:t>语句跳过某些循环：</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2"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800">
                <a:solidFill>
                  <a:schemeClr val="accent1">
                    <a:lumOff val="44000"/>
                  </a:schemeClr>
                </a:solidFill>
                <a:latin typeface="微软雅黑"/>
                <a:ea typeface="微软雅黑"/>
                <a:cs typeface="微软雅黑"/>
                <a:sym typeface="微软雅黑"/>
              </a:defRPr>
            </a:pPr>
            <a:r>
              <a:t>4.6	</a:t>
            </a:r>
            <a:r>
              <a:t>循环</a:t>
            </a:r>
          </a:p>
        </p:txBody>
      </p:sp>
      <p:sp>
        <p:nvSpPr>
          <p:cNvPr id="753" name="输入："/>
          <p:cNvSpPr txBox="1"/>
          <p:nvPr/>
        </p:nvSpPr>
        <p:spPr>
          <a:xfrm>
            <a:off x="899591" y="755183"/>
            <a:ext cx="10185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练习：</a:t>
            </a:r>
          </a:p>
        </p:txBody>
      </p:sp>
      <p:sp>
        <p:nvSpPr>
          <p:cNvPr id="754" name="形状"/>
          <p:cNvSpPr/>
          <p:nvPr/>
        </p:nvSpPr>
        <p:spPr>
          <a:xfrm>
            <a:off x="296450" y="776462"/>
            <a:ext cx="431803" cy="41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755" name="Rectangle 1"/>
          <p:cNvSpPr txBox="1"/>
          <p:nvPr/>
        </p:nvSpPr>
        <p:spPr>
          <a:xfrm>
            <a:off x="516057" y="1549702"/>
            <a:ext cx="8137846" cy="1005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p>
            <a:pPr>
              <a:defRPr>
                <a:solidFill>
                  <a:srgbClr val="191919"/>
                </a:solidFill>
                <a:latin typeface="微软雅黑"/>
                <a:ea typeface="微软雅黑"/>
                <a:cs typeface="微软雅黑"/>
                <a:sym typeface="微软雅黑"/>
              </a:defRPr>
            </a:pPr>
            <a:r>
              <a:t>1</a:t>
            </a:r>
            <a:r>
              <a:t>，range(101)就可以生成0-100的整数序列，计算</a:t>
            </a:r>
            <a:r>
              <a:t>1-100</a:t>
            </a:r>
            <a:r>
              <a:t>的整数之和。</a:t>
            </a:r>
          </a:p>
          <a:p>
            <a:pPr>
              <a:defRPr>
                <a:solidFill>
                  <a:srgbClr val="191919"/>
                </a:solidFill>
                <a:latin typeface="微软雅黑"/>
                <a:ea typeface="微软雅黑"/>
                <a:cs typeface="微软雅黑"/>
                <a:sym typeface="微软雅黑"/>
              </a:defRPr>
            </a:pPr>
          </a:p>
          <a:p>
            <a:pPr>
              <a:defRPr>
                <a:solidFill>
                  <a:srgbClr val="191919"/>
                </a:solidFill>
                <a:latin typeface="微软雅黑"/>
                <a:ea typeface="微软雅黑"/>
                <a:cs typeface="微软雅黑"/>
                <a:sym typeface="微软雅黑"/>
              </a:defRPr>
            </a:pPr>
            <a:r>
              <a:t>2</a:t>
            </a:r>
            <a:r>
              <a:t>，利用循环依次对</a:t>
            </a:r>
            <a:r>
              <a:t>list</a:t>
            </a:r>
            <a:r>
              <a:t>中的每个名字打印出</a:t>
            </a:r>
            <a:r>
              <a:t>Hello, xxx!</a:t>
            </a:r>
            <a:r>
              <a:t>：L = ['Bart', 'Lisa', 'Adam']</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 name="形状"/>
          <p:cNvSpPr/>
          <p:nvPr/>
        </p:nvSpPr>
        <p:spPr>
          <a:xfrm>
            <a:off x="3459539" y="2791702"/>
            <a:ext cx="5547559" cy="23359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7" y="0"/>
                </a:moveTo>
                <a:lnTo>
                  <a:pt x="21600" y="0"/>
                </a:lnTo>
                <a:lnTo>
                  <a:pt x="21600" y="21600"/>
                </a:lnTo>
                <a:lnTo>
                  <a:pt x="517" y="21600"/>
                </a:lnTo>
                <a:cubicBezTo>
                  <a:pt x="232" y="21600"/>
                  <a:pt x="0" y="21031"/>
                  <a:pt x="0" y="20333"/>
                </a:cubicBezTo>
                <a:lnTo>
                  <a:pt x="0" y="1267"/>
                </a:lnTo>
                <a:cubicBezTo>
                  <a:pt x="0" y="569"/>
                  <a:pt x="232" y="0"/>
                  <a:pt x="517" y="0"/>
                </a:cubicBezTo>
                <a:close/>
              </a:path>
            </a:pathLst>
          </a:custGeom>
          <a:solidFill>
            <a:srgbClr val="024C89"/>
          </a:solidFill>
          <a:ln w="12700">
            <a:miter lim="400000"/>
          </a:ln>
          <a:extLst>
            <a:ext uri="{C572A759-6A51-4108-AA02-DFA0A04FC94B}">
              <ma14:wrappingTextBoxFlag xmlns:ma14="http://schemas.microsoft.com/office/mac/drawingml/2011/main" val="1"/>
            </a:ext>
          </a:extLst>
        </p:spPr>
        <p:txBody>
          <a:bodyPr lIns="45719" rIns="45719"/>
          <a:lstStyle/>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a:p>
            <a:pPr>
              <a:defRPr>
                <a:solidFill>
                  <a:srgbClr val="024C89"/>
                </a:solidFill>
              </a:defRPr>
            </a:pPr>
          </a:p>
        </p:txBody>
      </p:sp>
      <p:sp>
        <p:nvSpPr>
          <p:cNvPr id="758" name="5.函数"/>
          <p:cNvSpPr txBox="1"/>
          <p:nvPr/>
        </p:nvSpPr>
        <p:spPr>
          <a:xfrm>
            <a:off x="3519487" y="1468437"/>
            <a:ext cx="5427663" cy="87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4400">
                <a:solidFill>
                  <a:srgbClr val="024C89"/>
                </a:solidFill>
                <a:latin typeface="微软雅黑"/>
                <a:ea typeface="微软雅黑"/>
                <a:cs typeface="微软雅黑"/>
                <a:sym typeface="微软雅黑"/>
              </a:defRPr>
            </a:pPr>
            <a:r>
              <a:t>5.</a:t>
            </a:r>
            <a:r>
              <a:t>函数</a:t>
            </a:r>
          </a:p>
        </p:txBody>
      </p:sp>
      <p:sp>
        <p:nvSpPr>
          <p:cNvPr id="759" name="椭圆形"/>
          <p:cNvSpPr/>
          <p:nvPr/>
        </p:nvSpPr>
        <p:spPr>
          <a:xfrm>
            <a:off x="3854450" y="3061176"/>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760" name="圆形"/>
          <p:cNvSpPr/>
          <p:nvPr/>
        </p:nvSpPr>
        <p:spPr>
          <a:xfrm>
            <a:off x="3854450" y="3596163"/>
            <a:ext cx="144463" cy="142876"/>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761" name="调用函数"/>
          <p:cNvSpPr txBox="1"/>
          <p:nvPr/>
        </p:nvSpPr>
        <p:spPr>
          <a:xfrm>
            <a:off x="4200525" y="29297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chemeClr val="accent1">
                    <a:lumOff val="44000"/>
                  </a:schemeClr>
                </a:solidFill>
                <a:latin typeface="微软雅黑"/>
                <a:ea typeface="微软雅黑"/>
                <a:cs typeface="微软雅黑"/>
                <a:sym typeface="微软雅黑"/>
              </a:defRPr>
            </a:lvl1pPr>
          </a:lstStyle>
          <a:p>
            <a:pPr/>
            <a:r>
              <a:t>调用函数</a:t>
            </a:r>
          </a:p>
        </p:txBody>
      </p:sp>
      <p:sp>
        <p:nvSpPr>
          <p:cNvPr id="762" name="定义函数"/>
          <p:cNvSpPr txBox="1"/>
          <p:nvPr/>
        </p:nvSpPr>
        <p:spPr>
          <a:xfrm>
            <a:off x="4200525" y="34631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定义函数</a:t>
            </a:r>
          </a:p>
        </p:txBody>
      </p:sp>
      <p:sp>
        <p:nvSpPr>
          <p:cNvPr id="763" name="形状"/>
          <p:cNvSpPr/>
          <p:nvPr/>
        </p:nvSpPr>
        <p:spPr>
          <a:xfrm>
            <a:off x="1090612" y="2363787"/>
            <a:ext cx="1936751" cy="178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9" rIns="45719"/>
          <a:lstStyle/>
          <a:p>
            <a:pPr>
              <a:defRPr>
                <a:solidFill>
                  <a:srgbClr val="024C89"/>
                </a:solidFill>
              </a:defRPr>
            </a:pPr>
          </a:p>
        </p:txBody>
      </p:sp>
      <p:sp>
        <p:nvSpPr>
          <p:cNvPr id="764" name="圆形"/>
          <p:cNvSpPr/>
          <p:nvPr/>
        </p:nvSpPr>
        <p:spPr>
          <a:xfrm>
            <a:off x="3854450" y="4127976"/>
            <a:ext cx="144463" cy="142876"/>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765" name="函数的参数"/>
          <p:cNvSpPr txBox="1"/>
          <p:nvPr/>
        </p:nvSpPr>
        <p:spPr>
          <a:xfrm>
            <a:off x="4200525" y="39965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函数的参数</a:t>
            </a:r>
          </a:p>
        </p:txBody>
      </p:sp>
      <p:sp>
        <p:nvSpPr>
          <p:cNvPr id="766" name="椭圆形"/>
          <p:cNvSpPr/>
          <p:nvPr/>
        </p:nvSpPr>
        <p:spPr>
          <a:xfrm>
            <a:off x="3854450" y="4659788"/>
            <a:ext cx="144463" cy="146051"/>
          </a:xfrm>
          <a:prstGeom prst="ellipse">
            <a:avLst/>
          </a:prstGeom>
          <a:solidFill>
            <a:srgbClr val="B12923"/>
          </a:solidFill>
          <a:ln w="28575">
            <a:solidFill>
              <a:schemeClr val="accent1">
                <a:lumOff val="44000"/>
              </a:schemeClr>
            </a:solidFill>
          </a:ln>
        </p:spPr>
        <p:txBody>
          <a:bodyPr lIns="45719" rIns="45719"/>
          <a:lstStyle/>
          <a:p>
            <a:pPr>
              <a:defRPr>
                <a:solidFill>
                  <a:schemeClr val="accent1">
                    <a:lumOff val="44000"/>
                  </a:schemeClr>
                </a:solidFill>
              </a:defRPr>
            </a:pPr>
          </a:p>
        </p:txBody>
      </p:sp>
      <p:sp>
        <p:nvSpPr>
          <p:cNvPr id="767" name="递归函数"/>
          <p:cNvSpPr txBox="1"/>
          <p:nvPr/>
        </p:nvSpPr>
        <p:spPr>
          <a:xfrm>
            <a:off x="4200525" y="4529931"/>
            <a:ext cx="384810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b="1">
                <a:solidFill>
                  <a:schemeClr val="accent1">
                    <a:lumOff val="44000"/>
                  </a:schemeClr>
                </a:solidFill>
                <a:latin typeface="微软雅黑"/>
                <a:ea typeface="微软雅黑"/>
                <a:cs typeface="微软雅黑"/>
                <a:sym typeface="微软雅黑"/>
              </a:defRPr>
            </a:lvl1pPr>
          </a:lstStyle>
          <a:p>
            <a:pPr/>
            <a:r>
              <a:t>递归函数</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9" name="圆的面积计算公式为：S=πr^2…"/>
          <p:cNvSpPr txBox="1"/>
          <p:nvPr/>
        </p:nvSpPr>
        <p:spPr>
          <a:xfrm>
            <a:off x="684177" y="935177"/>
            <a:ext cx="7775646" cy="49876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圆的面积计算公式为：S=πr^2</a:t>
            </a:r>
          </a:p>
          <a:p>
            <a:pPr defTabSz="457200">
              <a:defRPr>
                <a:solidFill>
                  <a:srgbClr val="000000"/>
                </a:solidFill>
                <a:latin typeface="Helvetica Neue"/>
                <a:ea typeface="Helvetica Neue"/>
                <a:cs typeface="Helvetica Neue"/>
                <a:sym typeface="Helvetica Neue"/>
              </a:defRPr>
            </a:pPr>
            <a:r>
              <a:t>        知道半径r的值时，就可以根据公式计算出面积。假设需要计算3个不同大小的圆的面积：</a:t>
            </a:r>
          </a:p>
          <a:p>
            <a:pPr defTabSz="457200">
              <a:defRPr>
                <a:solidFill>
                  <a:srgbClr val="000000"/>
                </a:solidFill>
                <a:latin typeface="Helvetica Neue"/>
                <a:ea typeface="Helvetica Neue"/>
                <a:cs typeface="Helvetica Neue"/>
                <a:sym typeface="Helvetica Neue"/>
              </a:defRPr>
            </a:pPr>
            <a:r>
              <a:t>        r1 = </a:t>
            </a:r>
            <a:r>
              <a:rPr>
                <a:solidFill>
                  <a:srgbClr val="009999"/>
                </a:solidFill>
              </a:rPr>
              <a:t>12.34</a:t>
            </a:r>
            <a:endParaRPr>
              <a:solidFill>
                <a:srgbClr val="009999"/>
              </a:solidFill>
            </a:endParaRPr>
          </a:p>
          <a:p>
            <a:pPr defTabSz="457200">
              <a:defRPr>
                <a:solidFill>
                  <a:srgbClr val="000000"/>
                </a:solidFill>
                <a:latin typeface="Helvetica Neue"/>
                <a:ea typeface="Helvetica Neue"/>
                <a:cs typeface="Helvetica Neue"/>
                <a:sym typeface="Helvetica Neue"/>
              </a:defRPr>
            </a:pPr>
            <a:r>
              <a:rPr>
                <a:solidFill>
                  <a:srgbClr val="009999"/>
                </a:solidFill>
              </a:rPr>
              <a:t>        </a:t>
            </a:r>
            <a:r>
              <a:t>r2 = </a:t>
            </a:r>
            <a:r>
              <a:rPr>
                <a:solidFill>
                  <a:srgbClr val="009999"/>
                </a:solidFill>
              </a:rPr>
              <a:t>9.08</a:t>
            </a:r>
            <a:endParaRPr>
              <a:solidFill>
                <a:srgbClr val="009999"/>
              </a:solidFill>
            </a:endParaRPr>
          </a:p>
          <a:p>
            <a:pPr defTabSz="457200">
              <a:defRPr>
                <a:solidFill>
                  <a:srgbClr val="000000"/>
                </a:solidFill>
                <a:latin typeface="Helvetica Neue"/>
                <a:ea typeface="Helvetica Neue"/>
                <a:cs typeface="Helvetica Neue"/>
                <a:sym typeface="Helvetica Neue"/>
              </a:defRPr>
            </a:pPr>
            <a:r>
              <a:rPr>
                <a:solidFill>
                  <a:srgbClr val="009999"/>
                </a:solidFill>
              </a:rPr>
              <a:t>        </a:t>
            </a:r>
            <a:r>
              <a:t>r3 = </a:t>
            </a:r>
            <a:r>
              <a:rPr>
                <a:solidFill>
                  <a:srgbClr val="009999"/>
                </a:solidFill>
              </a:rPr>
              <a:t>73.1</a:t>
            </a:r>
            <a:endParaRPr>
              <a:solidFill>
                <a:srgbClr val="009999"/>
              </a:solidFill>
            </a:endParaRPr>
          </a:p>
          <a:p>
            <a:pPr defTabSz="457200">
              <a:defRPr>
                <a:solidFill>
                  <a:srgbClr val="000000"/>
                </a:solidFill>
                <a:latin typeface="Helvetica Neue"/>
                <a:ea typeface="Helvetica Neue"/>
                <a:cs typeface="Helvetica Neue"/>
                <a:sym typeface="Helvetica Neue"/>
              </a:defRPr>
            </a:pPr>
            <a:r>
              <a:rPr>
                <a:solidFill>
                  <a:srgbClr val="009999"/>
                </a:solidFill>
              </a:rPr>
              <a:t>        </a:t>
            </a:r>
            <a:r>
              <a:t>s1 = </a:t>
            </a:r>
            <a:r>
              <a:rPr>
                <a:solidFill>
                  <a:srgbClr val="009999"/>
                </a:solidFill>
              </a:rPr>
              <a:t>3.14</a:t>
            </a:r>
            <a:r>
              <a:t> * r1 * r1</a:t>
            </a:r>
          </a:p>
          <a:p>
            <a:pPr defTabSz="457200">
              <a:defRPr>
                <a:solidFill>
                  <a:srgbClr val="000000"/>
                </a:solidFill>
                <a:latin typeface="Helvetica Neue"/>
                <a:ea typeface="Helvetica Neue"/>
                <a:cs typeface="Helvetica Neue"/>
                <a:sym typeface="Helvetica Neue"/>
              </a:defRPr>
            </a:pPr>
            <a:r>
              <a:t>        s2 = </a:t>
            </a:r>
            <a:r>
              <a:rPr>
                <a:solidFill>
                  <a:srgbClr val="009999"/>
                </a:solidFill>
              </a:rPr>
              <a:t>3.14</a:t>
            </a:r>
            <a:r>
              <a:t> * r2 * r2</a:t>
            </a:r>
          </a:p>
          <a:p>
            <a:pPr defTabSz="457200">
              <a:defRPr>
                <a:solidFill>
                  <a:srgbClr val="000000"/>
                </a:solidFill>
                <a:latin typeface="Helvetica Neue"/>
                <a:ea typeface="Helvetica Neue"/>
                <a:cs typeface="Helvetica Neue"/>
                <a:sym typeface="Helvetica Neue"/>
              </a:defRPr>
            </a:pPr>
            <a:r>
              <a:t>        s3 = </a:t>
            </a:r>
            <a:r>
              <a:rPr>
                <a:solidFill>
                  <a:srgbClr val="009999"/>
                </a:solidFill>
              </a:rPr>
              <a:t>3.14</a:t>
            </a:r>
            <a:r>
              <a:t> * r3 * r3</a:t>
            </a:r>
          </a:p>
          <a:p>
            <a:pPr defTabSz="457200">
              <a:defRPr>
                <a:solidFill>
                  <a:srgbClr val="000000"/>
                </a:solidFill>
                <a:latin typeface="Helvetica Neue"/>
                <a:ea typeface="Helvetica Neue"/>
                <a:cs typeface="Helvetica Neue"/>
                <a:sym typeface="Helvetica Neue"/>
              </a:defRPr>
            </a:pPr>
            <a:r>
              <a:t>        当代码出现有规律的重复的时候，需要当心，每次写3.14 * x * x不仅很麻烦，而且，如果要把3.14改成3.14159265359的时候，需要全部替换。</a:t>
            </a:r>
          </a:p>
          <a:p>
            <a:pPr defTabSz="457200">
              <a:defRPr>
                <a:solidFill>
                  <a:srgbClr val="000000"/>
                </a:solidFill>
                <a:latin typeface="Helvetica Neue"/>
                <a:ea typeface="Helvetica Neue"/>
                <a:cs typeface="Helvetica Neue"/>
                <a:sym typeface="Helvetica Neue"/>
              </a:defRPr>
            </a:pPr>
            <a:r>
              <a:t>        有了函数，就不再每次写s = 3.14 * x * x，而是写成更有意义的函数调用</a:t>
            </a:r>
            <a:r>
              <a:rPr>
                <a:solidFill>
                  <a:schemeClr val="accent2">
                    <a:satOff val="-67193"/>
                    <a:lumOff val="20931"/>
                  </a:schemeClr>
                </a:solidFill>
              </a:rPr>
              <a:t>s = area_of_circle(x)</a:t>
            </a:r>
            <a:r>
              <a:t>，而函数</a:t>
            </a:r>
            <a:r>
              <a:rPr>
                <a:solidFill>
                  <a:schemeClr val="accent2">
                    <a:satOff val="-67193"/>
                    <a:lumOff val="20931"/>
                  </a:schemeClr>
                </a:solidFill>
              </a:rPr>
              <a:t>area_of_circle</a:t>
            </a:r>
            <a:r>
              <a:t>本身只需要写一次，就可以多次调用。</a:t>
            </a:r>
          </a:p>
          <a:p>
            <a:pPr defTabSz="457200">
              <a:defRPr>
                <a:solidFill>
                  <a:srgbClr val="000000"/>
                </a:solidFill>
                <a:latin typeface="Helvetica Neue"/>
                <a:ea typeface="Helvetica Neue"/>
                <a:cs typeface="Helvetica Neue"/>
                <a:sym typeface="Helvetica Neue"/>
              </a:defRPr>
            </a:pPr>
            <a:r>
              <a:t>        基本上所有的高级语言都支持函数，Python也不例外。Python不但能非常灵活地定义函数，而且本身内置了很多有用的函数，可以直接调用。</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1" name="抽象是数学中非常常见的概念。举个例子：…"/>
          <p:cNvSpPr txBox="1"/>
          <p:nvPr/>
        </p:nvSpPr>
        <p:spPr>
          <a:xfrm>
            <a:off x="609532" y="935177"/>
            <a:ext cx="7775646" cy="52225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抽象是数学中非常常见的概念。举个例子：</a:t>
            </a:r>
          </a:p>
          <a:p>
            <a:pPr defTabSz="457200">
              <a:defRPr>
                <a:solidFill>
                  <a:srgbClr val="000000"/>
                </a:solidFill>
                <a:latin typeface="Helvetica Neue"/>
                <a:ea typeface="Helvetica Neue"/>
                <a:cs typeface="Helvetica Neue"/>
                <a:sym typeface="Helvetica Neue"/>
              </a:defRPr>
            </a:pPr>
            <a:r>
              <a:t>        计算数列的和，比如：1 + 2 + 3 + ... + 100，写起来十分不方便，于是数学家发明了求和符号∑，可以把1 + 2 + 3 + ... + 100记作：</a:t>
            </a:r>
          </a:p>
          <a:p>
            <a:pPr defTabSz="457200">
              <a:defRPr>
                <a:solidFill>
                  <a:srgbClr val="000000"/>
                </a:solidFill>
                <a:latin typeface="Helvetica Neue"/>
                <a:ea typeface="Helvetica Neue"/>
                <a:cs typeface="Helvetica Neue"/>
                <a:sym typeface="Helvetica Neue"/>
              </a:defRPr>
            </a:pPr>
            <a:r>
              <a:t>                                                   100</a:t>
            </a:r>
          </a:p>
          <a:p>
            <a:pPr defTabSz="457200">
              <a:defRPr sz="2700">
                <a:solidFill>
                  <a:srgbClr val="000000"/>
                </a:solidFill>
                <a:latin typeface="Helvetica Neue"/>
                <a:ea typeface="Helvetica Neue"/>
                <a:cs typeface="Helvetica Neue"/>
                <a:sym typeface="Helvetica Neue"/>
              </a:defRPr>
            </a:pPr>
            <a:r>
              <a:t>                                  ∑n</a:t>
            </a:r>
          </a:p>
          <a:p>
            <a:pPr defTabSz="457200">
              <a:defRPr>
                <a:solidFill>
                  <a:srgbClr val="000000"/>
                </a:solidFill>
                <a:latin typeface="Helvetica Neue"/>
                <a:ea typeface="Helvetica Neue"/>
                <a:cs typeface="Helvetica Neue"/>
                <a:sym typeface="Helvetica Neue"/>
              </a:defRPr>
            </a:pPr>
            <a:r>
              <a:t>                                                   n=1</a:t>
            </a:r>
          </a:p>
          <a:p>
            <a:pPr defTabSz="457200">
              <a:defRPr>
                <a:solidFill>
                  <a:srgbClr val="000000"/>
                </a:solidFill>
                <a:latin typeface="Helvetica Neue"/>
                <a:ea typeface="Helvetica Neue"/>
                <a:cs typeface="Helvetica Neue"/>
                <a:sym typeface="Helvetica Neue"/>
              </a:defRPr>
            </a:pPr>
            <a:r>
              <a:t>        这种抽象记法非常强大，因为看到 ∑ 就可以理解成求和，而不是还原成低级的加法运算。而且，这种抽象记法是可扩展的，比如：</a:t>
            </a:r>
          </a:p>
          <a:p>
            <a:pPr defTabSz="457200">
              <a:defRPr>
                <a:solidFill>
                  <a:srgbClr val="000000"/>
                </a:solidFill>
                <a:latin typeface="Helvetica Neue"/>
                <a:ea typeface="Helvetica Neue"/>
                <a:cs typeface="Helvetica Neue"/>
                <a:sym typeface="Helvetica Neue"/>
              </a:defRPr>
            </a:pPr>
            <a:r>
              <a:t>                                                 100</a:t>
            </a:r>
          </a:p>
          <a:p>
            <a:pPr defTabSz="457200">
              <a:defRPr>
                <a:solidFill>
                  <a:srgbClr val="000000"/>
                </a:solidFill>
                <a:latin typeface="Helvetica Neue"/>
                <a:ea typeface="Helvetica Neue"/>
                <a:cs typeface="Helvetica Neue"/>
                <a:sym typeface="Helvetica Neue"/>
              </a:defRPr>
            </a:pPr>
            <a:r>
              <a:t>                                               </a:t>
            </a:r>
            <a:r>
              <a:rPr sz="2700"/>
              <a:t>  ∑(n2+1)</a:t>
            </a:r>
            <a:endParaRPr sz="2700"/>
          </a:p>
          <a:p>
            <a:pPr defTabSz="457200">
              <a:defRPr>
                <a:solidFill>
                  <a:srgbClr val="000000"/>
                </a:solidFill>
                <a:latin typeface="Helvetica Neue"/>
                <a:ea typeface="Helvetica Neue"/>
                <a:cs typeface="Helvetica Neue"/>
                <a:sym typeface="Helvetica Neue"/>
              </a:defRPr>
            </a:pPr>
            <a:r>
              <a:t>                                                 n=1</a:t>
            </a:r>
          </a:p>
          <a:p>
            <a:pPr defTabSz="457200">
              <a:defRPr>
                <a:solidFill>
                  <a:srgbClr val="000000"/>
                </a:solidFill>
                <a:latin typeface="Helvetica Neue"/>
                <a:ea typeface="Helvetica Neue"/>
                <a:cs typeface="Helvetica Neue"/>
                <a:sym typeface="Helvetica Neue"/>
              </a:defRPr>
            </a:pPr>
            <a:r>
              <a:t>        还原成加法运算就变成了：</a:t>
            </a:r>
          </a:p>
          <a:p>
            <a:pPr defTabSz="457200">
              <a:defRPr>
                <a:solidFill>
                  <a:srgbClr val="000000"/>
                </a:solidFill>
                <a:latin typeface="Helvetica Neue"/>
                <a:ea typeface="Helvetica Neue"/>
                <a:cs typeface="Helvetica Neue"/>
                <a:sym typeface="Helvetica Neue"/>
              </a:defRPr>
            </a:pPr>
            <a:r>
              <a:t>              (1 x 1 + 1) + (2 x 2 + 1) + (3 x 3 + 1) + ... + (100 x 100 + 1)</a:t>
            </a:r>
          </a:p>
          <a:p>
            <a:pPr defTabSz="457200">
              <a:defRPr>
                <a:solidFill>
                  <a:srgbClr val="000000"/>
                </a:solidFill>
                <a:latin typeface="Helvetica Neue"/>
                <a:ea typeface="Helvetica Neue"/>
                <a:cs typeface="Helvetica Neue"/>
                <a:sym typeface="Helvetica Neue"/>
              </a:defRPr>
            </a:pPr>
            <a:r>
              <a:t>        可见，借助抽象，才能不关心底层的具体计算过程，而直接在更高的层次上思考问题。写计算机程序也是一样，函数就是最基本的一种代码抽象的方式。</a:t>
            </a:r>
          </a:p>
        </p:txBody>
      </p:sp>
      <p:sp>
        <p:nvSpPr>
          <p:cNvPr id="772" name="输入："/>
          <p:cNvSpPr txBox="1"/>
          <p:nvPr/>
        </p:nvSpPr>
        <p:spPr>
          <a:xfrm>
            <a:off x="1048881" y="493925"/>
            <a:ext cx="10185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抽象：</a:t>
            </a:r>
          </a:p>
        </p:txBody>
      </p:sp>
      <p:sp>
        <p:nvSpPr>
          <p:cNvPr id="773" name="形状"/>
          <p:cNvSpPr/>
          <p:nvPr/>
        </p:nvSpPr>
        <p:spPr>
          <a:xfrm>
            <a:off x="445740" y="515204"/>
            <a:ext cx="431803"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5"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5.1	调用函数</a:t>
            </a:r>
          </a:p>
        </p:txBody>
      </p:sp>
      <p:sp>
        <p:nvSpPr>
          <p:cNvPr id="776" name="Python内置了很多有用的函数，可以直接调用。要调用一个函数，需要知道函数的名称和参数，比如求绝对值的函数abs，只有一个参数。可以直接从Python的官方网站查看文档：…"/>
          <p:cNvSpPr txBox="1"/>
          <p:nvPr/>
        </p:nvSpPr>
        <p:spPr>
          <a:xfrm>
            <a:off x="651855" y="889620"/>
            <a:ext cx="7840290" cy="19839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Python内置了很多有用的函数，可以直接调用。要调用一个函数，需要知道函数的名称和参数，比如求绝对值的函数</a:t>
            </a:r>
            <a:r>
              <a:rPr>
                <a:solidFill>
                  <a:schemeClr val="accent2">
                    <a:satOff val="-67193"/>
                    <a:lumOff val="20931"/>
                  </a:schemeClr>
                </a:solidFill>
              </a:rPr>
              <a:t>abs</a:t>
            </a:r>
            <a:r>
              <a:t>，只有一个参数。可以直接从Python的官方网站查看文档：</a:t>
            </a:r>
          </a:p>
          <a:p>
            <a:pPr defTabSz="457200">
              <a:defRPr>
                <a:solidFill>
                  <a:srgbClr val="000000"/>
                </a:solidFill>
                <a:latin typeface="Helvetica Neue"/>
                <a:ea typeface="Helvetica Neue"/>
                <a:cs typeface="Helvetica Neue"/>
                <a:sym typeface="Helvetica Neue"/>
              </a:defRPr>
            </a:pPr>
            <a:r>
              <a:t>                 </a:t>
            </a:r>
            <a:r>
              <a:rPr>
                <a:solidFill>
                  <a:schemeClr val="accent4">
                    <a:satOff val="-1335"/>
                    <a:lumOff val="-10274"/>
                  </a:schemeClr>
                </a:solidFill>
              </a:rPr>
              <a:t>  </a:t>
            </a:r>
            <a:r>
              <a:rPr>
                <a:solidFill>
                  <a:schemeClr val="accent4">
                    <a:satOff val="-1335"/>
                    <a:lumOff val="-10274"/>
                  </a:schemeClr>
                </a:solidFill>
                <a:hlinkClick r:id="rId2" invalidUrl="" action="" tgtFrame="" tooltip="" history="1" highlightClick="0" endSnd="0"/>
              </a:rPr>
              <a:t>http://docs.python.org/3/library/functions.html#abs</a:t>
            </a:r>
          </a:p>
          <a:p>
            <a:pPr defTabSz="457200">
              <a:defRPr>
                <a:solidFill>
                  <a:srgbClr val="000000"/>
                </a:solidFill>
                <a:latin typeface="Helvetica Neue"/>
                <a:ea typeface="Helvetica Neue"/>
                <a:cs typeface="Helvetica Neue"/>
                <a:sym typeface="Helvetica Neue"/>
              </a:defRPr>
            </a:pPr>
            <a:r>
              <a:t>也可以在交互式命令行通过</a:t>
            </a:r>
            <a:r>
              <a:rPr>
                <a:solidFill>
                  <a:schemeClr val="accent2">
                    <a:satOff val="-67193"/>
                    <a:lumOff val="20931"/>
                  </a:schemeClr>
                </a:solidFill>
              </a:rPr>
              <a:t>help(abs)</a:t>
            </a:r>
            <a:r>
              <a:t>查看</a:t>
            </a:r>
            <a:r>
              <a:rPr>
                <a:solidFill>
                  <a:schemeClr val="accent2">
                    <a:satOff val="-67193"/>
                    <a:lumOff val="20931"/>
                  </a:schemeClr>
                </a:solidFill>
              </a:rPr>
              <a:t>abs</a:t>
            </a:r>
            <a:r>
              <a:t>函数的帮助信息。</a:t>
            </a:r>
          </a:p>
          <a:p>
            <a:pPr defTabSz="457200">
              <a:defRPr>
                <a:solidFill>
                  <a:srgbClr val="000000"/>
                </a:solidFill>
                <a:latin typeface="Helvetica Neue"/>
                <a:ea typeface="Helvetica Neue"/>
                <a:cs typeface="Helvetica Neue"/>
                <a:sym typeface="Helvetica Neue"/>
              </a:defRPr>
            </a:pPr>
            <a:r>
              <a:t>        调用</a:t>
            </a:r>
            <a:r>
              <a:rPr>
                <a:solidFill>
                  <a:schemeClr val="accent2">
                    <a:satOff val="-67193"/>
                    <a:lumOff val="20931"/>
                  </a:schemeClr>
                </a:solidFill>
              </a:rPr>
              <a:t>abs</a:t>
            </a:r>
            <a:r>
              <a:t>函数：</a:t>
            </a:r>
          </a:p>
        </p:txBody>
      </p:sp>
      <p:pic>
        <p:nvPicPr>
          <p:cNvPr id="777" name="图像" descr="图像"/>
          <p:cNvPicPr>
            <a:picLocks noChangeAspect="1"/>
          </p:cNvPicPr>
          <p:nvPr/>
        </p:nvPicPr>
        <p:blipFill>
          <a:blip r:embed="rId3">
            <a:extLst/>
          </a:blip>
          <a:stretch>
            <a:fillRect/>
          </a:stretch>
        </p:blipFill>
        <p:spPr>
          <a:xfrm>
            <a:off x="3511550" y="2794000"/>
            <a:ext cx="2120900" cy="1270000"/>
          </a:xfrm>
          <a:prstGeom prst="rect">
            <a:avLst/>
          </a:prstGeom>
          <a:ln w="12700">
            <a:miter lim="400000"/>
          </a:ln>
        </p:spPr>
      </p:pic>
      <p:sp>
        <p:nvSpPr>
          <p:cNvPr id="778" name="调用函数的时候，如果传入的参数数量不对，会报TypeError的错误，并且Python会明确表示：abs()有且仅有1个参数，但给出了两个："/>
          <p:cNvSpPr txBox="1"/>
          <p:nvPr/>
        </p:nvSpPr>
        <p:spPr>
          <a:xfrm>
            <a:off x="541820" y="4308149"/>
            <a:ext cx="8060360"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调用函数的时候，如果传入的参数数量不对，会报</a:t>
            </a:r>
            <a:r>
              <a:rPr>
                <a:solidFill>
                  <a:schemeClr val="accent2">
                    <a:satOff val="-67193"/>
                    <a:lumOff val="20931"/>
                  </a:schemeClr>
                </a:solidFill>
              </a:rPr>
              <a:t>TypeError</a:t>
            </a:r>
            <a:r>
              <a:t>的错误，并且Python会明确表示：</a:t>
            </a:r>
            <a:r>
              <a:rPr>
                <a:solidFill>
                  <a:schemeClr val="accent2">
                    <a:satOff val="-67193"/>
                    <a:lumOff val="20931"/>
                  </a:schemeClr>
                </a:solidFill>
              </a:rPr>
              <a:t>abs()</a:t>
            </a:r>
            <a:r>
              <a:t>有且仅有1个参数，但给出了两个：</a:t>
            </a:r>
          </a:p>
        </p:txBody>
      </p:sp>
      <p:pic>
        <p:nvPicPr>
          <p:cNvPr id="779" name="图像" descr="图像"/>
          <p:cNvPicPr>
            <a:picLocks noChangeAspect="1"/>
          </p:cNvPicPr>
          <p:nvPr/>
        </p:nvPicPr>
        <p:blipFill>
          <a:blip r:embed="rId4">
            <a:extLst/>
          </a:blip>
          <a:stretch>
            <a:fillRect/>
          </a:stretch>
        </p:blipFill>
        <p:spPr>
          <a:xfrm>
            <a:off x="2068933" y="5285140"/>
            <a:ext cx="5372101" cy="8001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1"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5.1	调用函数</a:t>
            </a:r>
          </a:p>
        </p:txBody>
      </p:sp>
      <p:sp>
        <p:nvSpPr>
          <p:cNvPr id="782" name="如果传入的参数数量是对的，但参数类型不能被函数所接受，也会报TypeError的错误，并且给出错误信息：str是错误的参数类型："/>
          <p:cNvSpPr txBox="1"/>
          <p:nvPr/>
        </p:nvSpPr>
        <p:spPr>
          <a:xfrm>
            <a:off x="651855" y="1031866"/>
            <a:ext cx="7840290"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如果传入的参数数量是对的，但参数类型不能被函数所接受，也会报</a:t>
            </a:r>
            <a:r>
              <a:rPr>
                <a:solidFill>
                  <a:schemeClr val="accent2">
                    <a:satOff val="-67193"/>
                    <a:lumOff val="20931"/>
                  </a:schemeClr>
                </a:solidFill>
              </a:rPr>
              <a:t>TypeError</a:t>
            </a:r>
            <a:r>
              <a:t>的错误，并且给出错误信息：</a:t>
            </a:r>
            <a:r>
              <a:rPr>
                <a:solidFill>
                  <a:schemeClr val="accent2">
                    <a:satOff val="-67193"/>
                    <a:lumOff val="20931"/>
                  </a:schemeClr>
                </a:solidFill>
              </a:rPr>
              <a:t>str</a:t>
            </a:r>
            <a:r>
              <a:t>是错误的参数类型：</a:t>
            </a:r>
          </a:p>
        </p:txBody>
      </p:sp>
      <p:sp>
        <p:nvSpPr>
          <p:cNvPr id="783" name="而max函数max()可以接收任意多个参数，并返回最大的那个："/>
          <p:cNvSpPr txBox="1"/>
          <p:nvPr/>
        </p:nvSpPr>
        <p:spPr>
          <a:xfrm>
            <a:off x="541820" y="3500171"/>
            <a:ext cx="806036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而</a:t>
            </a:r>
            <a:r>
              <a:rPr>
                <a:solidFill>
                  <a:schemeClr val="accent2">
                    <a:satOff val="-67193"/>
                    <a:lumOff val="20931"/>
                  </a:schemeClr>
                </a:solidFill>
              </a:rPr>
              <a:t>max</a:t>
            </a:r>
            <a:r>
              <a:t>函数</a:t>
            </a:r>
            <a:r>
              <a:rPr>
                <a:solidFill>
                  <a:schemeClr val="accent2">
                    <a:satOff val="-67193"/>
                    <a:lumOff val="20931"/>
                  </a:schemeClr>
                </a:solidFill>
              </a:rPr>
              <a:t>max()</a:t>
            </a:r>
            <a:r>
              <a:t>可以接收任意多个参数，并返回最大的那个：</a:t>
            </a:r>
          </a:p>
        </p:txBody>
      </p:sp>
      <p:pic>
        <p:nvPicPr>
          <p:cNvPr id="784" name="图像" descr="图像"/>
          <p:cNvPicPr>
            <a:picLocks noChangeAspect="1"/>
          </p:cNvPicPr>
          <p:nvPr/>
        </p:nvPicPr>
        <p:blipFill>
          <a:blip r:embed="rId2">
            <a:extLst/>
          </a:blip>
          <a:stretch>
            <a:fillRect/>
          </a:stretch>
        </p:blipFill>
        <p:spPr>
          <a:xfrm>
            <a:off x="2457450" y="2197136"/>
            <a:ext cx="4229100" cy="850901"/>
          </a:xfrm>
          <a:prstGeom prst="rect">
            <a:avLst/>
          </a:prstGeom>
          <a:ln w="12700">
            <a:miter lim="400000"/>
          </a:ln>
        </p:spPr>
      </p:pic>
      <p:pic>
        <p:nvPicPr>
          <p:cNvPr id="785" name="图像" descr="图像"/>
          <p:cNvPicPr>
            <a:picLocks noChangeAspect="1"/>
          </p:cNvPicPr>
          <p:nvPr/>
        </p:nvPicPr>
        <p:blipFill>
          <a:blip r:embed="rId3">
            <a:extLst/>
          </a:blip>
          <a:stretch>
            <a:fillRect/>
          </a:stretch>
        </p:blipFill>
        <p:spPr>
          <a:xfrm>
            <a:off x="3219450" y="4645737"/>
            <a:ext cx="2705100" cy="8509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1.3     Python的缺点"/>
          <p:cNvSpPr txBox="1"/>
          <p:nvPr/>
        </p:nvSpPr>
        <p:spPr>
          <a:xfrm>
            <a:off x="0" y="0"/>
            <a:ext cx="9145588" cy="599440"/>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2800">
                <a:solidFill>
                  <a:schemeClr val="accent1">
                    <a:lumOff val="44000"/>
                  </a:schemeClr>
                </a:solidFill>
                <a:latin typeface="微软雅黑"/>
                <a:ea typeface="微软雅黑"/>
                <a:cs typeface="微软雅黑"/>
                <a:sym typeface="微软雅黑"/>
              </a:defRPr>
            </a:pPr>
            <a:r>
              <a:t>1.3     P</a:t>
            </a:r>
            <a:r>
              <a:t>ython的缺点</a:t>
            </a:r>
          </a:p>
        </p:txBody>
      </p:sp>
      <p:sp>
        <p:nvSpPr>
          <p:cNvPr id="220" name="第一个缺点就是运行速度慢，和C程序相比非常慢，因为Python是解释型语言，你的代码在执行时会一行一行地翻译成CPU能理解的机器码，这个翻译过程非常耗时，所以很慢。而C程序是运行前直接编译成CPU能执行的机器码，所以非常快。…"/>
          <p:cNvSpPr txBox="1"/>
          <p:nvPr/>
        </p:nvSpPr>
        <p:spPr>
          <a:xfrm>
            <a:off x="633582" y="1254201"/>
            <a:ext cx="7876836" cy="421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000000"/>
                </a:solidFill>
                <a:latin typeface="微软雅黑"/>
                <a:ea typeface="微软雅黑"/>
                <a:cs typeface="微软雅黑"/>
                <a:sym typeface="微软雅黑"/>
              </a:defRPr>
            </a:pPr>
            <a:r>
              <a:t>        第一个缺点就是运行速度慢，和C程序相比非常慢，因为Python是解释型语言，你的代码在执行时会一行一行地翻译成CPU能理解的机器码，这个翻译过程非常耗时，所以很慢。而C程序是运行前直接编译成CPU能执行的机器码，所以非常快。</a:t>
            </a:r>
          </a:p>
          <a:p>
            <a:pPr>
              <a:lnSpc>
                <a:spcPct val="150000"/>
              </a:lnSpc>
              <a:defRPr>
                <a:solidFill>
                  <a:srgbClr val="000000"/>
                </a:solidFill>
                <a:latin typeface="微软雅黑"/>
                <a:ea typeface="微软雅黑"/>
                <a:cs typeface="微软雅黑"/>
                <a:sym typeface="微软雅黑"/>
              </a:defRPr>
            </a:pPr>
            <a:r>
              <a:t>       第二个缺点就是代码不能加密。如果要发布你的Python程序，实际上就是发布源代码，这一点跟C语言不同，C语言不用发布源代码，只需要把编译后的机器码（也就是你在Windows上常见的xxx.exe文件）发布出去。要从机器码反推出C代码是不可能的，所以，凡是编译型的语言，都没有这个问题，而解释型的语言，则必须把源码发布出去。</a:t>
            </a:r>
          </a:p>
        </p:txBody>
      </p:sp>
    </p:spTree>
  </p:cSld>
  <p:clrMapOvr>
    <a:masterClrMapping/>
  </p:clrMapOvr>
  <mc:AlternateContent xmlns:mc="http://schemas.openxmlformats.org/markup-compatibility/2006">
    <mc:Choice xmlns:p14="http://schemas.microsoft.com/office/powerpoint/2010/main" Requires="p14">
      <p:transition spd="slow" advClick="0" advTm="5000" p14:dur="1200">
        <p:dissolve/>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7"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5.1	调用函数</a:t>
            </a:r>
          </a:p>
        </p:txBody>
      </p:sp>
      <p:sp>
        <p:nvSpPr>
          <p:cNvPr id="788" name="Python内置的常用函数还包括数据类型转换函数，比如int()函数可以把其他数据类型转换为整数："/>
          <p:cNvSpPr txBox="1"/>
          <p:nvPr/>
        </p:nvSpPr>
        <p:spPr>
          <a:xfrm>
            <a:off x="541820" y="1512549"/>
            <a:ext cx="8060360"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Python内置的常用函数还包括数据类型转换函数，比如</a:t>
            </a:r>
            <a:r>
              <a:rPr>
                <a:solidFill>
                  <a:schemeClr val="accent2">
                    <a:satOff val="-67193"/>
                    <a:lumOff val="20931"/>
                  </a:schemeClr>
                </a:solidFill>
              </a:rPr>
              <a:t>int()</a:t>
            </a:r>
            <a:r>
              <a:t>函数可以把其他数据类型转换为整数：</a:t>
            </a:r>
          </a:p>
        </p:txBody>
      </p:sp>
      <p:sp>
        <p:nvSpPr>
          <p:cNvPr id="789" name="输入："/>
          <p:cNvSpPr txBox="1"/>
          <p:nvPr/>
        </p:nvSpPr>
        <p:spPr>
          <a:xfrm>
            <a:off x="1039551" y="870704"/>
            <a:ext cx="22377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数据类型转换：</a:t>
            </a:r>
          </a:p>
        </p:txBody>
      </p:sp>
      <p:sp>
        <p:nvSpPr>
          <p:cNvPr id="790" name="形状"/>
          <p:cNvSpPr/>
          <p:nvPr/>
        </p:nvSpPr>
        <p:spPr>
          <a:xfrm>
            <a:off x="436410" y="916421"/>
            <a:ext cx="431803"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pic>
        <p:nvPicPr>
          <p:cNvPr id="791" name="图像" descr="图像"/>
          <p:cNvPicPr>
            <a:picLocks noChangeAspect="1"/>
          </p:cNvPicPr>
          <p:nvPr/>
        </p:nvPicPr>
        <p:blipFill>
          <a:blip r:embed="rId2">
            <a:extLst/>
          </a:blip>
          <a:stretch>
            <a:fillRect/>
          </a:stretch>
        </p:blipFill>
        <p:spPr>
          <a:xfrm>
            <a:off x="3384550" y="2283278"/>
            <a:ext cx="2374900" cy="2552701"/>
          </a:xfrm>
          <a:prstGeom prst="rect">
            <a:avLst/>
          </a:prstGeom>
          <a:ln w="12700">
            <a:miter lim="400000"/>
          </a:ln>
        </p:spPr>
      </p:pic>
      <p:sp>
        <p:nvSpPr>
          <p:cNvPr id="792" name="函数名其实就是指向一个函数对象的引用，完全可以把函数名赋给一个变量，相当于给这个函数起了一个“别名”："/>
          <p:cNvSpPr txBox="1"/>
          <p:nvPr/>
        </p:nvSpPr>
        <p:spPr>
          <a:xfrm>
            <a:off x="733396" y="5054496"/>
            <a:ext cx="7677208"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函数名其实就是指向一个函数对象的引用，完全可以把函数名赋给一个变量，相当于给这个函数起了一个“别名”：</a:t>
            </a:r>
          </a:p>
        </p:txBody>
      </p:sp>
      <p:pic>
        <p:nvPicPr>
          <p:cNvPr id="793" name="图像" descr="图像"/>
          <p:cNvPicPr>
            <a:picLocks noChangeAspect="1"/>
          </p:cNvPicPr>
          <p:nvPr/>
        </p:nvPicPr>
        <p:blipFill>
          <a:blip r:embed="rId3">
            <a:extLst/>
          </a:blip>
          <a:stretch>
            <a:fillRect/>
          </a:stretch>
        </p:blipFill>
        <p:spPr>
          <a:xfrm>
            <a:off x="3574013" y="5917033"/>
            <a:ext cx="1790701" cy="622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5"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5.1	调用函数</a:t>
            </a:r>
          </a:p>
        </p:txBody>
      </p:sp>
      <p:sp>
        <p:nvSpPr>
          <p:cNvPr id="796" name="请利用Python内置的hex()函数把一个整数转换成十六进制表示的字符串："/>
          <p:cNvSpPr txBox="1"/>
          <p:nvPr/>
        </p:nvSpPr>
        <p:spPr>
          <a:xfrm>
            <a:off x="541820" y="1512549"/>
            <a:ext cx="806036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请利用Python内置的</a:t>
            </a:r>
            <a:r>
              <a:rPr>
                <a:solidFill>
                  <a:schemeClr val="accent2">
                    <a:satOff val="-67193"/>
                    <a:lumOff val="20931"/>
                  </a:schemeClr>
                </a:solidFill>
              </a:rPr>
              <a:t>hex()</a:t>
            </a:r>
            <a:r>
              <a:t>函数把一个整数转换成十六进制表示的字符串：</a:t>
            </a:r>
          </a:p>
        </p:txBody>
      </p:sp>
      <p:sp>
        <p:nvSpPr>
          <p:cNvPr id="797" name="输入："/>
          <p:cNvSpPr txBox="1"/>
          <p:nvPr/>
        </p:nvSpPr>
        <p:spPr>
          <a:xfrm>
            <a:off x="1039551" y="870704"/>
            <a:ext cx="10185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练习：</a:t>
            </a:r>
          </a:p>
        </p:txBody>
      </p:sp>
      <p:sp>
        <p:nvSpPr>
          <p:cNvPr id="798" name="形状"/>
          <p:cNvSpPr/>
          <p:nvPr/>
        </p:nvSpPr>
        <p:spPr>
          <a:xfrm>
            <a:off x="436410" y="916421"/>
            <a:ext cx="431803"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799" name="n1 = 255…"/>
          <p:cNvSpPr txBox="1"/>
          <p:nvPr/>
        </p:nvSpPr>
        <p:spPr>
          <a:xfrm>
            <a:off x="1176330" y="2098515"/>
            <a:ext cx="1521617"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n1 </a:t>
            </a:r>
            <a:r>
              <a:rPr>
                <a:solidFill>
                  <a:srgbClr val="666600"/>
                </a:solidFill>
              </a:rPr>
              <a:t>=</a:t>
            </a:r>
            <a:r>
              <a:t> </a:t>
            </a:r>
            <a:r>
              <a:rPr>
                <a:solidFill>
                  <a:srgbClr val="006666"/>
                </a:solidFill>
              </a:rPr>
              <a:t>255</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n2 </a:t>
            </a:r>
            <a:r>
              <a:rPr>
                <a:solidFill>
                  <a:srgbClr val="666600"/>
                </a:solidFill>
              </a:rPr>
              <a:t>=</a:t>
            </a:r>
            <a:r>
              <a:t> </a:t>
            </a:r>
            <a:r>
              <a:rPr>
                <a:solidFill>
                  <a:srgbClr val="006666"/>
                </a:solidFill>
              </a:rPr>
              <a:t>1000</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1"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5.2	定义函数</a:t>
            </a:r>
          </a:p>
        </p:txBody>
      </p:sp>
      <p:sp>
        <p:nvSpPr>
          <p:cNvPr id="802" name="在Python中，定义一个函数要使用def语句，依次写出函数名、括号、括号中的参数和冒号:，然后，在缩进块中编写函数体，函数的返回值用return语句返回。…"/>
          <p:cNvSpPr txBox="1"/>
          <p:nvPr/>
        </p:nvSpPr>
        <p:spPr>
          <a:xfrm>
            <a:off x="670917" y="1040259"/>
            <a:ext cx="7802166" cy="1380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在Python中，定义一个函数要使用</a:t>
            </a:r>
            <a:r>
              <a:rPr>
                <a:solidFill>
                  <a:schemeClr val="accent2">
                    <a:satOff val="-67193"/>
                    <a:lumOff val="20931"/>
                  </a:schemeClr>
                </a:solidFill>
              </a:rPr>
              <a:t>def</a:t>
            </a:r>
            <a:r>
              <a:t>语句，依次写出函数名、括号、括号中的参数和冒号:，然后，在缩进块中编写函数体，函数的返回值用</a:t>
            </a:r>
            <a:r>
              <a:rPr>
                <a:solidFill>
                  <a:schemeClr val="accent2">
                    <a:satOff val="-67193"/>
                    <a:lumOff val="20931"/>
                  </a:schemeClr>
                </a:solidFill>
              </a:rPr>
              <a:t>return</a:t>
            </a:r>
            <a:r>
              <a:t>语句返回。</a:t>
            </a:r>
          </a:p>
          <a:p>
            <a:pPr defTabSz="457200">
              <a:defRPr>
                <a:solidFill>
                  <a:srgbClr val="000000"/>
                </a:solidFill>
                <a:latin typeface="Helvetica Neue"/>
                <a:ea typeface="Helvetica Neue"/>
                <a:cs typeface="Helvetica Neue"/>
                <a:sym typeface="Helvetica Neue"/>
              </a:defRPr>
            </a:pPr>
            <a:r>
              <a:t>        以自定义一个求绝对值的</a:t>
            </a:r>
            <a:r>
              <a:rPr>
                <a:solidFill>
                  <a:schemeClr val="accent2">
                    <a:satOff val="-67193"/>
                    <a:lumOff val="20931"/>
                  </a:schemeClr>
                </a:solidFill>
              </a:rPr>
              <a:t>my_abs</a:t>
            </a:r>
            <a:r>
              <a:t>函数为例：</a:t>
            </a:r>
          </a:p>
        </p:txBody>
      </p:sp>
      <p:sp>
        <p:nvSpPr>
          <p:cNvPr id="803" name="def my_abs(x):…"/>
          <p:cNvSpPr txBox="1"/>
          <p:nvPr/>
        </p:nvSpPr>
        <p:spPr>
          <a:xfrm>
            <a:off x="2870225" y="2649578"/>
            <a:ext cx="2375196" cy="12830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my_abs</a:t>
            </a:r>
            <a:r>
              <a:rPr>
                <a:solidFill>
                  <a:srgbClr val="666600"/>
                </a:solidFill>
              </a:rPr>
              <a:t>(</a:t>
            </a:r>
            <a:r>
              <a:t>x</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x </a:t>
            </a:r>
            <a:r>
              <a:rPr>
                <a:solidFill>
                  <a:srgbClr val="666600"/>
                </a:solidFill>
              </a:rPr>
              <a:t>&gt;=</a:t>
            </a:r>
            <a:r>
              <a:t> </a:t>
            </a:r>
            <a:r>
              <a:rPr>
                <a:solidFill>
                  <a:srgbClr val="006666"/>
                </a:solidFill>
              </a:rPr>
              <a:t>0</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x</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else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666600"/>
                </a:solidFill>
              </a:rPr>
              <a:t>-</a:t>
            </a:r>
            <a:r>
              <a:t>x</a:t>
            </a:r>
          </a:p>
        </p:txBody>
      </p:sp>
      <p:sp>
        <p:nvSpPr>
          <p:cNvPr id="804" name="函数体内部的语句在执行时，一旦执行到return时，函数就执行完毕，并将结果返回。因此，函数内部通过条件判断和循环可以实现非常复杂的逻辑。"/>
          <p:cNvSpPr txBox="1"/>
          <p:nvPr/>
        </p:nvSpPr>
        <p:spPr>
          <a:xfrm>
            <a:off x="747932" y="4161349"/>
            <a:ext cx="7648136" cy="10503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函数体内部的语句在执行时，一旦执行到</a:t>
            </a:r>
            <a:r>
              <a:rPr>
                <a:solidFill>
                  <a:schemeClr val="accent2">
                    <a:satOff val="-67193"/>
                    <a:lumOff val="20931"/>
                  </a:schemeClr>
                </a:solidFill>
              </a:rPr>
              <a:t>return</a:t>
            </a:r>
            <a:r>
              <a:t>时，函数就执行完毕，并将结果返回。因此，函数内部通过条件判断和循环可以实现非常复杂的逻辑。</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6"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5.2	定义函数</a:t>
            </a:r>
          </a:p>
        </p:txBody>
      </p:sp>
      <p:sp>
        <p:nvSpPr>
          <p:cNvPr id="807" name="输入："/>
          <p:cNvSpPr txBox="1"/>
          <p:nvPr/>
        </p:nvSpPr>
        <p:spPr>
          <a:xfrm>
            <a:off x="1039551" y="870704"/>
            <a:ext cx="13233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空函数：</a:t>
            </a:r>
          </a:p>
        </p:txBody>
      </p:sp>
      <p:sp>
        <p:nvSpPr>
          <p:cNvPr id="808" name="形状"/>
          <p:cNvSpPr/>
          <p:nvPr/>
        </p:nvSpPr>
        <p:spPr>
          <a:xfrm>
            <a:off x="436410" y="916421"/>
            <a:ext cx="431803"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809" name="如果想定义一个什么事也不做的空函数，可以用pass语句："/>
          <p:cNvSpPr txBox="1"/>
          <p:nvPr/>
        </p:nvSpPr>
        <p:spPr>
          <a:xfrm>
            <a:off x="980796" y="1652508"/>
            <a:ext cx="6077459"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如果想定义一个什么事也不做的空函数，可以用</a:t>
            </a:r>
            <a:r>
              <a:rPr>
                <a:solidFill>
                  <a:schemeClr val="accent2">
                    <a:satOff val="-67193"/>
                    <a:lumOff val="20931"/>
                  </a:schemeClr>
                </a:solidFill>
              </a:rPr>
              <a:t>pass</a:t>
            </a:r>
            <a:r>
              <a:t>语句：</a:t>
            </a:r>
          </a:p>
        </p:txBody>
      </p:sp>
      <p:sp>
        <p:nvSpPr>
          <p:cNvPr id="810" name="def nop():…"/>
          <p:cNvSpPr txBox="1"/>
          <p:nvPr/>
        </p:nvSpPr>
        <p:spPr>
          <a:xfrm>
            <a:off x="3402286" y="2156729"/>
            <a:ext cx="1735012"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nop</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p:txBody>
      </p:sp>
      <p:sp>
        <p:nvSpPr>
          <p:cNvPr id="811" name="pass语句什么都不做，那有什么用？实际上pass可以用来作为占位符，比如现在还没想好怎么写函数的代码，就可以先放一个pass，让代码能运行起来。…"/>
          <p:cNvSpPr txBox="1"/>
          <p:nvPr/>
        </p:nvSpPr>
        <p:spPr>
          <a:xfrm>
            <a:off x="558597" y="2811204"/>
            <a:ext cx="8026805" cy="13742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pass</a:t>
            </a:r>
            <a:r>
              <a:t>语句什么都不做，那有什么用？实际上</a:t>
            </a:r>
            <a:r>
              <a:rPr>
                <a:solidFill>
                  <a:schemeClr val="accent2">
                    <a:satOff val="-67193"/>
                    <a:lumOff val="20931"/>
                  </a:schemeClr>
                </a:solidFill>
              </a:rPr>
              <a:t>pass</a:t>
            </a:r>
            <a:r>
              <a:t>可以用来作为占位符，比如现在还没想好怎么写函数的代码，就可以先放一个</a:t>
            </a:r>
            <a:r>
              <a:rPr>
                <a:solidFill>
                  <a:schemeClr val="accent2">
                    <a:satOff val="-67193"/>
                    <a:lumOff val="20931"/>
                  </a:schemeClr>
                </a:solidFill>
              </a:rPr>
              <a:t>pass</a:t>
            </a:r>
            <a:r>
              <a:t>，让代码能运行起来。</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 pass</a:t>
            </a:r>
            <a:r>
              <a:t>还可以用在其他语句里，比如：</a:t>
            </a:r>
          </a:p>
        </p:txBody>
      </p:sp>
      <p:sp>
        <p:nvSpPr>
          <p:cNvPr id="812" name="if age &gt;= 18:…"/>
          <p:cNvSpPr txBox="1"/>
          <p:nvPr/>
        </p:nvSpPr>
        <p:spPr>
          <a:xfrm>
            <a:off x="3544448" y="4273217"/>
            <a:ext cx="2055104"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if</a:t>
            </a:r>
            <a:r>
              <a:rPr>
                <a:solidFill>
                  <a:srgbClr val="668099">
                    <a:alpha val="40000"/>
                  </a:srgbClr>
                </a:solidFill>
              </a:rPr>
              <a:t> age </a:t>
            </a:r>
            <a:r>
              <a:rPr>
                <a:solidFill>
                  <a:srgbClr val="666600"/>
                </a:solidFill>
              </a:rPr>
              <a:t>&gt;=</a:t>
            </a:r>
            <a:r>
              <a:rPr>
                <a:solidFill>
                  <a:srgbClr val="668099">
                    <a:alpha val="40000"/>
                  </a:srgbClr>
                </a:solidFill>
              </a:rPr>
              <a:t> </a:t>
            </a:r>
            <a:r>
              <a:rPr>
                <a:solidFill>
                  <a:srgbClr val="006666"/>
                </a:solidFill>
              </a:rPr>
              <a:t>18</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p:txBody>
      </p:sp>
      <p:sp>
        <p:nvSpPr>
          <p:cNvPr id="813" name="缺少了pass，代码运行就会有语法错误。"/>
          <p:cNvSpPr txBox="1"/>
          <p:nvPr/>
        </p:nvSpPr>
        <p:spPr>
          <a:xfrm>
            <a:off x="982870" y="4935203"/>
            <a:ext cx="4248659"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缺少了pass，代码运行就会有语法错误。</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5"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5.2	定义函数</a:t>
            </a:r>
          </a:p>
        </p:txBody>
      </p:sp>
      <p:sp>
        <p:nvSpPr>
          <p:cNvPr id="816" name="输入："/>
          <p:cNvSpPr txBox="1"/>
          <p:nvPr/>
        </p:nvSpPr>
        <p:spPr>
          <a:xfrm>
            <a:off x="1039551" y="870704"/>
            <a:ext cx="13233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空函数：</a:t>
            </a:r>
          </a:p>
        </p:txBody>
      </p:sp>
      <p:sp>
        <p:nvSpPr>
          <p:cNvPr id="817" name="形状"/>
          <p:cNvSpPr/>
          <p:nvPr/>
        </p:nvSpPr>
        <p:spPr>
          <a:xfrm>
            <a:off x="436410" y="916421"/>
            <a:ext cx="431803"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818" name="如果想定义一个什么事也不做的空函数，可以用pass语句："/>
          <p:cNvSpPr txBox="1"/>
          <p:nvPr/>
        </p:nvSpPr>
        <p:spPr>
          <a:xfrm>
            <a:off x="980796" y="1652508"/>
            <a:ext cx="6077459"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solidFill>
                  <a:srgbClr val="000000"/>
                </a:solidFill>
                <a:latin typeface="Helvetica Neue"/>
                <a:ea typeface="Helvetica Neue"/>
                <a:cs typeface="Helvetica Neue"/>
                <a:sym typeface="Helvetica Neue"/>
              </a:defRPr>
            </a:pPr>
            <a:r>
              <a:t>如果想定义一个什么事也不做的空函数，可以用</a:t>
            </a:r>
            <a:r>
              <a:rPr>
                <a:solidFill>
                  <a:schemeClr val="accent2">
                    <a:satOff val="-67193"/>
                    <a:lumOff val="20931"/>
                  </a:schemeClr>
                </a:solidFill>
              </a:rPr>
              <a:t>pass</a:t>
            </a:r>
            <a:r>
              <a:t>语句：</a:t>
            </a:r>
          </a:p>
        </p:txBody>
      </p:sp>
      <p:sp>
        <p:nvSpPr>
          <p:cNvPr id="819" name="def nop():…"/>
          <p:cNvSpPr txBox="1"/>
          <p:nvPr/>
        </p:nvSpPr>
        <p:spPr>
          <a:xfrm>
            <a:off x="3402286" y="2156729"/>
            <a:ext cx="1735012"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def</a:t>
            </a:r>
            <a:r>
              <a:rPr>
                <a:solidFill>
                  <a:srgbClr val="668099">
                    <a:alpha val="40000"/>
                  </a:srgbClr>
                </a:solidFill>
              </a:rPr>
              <a:t> nop</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p:txBody>
      </p:sp>
      <p:sp>
        <p:nvSpPr>
          <p:cNvPr id="820" name="pass语句什么都不做，那有什么用？实际上pass可以用来作为占位符，比如现在还没想好怎么写函数的代码，就可以先放一个pass，让代码能运行起来。…"/>
          <p:cNvSpPr txBox="1"/>
          <p:nvPr/>
        </p:nvSpPr>
        <p:spPr>
          <a:xfrm>
            <a:off x="558597" y="2811204"/>
            <a:ext cx="8026805" cy="13742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pass</a:t>
            </a:r>
            <a:r>
              <a:t>语句什么都不做，那有什么用？实际上</a:t>
            </a:r>
            <a:r>
              <a:rPr>
                <a:solidFill>
                  <a:schemeClr val="accent2">
                    <a:satOff val="-67193"/>
                    <a:lumOff val="20931"/>
                  </a:schemeClr>
                </a:solidFill>
              </a:rPr>
              <a:t>pass</a:t>
            </a:r>
            <a:r>
              <a:t>可以用来作为占位符，比如现在还没想好怎么写函数的代码，就可以先放一个</a:t>
            </a:r>
            <a:r>
              <a:rPr>
                <a:solidFill>
                  <a:schemeClr val="accent2">
                    <a:satOff val="-67193"/>
                    <a:lumOff val="20931"/>
                  </a:schemeClr>
                </a:solidFill>
              </a:rPr>
              <a:t>pass</a:t>
            </a:r>
            <a:r>
              <a:t>，让代码能运行起来。</a:t>
            </a:r>
          </a:p>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 pass</a:t>
            </a:r>
            <a:r>
              <a:t>还可以用在其他语句里，比如：</a:t>
            </a:r>
          </a:p>
        </p:txBody>
      </p:sp>
      <p:sp>
        <p:nvSpPr>
          <p:cNvPr id="821" name="if age &gt;= 18:…"/>
          <p:cNvSpPr txBox="1"/>
          <p:nvPr/>
        </p:nvSpPr>
        <p:spPr>
          <a:xfrm>
            <a:off x="3544448" y="4273217"/>
            <a:ext cx="2055104" cy="5591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000088"/>
                </a:solidFill>
                <a:latin typeface="Monaco"/>
                <a:ea typeface="Monaco"/>
                <a:cs typeface="Monaco"/>
                <a:sym typeface="Monaco"/>
              </a:defRPr>
            </a:pPr>
            <a:r>
              <a:t>if</a:t>
            </a:r>
            <a:r>
              <a:rPr>
                <a:solidFill>
                  <a:srgbClr val="668099">
                    <a:alpha val="40000"/>
                  </a:srgbClr>
                </a:solidFill>
              </a:rPr>
              <a:t> age </a:t>
            </a:r>
            <a:r>
              <a:rPr>
                <a:solidFill>
                  <a:srgbClr val="666600"/>
                </a:solidFill>
              </a:rPr>
              <a:t>&gt;=</a:t>
            </a:r>
            <a:r>
              <a:rPr>
                <a:solidFill>
                  <a:srgbClr val="668099">
                    <a:alpha val="40000"/>
                  </a:srgbClr>
                </a:solidFill>
              </a:rPr>
              <a:t> </a:t>
            </a:r>
            <a:r>
              <a:rPr>
                <a:solidFill>
                  <a:srgbClr val="006666"/>
                </a:solidFill>
              </a:rPr>
              <a:t>18</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pass</a:t>
            </a:r>
          </a:p>
        </p:txBody>
      </p:sp>
      <p:sp>
        <p:nvSpPr>
          <p:cNvPr id="822" name="缺少了pass，代码运行就会有语法错误。"/>
          <p:cNvSpPr txBox="1"/>
          <p:nvPr/>
        </p:nvSpPr>
        <p:spPr>
          <a:xfrm>
            <a:off x="982870" y="4935203"/>
            <a:ext cx="4248659"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缺少了pass，代码运行就会有语法错误。</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4"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5.2	定义函数</a:t>
            </a:r>
          </a:p>
        </p:txBody>
      </p:sp>
      <p:sp>
        <p:nvSpPr>
          <p:cNvPr id="825" name="输入："/>
          <p:cNvSpPr txBox="1"/>
          <p:nvPr/>
        </p:nvSpPr>
        <p:spPr>
          <a:xfrm>
            <a:off x="1039551" y="870704"/>
            <a:ext cx="16281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参数检查：</a:t>
            </a:r>
          </a:p>
        </p:txBody>
      </p:sp>
      <p:sp>
        <p:nvSpPr>
          <p:cNvPr id="826" name="形状"/>
          <p:cNvSpPr/>
          <p:nvPr/>
        </p:nvSpPr>
        <p:spPr>
          <a:xfrm>
            <a:off x="436410" y="916421"/>
            <a:ext cx="431803"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827" name="调用函数时，如果参数个数不对，Python解释器会自动检查出来，并抛出TypeError："/>
          <p:cNvSpPr txBox="1"/>
          <p:nvPr/>
        </p:nvSpPr>
        <p:spPr>
          <a:xfrm>
            <a:off x="630582" y="1503218"/>
            <a:ext cx="788283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调用函数时，如果参数个数不对，Python解释器会自动检查出来，并抛出</a:t>
            </a:r>
            <a:r>
              <a:rPr>
                <a:solidFill>
                  <a:schemeClr val="accent2">
                    <a:satOff val="-67193"/>
                    <a:lumOff val="20931"/>
                  </a:schemeClr>
                </a:solidFill>
              </a:rPr>
              <a:t>TypeError</a:t>
            </a:r>
            <a:r>
              <a:t>：</a:t>
            </a:r>
          </a:p>
        </p:txBody>
      </p:sp>
      <p:sp>
        <p:nvSpPr>
          <p:cNvPr id="828" name="但是如果参数类型不对，Python解释器就无法检查。试试my_abs和内置函数abs的差别："/>
          <p:cNvSpPr txBox="1"/>
          <p:nvPr/>
        </p:nvSpPr>
        <p:spPr>
          <a:xfrm>
            <a:off x="713618" y="3460966"/>
            <a:ext cx="7716764"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但是如果参数类型不对，Python解释器就无法检查。试试</a:t>
            </a:r>
            <a:r>
              <a:rPr>
                <a:solidFill>
                  <a:schemeClr val="accent2">
                    <a:satOff val="-67193"/>
                    <a:lumOff val="20931"/>
                  </a:schemeClr>
                </a:solidFill>
              </a:rPr>
              <a:t>my_abs</a:t>
            </a:r>
            <a:r>
              <a:t>和内置函数</a:t>
            </a:r>
            <a:r>
              <a:rPr>
                <a:solidFill>
                  <a:schemeClr val="accent2">
                    <a:satOff val="-67193"/>
                    <a:lumOff val="20931"/>
                  </a:schemeClr>
                </a:solidFill>
              </a:rPr>
              <a:t>abs</a:t>
            </a:r>
            <a:r>
              <a:t>的差别：</a:t>
            </a:r>
          </a:p>
        </p:txBody>
      </p:sp>
      <p:pic>
        <p:nvPicPr>
          <p:cNvPr id="829" name="图像" descr="图像"/>
          <p:cNvPicPr>
            <a:picLocks noChangeAspect="1"/>
          </p:cNvPicPr>
          <p:nvPr/>
        </p:nvPicPr>
        <p:blipFill>
          <a:blip r:embed="rId2">
            <a:extLst/>
          </a:blip>
          <a:stretch>
            <a:fillRect/>
          </a:stretch>
        </p:blipFill>
        <p:spPr>
          <a:xfrm>
            <a:off x="1543050" y="2358037"/>
            <a:ext cx="6057900" cy="825501"/>
          </a:xfrm>
          <a:prstGeom prst="rect">
            <a:avLst/>
          </a:prstGeom>
          <a:ln w="12700">
            <a:miter lim="400000"/>
          </a:ln>
        </p:spPr>
      </p:pic>
      <p:pic>
        <p:nvPicPr>
          <p:cNvPr id="830" name="图像" descr="图像"/>
          <p:cNvPicPr>
            <a:picLocks noChangeAspect="1"/>
          </p:cNvPicPr>
          <p:nvPr/>
        </p:nvPicPr>
        <p:blipFill>
          <a:blip r:embed="rId3">
            <a:extLst/>
          </a:blip>
          <a:stretch>
            <a:fillRect/>
          </a:stretch>
        </p:blipFill>
        <p:spPr>
          <a:xfrm>
            <a:off x="1113469" y="4346652"/>
            <a:ext cx="6917062" cy="18782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2"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5.2	定义函数</a:t>
            </a:r>
          </a:p>
        </p:txBody>
      </p:sp>
      <p:sp>
        <p:nvSpPr>
          <p:cNvPr id="833" name="当传入了不恰当的参数时，内置函数abs会检查出参数错误，而定义的my_abs没有参数检查，会导致if语句出错，出错信息和abs不一样。所以，这个函数定义不够完善。…"/>
          <p:cNvSpPr txBox="1"/>
          <p:nvPr/>
        </p:nvSpPr>
        <p:spPr>
          <a:xfrm>
            <a:off x="630582" y="971373"/>
            <a:ext cx="7882836" cy="16981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当传入了不恰当的参数时，内置函数</a:t>
            </a:r>
            <a:r>
              <a:rPr>
                <a:solidFill>
                  <a:schemeClr val="accent2">
                    <a:satOff val="-67193"/>
                    <a:lumOff val="20931"/>
                  </a:schemeClr>
                </a:solidFill>
              </a:rPr>
              <a:t>abs</a:t>
            </a:r>
            <a:r>
              <a:t>会检查出参数错误，而定义的</a:t>
            </a:r>
            <a:r>
              <a:rPr>
                <a:solidFill>
                  <a:schemeClr val="accent2">
                    <a:satOff val="-67193"/>
                    <a:lumOff val="20931"/>
                  </a:schemeClr>
                </a:solidFill>
              </a:rPr>
              <a:t>my_abs</a:t>
            </a:r>
            <a:r>
              <a:t>没有参数检查，会导致</a:t>
            </a:r>
            <a:r>
              <a:rPr>
                <a:solidFill>
                  <a:schemeClr val="accent2">
                    <a:satOff val="-67193"/>
                    <a:lumOff val="20931"/>
                  </a:schemeClr>
                </a:solidFill>
              </a:rPr>
              <a:t>if</a:t>
            </a:r>
            <a:r>
              <a:t>语句出错，出错信息和</a:t>
            </a:r>
            <a:r>
              <a:rPr>
                <a:solidFill>
                  <a:schemeClr val="accent2">
                    <a:satOff val="-67193"/>
                    <a:lumOff val="20931"/>
                  </a:schemeClr>
                </a:solidFill>
              </a:rPr>
              <a:t>abs</a:t>
            </a:r>
            <a:r>
              <a:t>不一样。所以，这个函数定义不够完善。</a:t>
            </a:r>
          </a:p>
          <a:p>
            <a:pPr defTabSz="457200">
              <a:defRPr>
                <a:solidFill>
                  <a:srgbClr val="000000"/>
                </a:solidFill>
                <a:latin typeface="Helvetica Neue"/>
                <a:ea typeface="Helvetica Neue"/>
                <a:cs typeface="Helvetica Neue"/>
                <a:sym typeface="Helvetica Neue"/>
              </a:defRPr>
            </a:pPr>
            <a:r>
              <a:t>        修改一下</a:t>
            </a:r>
            <a:r>
              <a:rPr>
                <a:solidFill>
                  <a:schemeClr val="accent2">
                    <a:satOff val="-67193"/>
                    <a:lumOff val="20931"/>
                  </a:schemeClr>
                </a:solidFill>
              </a:rPr>
              <a:t>my_abs</a:t>
            </a:r>
            <a:r>
              <a:t>的定义，对参数类型做检查，只允许整数和浮点数类型的参数。数据类型检查可以用内置函数</a:t>
            </a:r>
            <a:r>
              <a:rPr>
                <a:solidFill>
                  <a:schemeClr val="accent2">
                    <a:satOff val="-67193"/>
                    <a:lumOff val="20931"/>
                  </a:schemeClr>
                </a:solidFill>
              </a:rPr>
              <a:t>isinstance()</a:t>
            </a:r>
            <a:r>
              <a:t>实现：</a:t>
            </a:r>
          </a:p>
        </p:txBody>
      </p:sp>
      <p:pic>
        <p:nvPicPr>
          <p:cNvPr id="834" name="图像" descr="图像"/>
          <p:cNvPicPr>
            <a:picLocks noChangeAspect="1"/>
          </p:cNvPicPr>
          <p:nvPr/>
        </p:nvPicPr>
        <p:blipFill>
          <a:blip r:embed="rId2">
            <a:extLst/>
          </a:blip>
          <a:stretch>
            <a:fillRect/>
          </a:stretch>
        </p:blipFill>
        <p:spPr>
          <a:xfrm>
            <a:off x="1375084" y="5248987"/>
            <a:ext cx="6748396" cy="1085950"/>
          </a:xfrm>
          <a:prstGeom prst="rect">
            <a:avLst/>
          </a:prstGeom>
          <a:ln w="12700">
            <a:miter lim="400000"/>
          </a:ln>
        </p:spPr>
      </p:pic>
      <p:sp>
        <p:nvSpPr>
          <p:cNvPr id="835" name="添加了参数检查后，如果传入错误的参数类型，函数就可以抛出一个错误："/>
          <p:cNvSpPr txBox="1"/>
          <p:nvPr/>
        </p:nvSpPr>
        <p:spPr>
          <a:xfrm>
            <a:off x="770145" y="4489168"/>
            <a:ext cx="8102278"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添加了参数检查后，如果传入错误的参数类型，函数就可以抛出一个错误：</a:t>
            </a:r>
          </a:p>
        </p:txBody>
      </p:sp>
      <p:sp>
        <p:nvSpPr>
          <p:cNvPr id="836" name="def my_abs(x):…"/>
          <p:cNvSpPr txBox="1"/>
          <p:nvPr/>
        </p:nvSpPr>
        <p:spPr>
          <a:xfrm>
            <a:off x="2121269" y="2696494"/>
            <a:ext cx="5256025" cy="17656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rPr>
                <a:solidFill>
                  <a:srgbClr val="000088"/>
                </a:solidFill>
              </a:rPr>
              <a:t>def</a:t>
            </a:r>
            <a:r>
              <a:t> my_abs</a:t>
            </a:r>
            <a:r>
              <a:rPr>
                <a:solidFill>
                  <a:srgbClr val="666600"/>
                </a:solidFill>
              </a:rPr>
              <a:t>(</a:t>
            </a:r>
            <a:r>
              <a:t>x</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a:t>
            </a:r>
            <a:r>
              <a:rPr>
                <a:solidFill>
                  <a:srgbClr val="000088"/>
                </a:solidFill>
              </a:rPr>
              <a:t>not</a:t>
            </a:r>
            <a:r>
              <a:t> isinstance</a:t>
            </a:r>
            <a:r>
              <a:rPr>
                <a:solidFill>
                  <a:srgbClr val="666600"/>
                </a:solidFill>
              </a:rPr>
              <a:t>(</a:t>
            </a:r>
            <a:r>
              <a:t>x</a:t>
            </a:r>
            <a:r>
              <a:rPr>
                <a:solidFill>
                  <a:srgbClr val="666600"/>
                </a:solidFill>
              </a:rPr>
              <a:t>,</a:t>
            </a:r>
            <a:r>
              <a:t> </a:t>
            </a:r>
            <a:r>
              <a:rPr>
                <a:solidFill>
                  <a:srgbClr val="666600"/>
                </a:solidFill>
              </a:rPr>
              <a:t>(</a:t>
            </a:r>
            <a:r>
              <a:rPr>
                <a:solidFill>
                  <a:srgbClr val="000088"/>
                </a:solidFill>
              </a:rPr>
              <a:t>int</a:t>
            </a:r>
            <a:r>
              <a:rPr>
                <a:solidFill>
                  <a:srgbClr val="666600"/>
                </a:solidFill>
              </a:rPr>
              <a:t>,</a:t>
            </a:r>
            <a:r>
              <a:t> </a:t>
            </a:r>
            <a:r>
              <a:rPr>
                <a:solidFill>
                  <a:srgbClr val="000088"/>
                </a:solidFill>
              </a:rPr>
              <a:t>float</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008800"/>
                </a:solidFill>
                <a:latin typeface="Monaco"/>
                <a:ea typeface="Monaco"/>
                <a:cs typeface="Monaco"/>
                <a:sym typeface="Monaco"/>
              </a:defRPr>
            </a:pPr>
            <a:r>
              <a:rPr>
                <a:solidFill>
                  <a:srgbClr val="668099">
                    <a:alpha val="40000"/>
                  </a:srgbClr>
                </a:solidFill>
              </a:rPr>
              <a:t>        </a:t>
            </a:r>
            <a:r>
              <a:rPr>
                <a:solidFill>
                  <a:srgbClr val="000088"/>
                </a:solidFill>
              </a:rPr>
              <a:t>raise</a:t>
            </a:r>
            <a:r>
              <a:rPr>
                <a:solidFill>
                  <a:srgbClr val="668099">
                    <a:alpha val="40000"/>
                  </a:srgbClr>
                </a:solidFill>
              </a:rPr>
              <a:t> </a:t>
            </a:r>
            <a:r>
              <a:rPr>
                <a:solidFill>
                  <a:srgbClr val="660066"/>
                </a:solidFill>
              </a:rPr>
              <a:t>TypeError</a:t>
            </a:r>
            <a:r>
              <a:rPr>
                <a:solidFill>
                  <a:srgbClr val="666600"/>
                </a:solidFill>
              </a:rPr>
              <a:t>(</a:t>
            </a:r>
            <a:r>
              <a:t>'bad operand type'</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if</a:t>
            </a:r>
            <a:r>
              <a:t> x </a:t>
            </a:r>
            <a:r>
              <a:rPr>
                <a:solidFill>
                  <a:srgbClr val="666600"/>
                </a:solidFill>
              </a:rPr>
              <a:t>&gt;=</a:t>
            </a:r>
            <a:r>
              <a:t> </a:t>
            </a:r>
            <a:r>
              <a:rPr>
                <a:solidFill>
                  <a:srgbClr val="006666"/>
                </a:solidFill>
              </a:rPr>
              <a:t>0</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x</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else</a:t>
            </a:r>
            <a:r>
              <a:rPr>
                <a:solidFill>
                  <a:srgbClr val="666600"/>
                </a:solidFill>
              </a:rPr>
              <a:t>:</a:t>
            </a:r>
          </a:p>
          <a:p>
            <a:pPr marL="457200" indent="-317500" defTabSz="457200">
              <a:buClr>
                <a:srgbClr val="668099">
                  <a:alpha val="40000"/>
                </a:srgbClr>
              </a:buClr>
              <a:buSzPct val="100000"/>
              <a:buFont typeface="Monaco"/>
              <a:buAutoNum type="arabicPeriod" startAt="1"/>
              <a:defRPr sz="1400">
                <a:solidFill>
                  <a:srgbClr val="668099">
                    <a:alpha val="40000"/>
                  </a:srgbClr>
                </a:solidFill>
                <a:latin typeface="Monaco"/>
                <a:ea typeface="Monaco"/>
                <a:cs typeface="Monaco"/>
                <a:sym typeface="Monaco"/>
              </a:defRPr>
            </a:pPr>
            <a:r>
              <a:t>        </a:t>
            </a:r>
            <a:r>
              <a:rPr>
                <a:solidFill>
                  <a:srgbClr val="000088"/>
                </a:solidFill>
              </a:rPr>
              <a:t>return</a:t>
            </a:r>
            <a:r>
              <a:t> </a:t>
            </a:r>
            <a:r>
              <a:rPr>
                <a:solidFill>
                  <a:srgbClr val="666600"/>
                </a:solidFill>
              </a:rPr>
              <a:t>-</a:t>
            </a:r>
            <a:r>
              <a:t>x</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8"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5.2	定义函数</a:t>
            </a:r>
          </a:p>
        </p:txBody>
      </p:sp>
      <p:sp>
        <p:nvSpPr>
          <p:cNvPr id="839" name="输入："/>
          <p:cNvSpPr txBox="1"/>
          <p:nvPr/>
        </p:nvSpPr>
        <p:spPr>
          <a:xfrm>
            <a:off x="1039551" y="870704"/>
            <a:ext cx="19329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返回多个值：</a:t>
            </a:r>
          </a:p>
        </p:txBody>
      </p:sp>
      <p:sp>
        <p:nvSpPr>
          <p:cNvPr id="840" name="形状"/>
          <p:cNvSpPr/>
          <p:nvPr/>
        </p:nvSpPr>
        <p:spPr>
          <a:xfrm>
            <a:off x="436410" y="916421"/>
            <a:ext cx="431803"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841" name="函数可以返回多个值吗？答案是肯定的。比如在游戏中经常需要从一个点移动到另一个点，给出坐标、位移和角度，就可以计算出新的坐标："/>
          <p:cNvSpPr txBox="1"/>
          <p:nvPr/>
        </p:nvSpPr>
        <p:spPr>
          <a:xfrm>
            <a:off x="630582" y="1391251"/>
            <a:ext cx="7882836" cy="7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a:solidFill>
                  <a:srgbClr val="000000"/>
                </a:solidFill>
                <a:latin typeface="Helvetica Neue"/>
                <a:ea typeface="Helvetica Neue"/>
                <a:cs typeface="Helvetica Neue"/>
                <a:sym typeface="Helvetica Neue"/>
              </a:defRPr>
            </a:lvl1pPr>
          </a:lstStyle>
          <a:p>
            <a:pPr/>
            <a:r>
              <a:t>        函数可以返回多个值吗？答案是肯定的。比如在游戏中经常需要从一个点移动到另一个点，给出坐标、位移和角度，就可以计算出新的坐标：</a:t>
            </a:r>
          </a:p>
        </p:txBody>
      </p:sp>
      <p:sp>
        <p:nvSpPr>
          <p:cNvPr id="842" name="import math语句表示导入math包，并允许后续代码引用math包里的sin、cos等函数。然后，就可以同时获得返回值："/>
          <p:cNvSpPr txBox="1"/>
          <p:nvPr/>
        </p:nvSpPr>
        <p:spPr>
          <a:xfrm>
            <a:off x="713618" y="3455199"/>
            <a:ext cx="7716764"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a:t>
            </a:r>
            <a:r>
              <a:rPr>
                <a:solidFill>
                  <a:schemeClr val="accent2">
                    <a:satOff val="-67193"/>
                    <a:lumOff val="20931"/>
                  </a:schemeClr>
                </a:solidFill>
              </a:rPr>
              <a:t>import math</a:t>
            </a:r>
            <a:r>
              <a:t>语句表示导入</a:t>
            </a:r>
            <a:r>
              <a:rPr>
                <a:solidFill>
                  <a:schemeClr val="accent2">
                    <a:satOff val="-67193"/>
                    <a:lumOff val="20931"/>
                  </a:schemeClr>
                </a:solidFill>
              </a:rPr>
              <a:t>math</a:t>
            </a:r>
            <a:r>
              <a:t>包，并允许后续代码引用</a:t>
            </a:r>
            <a:r>
              <a:rPr>
                <a:solidFill>
                  <a:schemeClr val="accent2">
                    <a:satOff val="-67193"/>
                    <a:lumOff val="20931"/>
                  </a:schemeClr>
                </a:solidFill>
              </a:rPr>
              <a:t>math</a:t>
            </a:r>
            <a:r>
              <a:t>包里的</a:t>
            </a:r>
            <a:r>
              <a:rPr>
                <a:solidFill>
                  <a:schemeClr val="accent2">
                    <a:satOff val="-67193"/>
                    <a:lumOff val="20931"/>
                  </a:schemeClr>
                </a:solidFill>
              </a:rPr>
              <a:t>sin</a:t>
            </a:r>
            <a:r>
              <a:t>、</a:t>
            </a:r>
            <a:r>
              <a:rPr>
                <a:solidFill>
                  <a:schemeClr val="accent2">
                    <a:satOff val="-67193"/>
                    <a:lumOff val="20931"/>
                  </a:schemeClr>
                </a:solidFill>
              </a:rPr>
              <a:t>cos</a:t>
            </a:r>
            <a:r>
              <a:t>等函数。然后，就可以同时获得返回值：</a:t>
            </a:r>
          </a:p>
        </p:txBody>
      </p:sp>
      <p:sp>
        <p:nvSpPr>
          <p:cNvPr id="843" name="import math…"/>
          <p:cNvSpPr txBox="1"/>
          <p:nvPr/>
        </p:nvSpPr>
        <p:spPr>
          <a:xfrm>
            <a:off x="2370777" y="2310863"/>
            <a:ext cx="3853717" cy="10947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668099">
                  <a:alpha val="40000"/>
                </a:srgbClr>
              </a:buClr>
              <a:buSzPct val="100000"/>
              <a:buFont typeface="Monaco"/>
              <a:buAutoNum type="arabicPeriod" startAt="1"/>
              <a:defRPr sz="1200">
                <a:solidFill>
                  <a:srgbClr val="000088"/>
                </a:solidFill>
                <a:latin typeface="Monaco"/>
                <a:ea typeface="Monaco"/>
                <a:cs typeface="Monaco"/>
                <a:sym typeface="Monaco"/>
              </a:defRPr>
            </a:pPr>
            <a:r>
              <a:t>import</a:t>
            </a:r>
            <a:r>
              <a:rPr>
                <a:solidFill>
                  <a:srgbClr val="668099">
                    <a:alpha val="40000"/>
                  </a:srgbClr>
                </a:solidFill>
              </a:rPr>
              <a:t> math</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000088"/>
                </a:solidFill>
                <a:latin typeface="Monaco"/>
                <a:ea typeface="Monaco"/>
                <a:cs typeface="Monaco"/>
                <a:sym typeface="Monaco"/>
              </a:defRPr>
            </a:pPr>
            <a:r>
              <a:t>def</a:t>
            </a:r>
            <a:r>
              <a:rPr>
                <a:solidFill>
                  <a:srgbClr val="668099">
                    <a:alpha val="40000"/>
                  </a:srgbClr>
                </a:solidFill>
              </a:rPr>
              <a:t> move</a:t>
            </a:r>
            <a:r>
              <a:rPr>
                <a:solidFill>
                  <a:srgbClr val="666600"/>
                </a:solidFill>
              </a:rPr>
              <a:t>(</a:t>
            </a:r>
            <a:r>
              <a:rPr>
                <a:solidFill>
                  <a:srgbClr val="668099">
                    <a:alpha val="40000"/>
                  </a:srgbClr>
                </a:solidFill>
              </a:rPr>
              <a:t>x</a:t>
            </a:r>
            <a:r>
              <a:rPr>
                <a:solidFill>
                  <a:srgbClr val="666600"/>
                </a:solidFill>
              </a:rPr>
              <a:t>,</a:t>
            </a:r>
            <a:r>
              <a:rPr>
                <a:solidFill>
                  <a:srgbClr val="668099">
                    <a:alpha val="40000"/>
                  </a:srgbClr>
                </a:solidFill>
              </a:rPr>
              <a:t> y</a:t>
            </a:r>
            <a:r>
              <a:rPr>
                <a:solidFill>
                  <a:srgbClr val="666600"/>
                </a:solidFill>
              </a:rPr>
              <a:t>,</a:t>
            </a:r>
            <a:r>
              <a:rPr>
                <a:solidFill>
                  <a:srgbClr val="668099">
                    <a:alpha val="40000"/>
                  </a:srgbClr>
                </a:solidFill>
              </a:rPr>
              <a:t> step</a:t>
            </a:r>
            <a:r>
              <a:rPr>
                <a:solidFill>
                  <a:srgbClr val="666600"/>
                </a:solidFill>
              </a:rPr>
              <a:t>,</a:t>
            </a:r>
            <a:r>
              <a:rPr>
                <a:solidFill>
                  <a:srgbClr val="668099">
                    <a:alpha val="40000"/>
                  </a:srgbClr>
                </a:solidFill>
              </a:rPr>
              <a:t> angle</a:t>
            </a:r>
            <a:r>
              <a:rPr>
                <a:solidFill>
                  <a:srgbClr val="666600"/>
                </a:solidFill>
              </a:rPr>
              <a:t>=</a:t>
            </a:r>
            <a:r>
              <a:rPr>
                <a:solidFill>
                  <a:srgbClr val="006666"/>
                </a:solidFill>
              </a:rPr>
              <a:t>0</a:t>
            </a:r>
            <a:r>
              <a:rPr>
                <a:solidFill>
                  <a:srgbClr val="666600"/>
                </a:solidFill>
              </a:rPr>
              <a:t>):</a:t>
            </a:r>
            <a:endParaRPr>
              <a:solidFill>
                <a:srgbClr val="668099">
                  <a:alpha val="40000"/>
                </a:srgbClr>
              </a:solidFill>
            </a:endParaRP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nx </a:t>
            </a:r>
            <a:r>
              <a:rPr>
                <a:solidFill>
                  <a:srgbClr val="666600"/>
                </a:solidFill>
              </a:rPr>
              <a:t>=</a:t>
            </a:r>
            <a:r>
              <a:t> x </a:t>
            </a:r>
            <a:r>
              <a:rPr>
                <a:solidFill>
                  <a:srgbClr val="666600"/>
                </a:solidFill>
              </a:rPr>
              <a:t>+</a:t>
            </a:r>
            <a:r>
              <a:t> step </a:t>
            </a:r>
            <a:r>
              <a:rPr>
                <a:solidFill>
                  <a:srgbClr val="666600"/>
                </a:solidFill>
              </a:rPr>
              <a:t>*</a:t>
            </a:r>
            <a:r>
              <a:t> math</a:t>
            </a:r>
            <a:r>
              <a:rPr>
                <a:solidFill>
                  <a:srgbClr val="666600"/>
                </a:solidFill>
              </a:rPr>
              <a:t>.</a:t>
            </a:r>
            <a:r>
              <a:t>cos</a:t>
            </a:r>
            <a:r>
              <a:rPr>
                <a:solidFill>
                  <a:srgbClr val="666600"/>
                </a:solidFill>
              </a:rPr>
              <a:t>(</a:t>
            </a:r>
            <a:r>
              <a:t>angle</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ny </a:t>
            </a:r>
            <a:r>
              <a:rPr>
                <a:solidFill>
                  <a:srgbClr val="666600"/>
                </a:solidFill>
              </a:rPr>
              <a:t>=</a:t>
            </a:r>
            <a:r>
              <a:t> y </a:t>
            </a:r>
            <a:r>
              <a:rPr>
                <a:solidFill>
                  <a:srgbClr val="666600"/>
                </a:solidFill>
              </a:rPr>
              <a:t>-</a:t>
            </a:r>
            <a:r>
              <a:t> step </a:t>
            </a:r>
            <a:r>
              <a:rPr>
                <a:solidFill>
                  <a:srgbClr val="666600"/>
                </a:solidFill>
              </a:rPr>
              <a:t>*</a:t>
            </a:r>
            <a:r>
              <a:t> math</a:t>
            </a:r>
            <a:r>
              <a:rPr>
                <a:solidFill>
                  <a:srgbClr val="666600"/>
                </a:solidFill>
              </a:rPr>
              <a:t>.</a:t>
            </a:r>
            <a:r>
              <a:t>sin</a:t>
            </a:r>
            <a:r>
              <a:rPr>
                <a:solidFill>
                  <a:srgbClr val="666600"/>
                </a:solidFill>
              </a:rPr>
              <a:t>(</a:t>
            </a:r>
            <a:r>
              <a:t>angle</a:t>
            </a:r>
            <a:r>
              <a:rPr>
                <a:solidFill>
                  <a:srgbClr val="666600"/>
                </a:solidFill>
              </a:rPr>
              <a:t>)</a:t>
            </a:r>
          </a:p>
          <a:p>
            <a:pPr marL="457200" indent="-317500" defTabSz="457200">
              <a:buClr>
                <a:srgbClr val="668099">
                  <a:alpha val="40000"/>
                </a:srgbClr>
              </a:buClr>
              <a:buSzPct val="100000"/>
              <a:buFont typeface="Monaco"/>
              <a:buAutoNum type="arabicPeriod" startAt="1"/>
              <a:defRPr sz="1200">
                <a:solidFill>
                  <a:srgbClr val="668099">
                    <a:alpha val="40000"/>
                  </a:srgbClr>
                </a:solidFill>
                <a:latin typeface="Monaco"/>
                <a:ea typeface="Monaco"/>
                <a:cs typeface="Monaco"/>
                <a:sym typeface="Monaco"/>
              </a:defRPr>
            </a:pPr>
            <a:r>
              <a:t>    </a:t>
            </a:r>
            <a:r>
              <a:rPr>
                <a:solidFill>
                  <a:srgbClr val="000088"/>
                </a:solidFill>
              </a:rPr>
              <a:t>return</a:t>
            </a:r>
            <a:r>
              <a:t> nx</a:t>
            </a:r>
            <a:r>
              <a:rPr>
                <a:solidFill>
                  <a:srgbClr val="666600"/>
                </a:solidFill>
              </a:rPr>
              <a:t>,</a:t>
            </a:r>
            <a:r>
              <a:t> ny</a:t>
            </a:r>
          </a:p>
        </p:txBody>
      </p:sp>
      <p:pic>
        <p:nvPicPr>
          <p:cNvPr id="844" name="图像" descr="图像"/>
          <p:cNvPicPr>
            <a:picLocks noChangeAspect="1"/>
          </p:cNvPicPr>
          <p:nvPr/>
        </p:nvPicPr>
        <p:blipFill>
          <a:blip r:embed="rId2">
            <a:extLst/>
          </a:blip>
          <a:stretch>
            <a:fillRect/>
          </a:stretch>
        </p:blipFill>
        <p:spPr>
          <a:xfrm>
            <a:off x="2432050" y="4237661"/>
            <a:ext cx="4279900" cy="622301"/>
          </a:xfrm>
          <a:prstGeom prst="rect">
            <a:avLst/>
          </a:prstGeom>
          <a:ln w="12700">
            <a:miter lim="400000"/>
          </a:ln>
        </p:spPr>
      </p:pic>
      <p:sp>
        <p:nvSpPr>
          <p:cNvPr id="845" name="但其实这只是一种假象，Python函数返回的仍然是单一值："/>
          <p:cNvSpPr txBox="1"/>
          <p:nvPr/>
        </p:nvSpPr>
        <p:spPr>
          <a:xfrm>
            <a:off x="1256734" y="5110872"/>
            <a:ext cx="6081803"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solidFill>
                  <a:srgbClr val="000000"/>
                </a:solidFill>
                <a:latin typeface="Helvetica Neue"/>
                <a:ea typeface="Helvetica Neue"/>
                <a:cs typeface="Helvetica Neue"/>
                <a:sym typeface="Helvetica Neue"/>
              </a:defRPr>
            </a:lvl1pPr>
          </a:lstStyle>
          <a:p>
            <a:pPr/>
            <a:r>
              <a:t>但其实这只是一种假象，Python函数返回的仍然是单一值：</a:t>
            </a:r>
          </a:p>
        </p:txBody>
      </p:sp>
      <p:pic>
        <p:nvPicPr>
          <p:cNvPr id="846" name="图像" descr="图像"/>
          <p:cNvPicPr>
            <a:picLocks noChangeAspect="1"/>
          </p:cNvPicPr>
          <p:nvPr/>
        </p:nvPicPr>
        <p:blipFill>
          <a:blip r:embed="rId3">
            <a:extLst/>
          </a:blip>
          <a:stretch>
            <a:fillRect/>
          </a:stretch>
        </p:blipFill>
        <p:spPr>
          <a:xfrm>
            <a:off x="2717800" y="5770724"/>
            <a:ext cx="3708400" cy="635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8"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5.2	定义函数</a:t>
            </a:r>
          </a:p>
        </p:txBody>
      </p:sp>
      <p:sp>
        <p:nvSpPr>
          <p:cNvPr id="849" name="原来返回值是一个tuple！但是，在语法上，返回一个tuple可以省略括号，而多个变量可以同时接收一个tuple，按位置赋给对应的值，所以，Python的函数返回多值其实就是返回一个tuple，但写起来更方便。"/>
          <p:cNvSpPr txBox="1"/>
          <p:nvPr/>
        </p:nvSpPr>
        <p:spPr>
          <a:xfrm>
            <a:off x="630582" y="1675364"/>
            <a:ext cx="7882836" cy="10567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原来返回值是一个</a:t>
            </a:r>
            <a:r>
              <a:rPr>
                <a:solidFill>
                  <a:schemeClr val="accent2">
                    <a:satOff val="-67193"/>
                    <a:lumOff val="20931"/>
                  </a:schemeClr>
                </a:solidFill>
              </a:rPr>
              <a:t>tuple</a:t>
            </a:r>
            <a:r>
              <a:t>！但是，在语法上，返回一个tuple可以省略括号，而多个变量可以同时接收一个</a:t>
            </a:r>
            <a:r>
              <a:rPr>
                <a:solidFill>
                  <a:schemeClr val="accent2">
                    <a:satOff val="-67193"/>
                    <a:lumOff val="20931"/>
                  </a:schemeClr>
                </a:solidFill>
              </a:rPr>
              <a:t>tuple</a:t>
            </a:r>
            <a:r>
              <a:t>，按位置赋给对应的值，所以，Python的函数返回多值其实就是返回一个</a:t>
            </a:r>
            <a:r>
              <a:rPr>
                <a:solidFill>
                  <a:schemeClr val="accent2">
                    <a:satOff val="-67193"/>
                    <a:lumOff val="20931"/>
                  </a:schemeClr>
                </a:solidFill>
              </a:rPr>
              <a:t>tuple</a:t>
            </a:r>
            <a:r>
              <a:t>，但写起来更方便。</a:t>
            </a:r>
          </a:p>
        </p:txBody>
      </p:sp>
      <p:sp>
        <p:nvSpPr>
          <p:cNvPr id="850" name="定义函数时，需要确定函数名和参数个数；如果有必要，可以先对参数的数据类型做检查；函数体内部可以用return随时返回函数结果；函数执行完毕也没有return语句时，自动return None。函数可以同时返回多个值，但其实就是一个tuple。"/>
          <p:cNvSpPr txBox="1"/>
          <p:nvPr/>
        </p:nvSpPr>
        <p:spPr>
          <a:xfrm>
            <a:off x="695500" y="3369494"/>
            <a:ext cx="8102278" cy="13806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定义函数时，需要确定函数名和参数个数；如果有必要，可以先对参数的数据类型做检查；函数体内部可以用</a:t>
            </a:r>
            <a:r>
              <a:rPr>
                <a:solidFill>
                  <a:schemeClr val="accent2">
                    <a:satOff val="-67193"/>
                    <a:lumOff val="20931"/>
                  </a:schemeClr>
                </a:solidFill>
              </a:rPr>
              <a:t>return</a:t>
            </a:r>
            <a:r>
              <a:t>随时返回函数结果；函数执行完毕也没有</a:t>
            </a:r>
            <a:r>
              <a:rPr>
                <a:solidFill>
                  <a:schemeClr val="accent2">
                    <a:satOff val="-67193"/>
                    <a:lumOff val="20931"/>
                  </a:schemeClr>
                </a:solidFill>
              </a:rPr>
              <a:t>return</a:t>
            </a:r>
            <a:r>
              <a:t>语句时，自动</a:t>
            </a:r>
            <a:r>
              <a:rPr>
                <a:solidFill>
                  <a:schemeClr val="accent2">
                    <a:satOff val="-67193"/>
                    <a:lumOff val="20931"/>
                  </a:schemeClr>
                </a:solidFill>
              </a:rPr>
              <a:t>return None</a:t>
            </a:r>
            <a:r>
              <a:t>。函数可以同时返回多个值，但其实就是一个</a:t>
            </a:r>
            <a:r>
              <a:rPr>
                <a:solidFill>
                  <a:schemeClr val="accent2">
                    <a:satOff val="-67193"/>
                    <a:lumOff val="20931"/>
                  </a:schemeClr>
                </a:solidFill>
              </a:rPr>
              <a:t>tuple</a:t>
            </a:r>
            <a:r>
              <a:t>。</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2" name="3.3 输入和输出"/>
          <p:cNvSpPr txBox="1"/>
          <p:nvPr/>
        </p:nvSpPr>
        <p:spPr>
          <a:xfrm>
            <a:off x="0" y="-1"/>
            <a:ext cx="9145590" cy="599437"/>
          </a:xfrm>
          <a:prstGeom prst="rect">
            <a:avLst/>
          </a:prstGeom>
          <a:solidFill>
            <a:srgbClr val="024C89"/>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800">
                <a:solidFill>
                  <a:schemeClr val="accent1">
                    <a:lumOff val="44000"/>
                  </a:schemeClr>
                </a:solidFill>
                <a:latin typeface="微软雅黑"/>
                <a:ea typeface="微软雅黑"/>
                <a:cs typeface="微软雅黑"/>
                <a:sym typeface="微软雅黑"/>
              </a:defRPr>
            </a:lvl1pPr>
          </a:lstStyle>
          <a:p>
            <a:pPr/>
            <a:r>
              <a:t>5.2	定义函数</a:t>
            </a:r>
          </a:p>
        </p:txBody>
      </p:sp>
      <p:sp>
        <p:nvSpPr>
          <p:cNvPr id="853" name="输入："/>
          <p:cNvSpPr txBox="1"/>
          <p:nvPr/>
        </p:nvSpPr>
        <p:spPr>
          <a:xfrm>
            <a:off x="1039551" y="870704"/>
            <a:ext cx="1018537" cy="510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000000"/>
                </a:solidFill>
                <a:latin typeface="微软雅黑"/>
                <a:ea typeface="微软雅黑"/>
                <a:cs typeface="微软雅黑"/>
                <a:sym typeface="微软雅黑"/>
              </a:defRPr>
            </a:lvl1pPr>
          </a:lstStyle>
          <a:p>
            <a:pPr/>
            <a:r>
              <a:t>练习：</a:t>
            </a:r>
          </a:p>
        </p:txBody>
      </p:sp>
      <p:sp>
        <p:nvSpPr>
          <p:cNvPr id="854" name="形状"/>
          <p:cNvSpPr/>
          <p:nvPr/>
        </p:nvSpPr>
        <p:spPr>
          <a:xfrm>
            <a:off x="436410" y="916421"/>
            <a:ext cx="431803" cy="419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28" y="15862"/>
                </a:moveTo>
                <a:lnTo>
                  <a:pt x="14164" y="15862"/>
                </a:lnTo>
                <a:cubicBezTo>
                  <a:pt x="14510" y="15862"/>
                  <a:pt x="14777" y="16129"/>
                  <a:pt x="14777" y="16459"/>
                </a:cubicBezTo>
                <a:cubicBezTo>
                  <a:pt x="14777" y="16790"/>
                  <a:pt x="14510" y="17057"/>
                  <a:pt x="14164" y="17057"/>
                </a:cubicBezTo>
                <a:lnTo>
                  <a:pt x="8128" y="17057"/>
                </a:lnTo>
                <a:cubicBezTo>
                  <a:pt x="7797" y="17057"/>
                  <a:pt x="7530" y="16790"/>
                  <a:pt x="7530" y="16459"/>
                </a:cubicBezTo>
                <a:cubicBezTo>
                  <a:pt x="7530" y="16129"/>
                  <a:pt x="7797" y="15862"/>
                  <a:pt x="8128" y="15862"/>
                </a:cubicBezTo>
                <a:close/>
                <a:moveTo>
                  <a:pt x="7860" y="13268"/>
                </a:moveTo>
                <a:lnTo>
                  <a:pt x="11476" y="7310"/>
                </a:lnTo>
                <a:lnTo>
                  <a:pt x="13142" y="8316"/>
                </a:lnTo>
                <a:lnTo>
                  <a:pt x="9527" y="14274"/>
                </a:lnTo>
                <a:lnTo>
                  <a:pt x="7860" y="13268"/>
                </a:lnTo>
                <a:close/>
                <a:moveTo>
                  <a:pt x="5534" y="11853"/>
                </a:moveTo>
                <a:lnTo>
                  <a:pt x="9149" y="5895"/>
                </a:lnTo>
                <a:lnTo>
                  <a:pt x="10816" y="6901"/>
                </a:lnTo>
                <a:lnTo>
                  <a:pt x="7200" y="12859"/>
                </a:lnTo>
                <a:lnTo>
                  <a:pt x="5534" y="11853"/>
                </a:lnTo>
                <a:close/>
                <a:moveTo>
                  <a:pt x="5125" y="16145"/>
                </a:moveTo>
                <a:lnTo>
                  <a:pt x="5486" y="12985"/>
                </a:lnTo>
                <a:lnTo>
                  <a:pt x="8521" y="14824"/>
                </a:lnTo>
                <a:lnTo>
                  <a:pt x="5911" y="16617"/>
                </a:lnTo>
                <a:cubicBezTo>
                  <a:pt x="5471" y="16947"/>
                  <a:pt x="5031" y="16679"/>
                  <a:pt x="5125" y="16145"/>
                </a:cubicBezTo>
                <a:close/>
                <a:moveTo>
                  <a:pt x="10061" y="4386"/>
                </a:moveTo>
                <a:lnTo>
                  <a:pt x="14054" y="6807"/>
                </a:lnTo>
                <a:lnTo>
                  <a:pt x="13268" y="8096"/>
                </a:lnTo>
                <a:lnTo>
                  <a:pt x="9259" y="5659"/>
                </a:lnTo>
                <a:lnTo>
                  <a:pt x="10061" y="4386"/>
                </a:lnTo>
                <a:close/>
                <a:moveTo>
                  <a:pt x="10643" y="3411"/>
                </a:moveTo>
                <a:cubicBezTo>
                  <a:pt x="10957" y="2908"/>
                  <a:pt x="11602" y="2751"/>
                  <a:pt x="12105" y="3050"/>
                </a:cubicBezTo>
                <a:lnTo>
                  <a:pt x="14290" y="4386"/>
                </a:lnTo>
                <a:cubicBezTo>
                  <a:pt x="14793" y="4685"/>
                  <a:pt x="14950" y="5345"/>
                  <a:pt x="14652" y="5832"/>
                </a:cubicBezTo>
                <a:lnTo>
                  <a:pt x="14196" y="6571"/>
                </a:lnTo>
                <a:lnTo>
                  <a:pt x="10203" y="4150"/>
                </a:lnTo>
                <a:lnTo>
                  <a:pt x="10643" y="3411"/>
                </a:lnTo>
                <a:close/>
                <a:moveTo>
                  <a:pt x="10800" y="0"/>
                </a:moveTo>
                <a:cubicBezTo>
                  <a:pt x="16774" y="0"/>
                  <a:pt x="21600" y="4842"/>
                  <a:pt x="21600" y="10800"/>
                </a:cubicBezTo>
                <a:cubicBezTo>
                  <a:pt x="21600" y="16774"/>
                  <a:pt x="16774" y="21600"/>
                  <a:pt x="10800" y="21600"/>
                </a:cubicBezTo>
                <a:cubicBezTo>
                  <a:pt x="4842" y="21600"/>
                  <a:pt x="0" y="16774"/>
                  <a:pt x="0" y="10800"/>
                </a:cubicBezTo>
                <a:cubicBezTo>
                  <a:pt x="0" y="4842"/>
                  <a:pt x="4842" y="0"/>
                  <a:pt x="10800" y="0"/>
                </a:cubicBezTo>
                <a:close/>
                <a:moveTo>
                  <a:pt x="10800" y="2059"/>
                </a:moveTo>
                <a:cubicBezTo>
                  <a:pt x="15626" y="2059"/>
                  <a:pt x="19556" y="5974"/>
                  <a:pt x="19556" y="10800"/>
                </a:cubicBezTo>
                <a:cubicBezTo>
                  <a:pt x="19556" y="15626"/>
                  <a:pt x="15626" y="19556"/>
                  <a:pt x="10800" y="19556"/>
                </a:cubicBezTo>
                <a:cubicBezTo>
                  <a:pt x="5974" y="19556"/>
                  <a:pt x="2059" y="15626"/>
                  <a:pt x="2059" y="10800"/>
                </a:cubicBezTo>
                <a:cubicBezTo>
                  <a:pt x="2059" y="5974"/>
                  <a:pt x="5974" y="2059"/>
                  <a:pt x="10800" y="2059"/>
                </a:cubicBezTo>
                <a:close/>
              </a:path>
            </a:pathLst>
          </a:custGeom>
          <a:solidFill>
            <a:srgbClr val="024C89"/>
          </a:solidFill>
          <a:ln w="12700">
            <a:miter lim="400000"/>
          </a:ln>
        </p:spPr>
        <p:txBody>
          <a:bodyPr lIns="45718" tIns="45718" rIns="45718" bIns="45718"/>
          <a:lstStyle/>
          <a:p>
            <a:pPr>
              <a:defRPr>
                <a:solidFill>
                  <a:srgbClr val="024C89"/>
                </a:solidFill>
              </a:defRPr>
            </a:pPr>
          </a:p>
        </p:txBody>
      </p:sp>
      <p:sp>
        <p:nvSpPr>
          <p:cNvPr id="855" name="请定义一个函数quadratic(a, b, c)，接收3个参数，返回一元二次方程ax^2+bx+c=0的两个解"/>
          <p:cNvSpPr txBox="1"/>
          <p:nvPr/>
        </p:nvSpPr>
        <p:spPr>
          <a:xfrm>
            <a:off x="630582" y="1652508"/>
            <a:ext cx="788283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solidFill>
                  <a:srgbClr val="000000"/>
                </a:solidFill>
                <a:latin typeface="Helvetica Neue"/>
                <a:ea typeface="Helvetica Neue"/>
                <a:cs typeface="Helvetica Neue"/>
                <a:sym typeface="Helvetica Neue"/>
              </a:defRPr>
            </a:pPr>
            <a:r>
              <a:t>        请定义一个函数</a:t>
            </a:r>
            <a:r>
              <a:rPr>
                <a:solidFill>
                  <a:schemeClr val="accent2">
                    <a:satOff val="-67193"/>
                    <a:lumOff val="20931"/>
                  </a:schemeClr>
                </a:solidFill>
              </a:rPr>
              <a:t>quadratic(a, b, c)</a:t>
            </a:r>
            <a:r>
              <a:t>，接收3个参数，返回一元二次方程ax^2+bx+c=0的两个解</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清风素材 https://12sc.taobao.com">
  <a:themeElements>
    <a:clrScheme name="清风素材 https://12sc.taobao.com">
      <a:dk1>
        <a:srgbClr val="F8F8F8"/>
      </a:dk1>
      <a:lt1>
        <a:srgbClr val="B12923"/>
      </a:lt1>
      <a:dk2>
        <a:srgbClr val="A7A7A7"/>
      </a:dk2>
      <a:lt2>
        <a:srgbClr val="535353"/>
      </a:lt2>
      <a:accent1>
        <a:srgbClr val="8F8F8F"/>
      </a:accent1>
      <a:accent2>
        <a:srgbClr val="002953"/>
      </a:accent2>
      <a:accent3>
        <a:srgbClr val="9BBB59"/>
      </a:accent3>
      <a:accent4>
        <a:srgbClr val="8064A2"/>
      </a:accent4>
      <a:accent5>
        <a:srgbClr val="4BACC6"/>
      </a:accent5>
      <a:accent6>
        <a:srgbClr val="F79646"/>
      </a:accent6>
      <a:hlink>
        <a:srgbClr val="0000FF"/>
      </a:hlink>
      <a:folHlink>
        <a:srgbClr val="FF00FF"/>
      </a:folHlink>
    </a:clrScheme>
    <a:fontScheme name="清风素材 https://12sc.taobao.com">
      <a:majorFont>
        <a:latin typeface="Calibri"/>
        <a:ea typeface="Calibri"/>
        <a:cs typeface="Calibri"/>
      </a:majorFont>
      <a:minorFont>
        <a:latin typeface="Helvetica"/>
        <a:ea typeface="Helvetica"/>
        <a:cs typeface="Helvetica"/>
      </a:minorFont>
    </a:fontScheme>
    <a:fmtScheme name="清风素材 https://12sc.taobao.c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4C89"/>
        </a:solidFill>
        <a:ln w="25400" cap="flat">
          <a:solidFill>
            <a:schemeClr val="accent1">
              <a:lumOff val="44000"/>
            </a:schemeClr>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B12923"/>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lumOff val="44000"/>
            </a:schemeClr>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B12923"/>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清风素材 https://12sc.taobao.com">
  <a:themeElements>
    <a:clrScheme name="清风素材 https://12sc.taobao.com">
      <a:dk1>
        <a:srgbClr val="000000"/>
      </a:dk1>
      <a:lt1>
        <a:srgbClr val="FFFFFF"/>
      </a:lt1>
      <a:dk2>
        <a:srgbClr val="A7A7A7"/>
      </a:dk2>
      <a:lt2>
        <a:srgbClr val="535353"/>
      </a:lt2>
      <a:accent1>
        <a:srgbClr val="8F8F8F"/>
      </a:accent1>
      <a:accent2>
        <a:srgbClr val="002953"/>
      </a:accent2>
      <a:accent3>
        <a:srgbClr val="9BBB59"/>
      </a:accent3>
      <a:accent4>
        <a:srgbClr val="8064A2"/>
      </a:accent4>
      <a:accent5>
        <a:srgbClr val="4BACC6"/>
      </a:accent5>
      <a:accent6>
        <a:srgbClr val="F79646"/>
      </a:accent6>
      <a:hlink>
        <a:srgbClr val="0000FF"/>
      </a:hlink>
      <a:folHlink>
        <a:srgbClr val="FF00FF"/>
      </a:folHlink>
    </a:clrScheme>
    <a:fontScheme name="清风素材 https://12sc.taobao.com">
      <a:majorFont>
        <a:latin typeface="Calibri"/>
        <a:ea typeface="Calibri"/>
        <a:cs typeface="Calibri"/>
      </a:majorFont>
      <a:minorFont>
        <a:latin typeface="Helvetica"/>
        <a:ea typeface="Helvetica"/>
        <a:cs typeface="Helvetica"/>
      </a:minorFont>
    </a:fontScheme>
    <a:fmtScheme name="清风素材 https://12sc.taobao.c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4C89"/>
        </a:solidFill>
        <a:ln w="25400" cap="flat">
          <a:solidFill>
            <a:schemeClr val="accent1">
              <a:lumOff val="44000"/>
            </a:schemeClr>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B12923"/>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lumOff val="44000"/>
            </a:schemeClr>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B12923"/>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